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4217650"/>
  <p:notesSz cx="20104100" cy="142176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687" y="250941"/>
            <a:ext cx="2889885" cy="1841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15">
                <a:latin typeface="Calibri"/>
                <a:cs typeface="Calibri"/>
              </a:rPr>
              <a:t>ESCUELA SUPERIOR POLITÉCNICA DEL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15">
                <a:latin typeface="Calibri"/>
                <a:cs typeface="Calibri"/>
              </a:rPr>
              <a:t>LITORAL-ESPAE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19590" y="250941"/>
            <a:ext cx="2654935" cy="1841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15">
                <a:latin typeface="Calibri"/>
                <a:cs typeface="Calibri"/>
              </a:rPr>
              <a:t>MAESTRÍA EN GESTIÓN </a:t>
            </a:r>
            <a:r>
              <a:rPr dirty="0" sz="1000" spc="20">
                <a:latin typeface="Calibri"/>
                <a:cs typeface="Calibri"/>
              </a:rPr>
              <a:t>DE </a:t>
            </a:r>
            <a:r>
              <a:rPr dirty="0" sz="1000" spc="15">
                <a:latin typeface="Calibri"/>
                <a:cs typeface="Calibri"/>
              </a:rPr>
              <a:t>PROYECTOS </a:t>
            </a:r>
            <a:r>
              <a:rPr dirty="0" sz="1000" spc="20">
                <a:latin typeface="Calibri"/>
                <a:cs typeface="Calibri"/>
              </a:rPr>
              <a:t>(MGP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15">
                <a:latin typeface="Calibri"/>
                <a:cs typeface="Calibri"/>
              </a:rPr>
              <a:t>14)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97194" y="250941"/>
            <a:ext cx="2092960" cy="1841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20">
                <a:latin typeface="Calibri"/>
                <a:cs typeface="Calibri"/>
              </a:rPr>
              <a:t>MÓDULO: DESARROLLO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10">
                <a:latin typeface="Calibri"/>
                <a:cs typeface="Calibri"/>
              </a:rPr>
              <a:t>SUSTENTABLE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64656" y="640119"/>
            <a:ext cx="2165350" cy="518159"/>
            <a:chOff x="464656" y="640119"/>
            <a:chExt cx="2165350" cy="518159"/>
          </a:xfrm>
        </p:grpSpPr>
        <p:sp>
          <p:nvSpPr>
            <p:cNvPr id="6" name="object 6"/>
            <p:cNvSpPr/>
            <p:nvPr/>
          </p:nvSpPr>
          <p:spPr>
            <a:xfrm>
              <a:off x="498853" y="644823"/>
              <a:ext cx="2095500" cy="477520"/>
            </a:xfrm>
            <a:custGeom>
              <a:avLst/>
              <a:gdLst/>
              <a:ahLst/>
              <a:cxnLst/>
              <a:rect l="l" t="t" r="r" b="b"/>
              <a:pathLst>
                <a:path w="2095500" h="477519">
                  <a:moveTo>
                    <a:pt x="2094923" y="0"/>
                  </a:moveTo>
                  <a:lnTo>
                    <a:pt x="0" y="0"/>
                  </a:lnTo>
                  <a:lnTo>
                    <a:pt x="0" y="477324"/>
                  </a:lnTo>
                  <a:lnTo>
                    <a:pt x="2094923" y="477324"/>
                  </a:lnTo>
                  <a:lnTo>
                    <a:pt x="20949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00477" y="675939"/>
              <a:ext cx="2093595" cy="446405"/>
            </a:xfrm>
            <a:custGeom>
              <a:avLst/>
              <a:gdLst/>
              <a:ahLst/>
              <a:cxnLst/>
              <a:rect l="l" t="t" r="r" b="b"/>
              <a:pathLst>
                <a:path w="2093595" h="446405">
                  <a:moveTo>
                    <a:pt x="2093311" y="446208"/>
                  </a:moveTo>
                  <a:lnTo>
                    <a:pt x="0" y="0"/>
                  </a:lnTo>
                </a:path>
              </a:pathLst>
            </a:custGeom>
            <a:ln w="71641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9193" y="638948"/>
          <a:ext cx="19603085" cy="12796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2087880"/>
                <a:gridCol w="1491615"/>
                <a:gridCol w="2173605"/>
                <a:gridCol w="6734809"/>
                <a:gridCol w="2414269"/>
                <a:gridCol w="2097405"/>
                <a:gridCol w="2279650"/>
              </a:tblGrid>
              <a:tr h="4756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0" marR="159385" indent="-462915">
                        <a:lnSpc>
                          <a:spcPct val="113900"/>
                        </a:lnSpc>
                        <a:spcBef>
                          <a:spcPts val="484"/>
                        </a:spcBef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Producto Interno</a:t>
                      </a:r>
                      <a:r>
                        <a:rPr dirty="0" sz="9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Bruto 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(PIB)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1594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 marL="961390" marR="358140" indent="-594995">
                        <a:lnSpc>
                          <a:spcPct val="113900"/>
                        </a:lnSpc>
                        <a:spcBef>
                          <a:spcPts val="484"/>
                        </a:spcBef>
                      </a:pPr>
                      <a:r>
                        <a:rPr dirty="0" sz="900" spc="10" b="1">
                          <a:latin typeface="Calibri"/>
                          <a:cs typeface="Calibri"/>
                        </a:rPr>
                        <a:t>Índice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Desarrollo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Humano 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(IDH)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14600" marR="2506345">
                        <a:lnSpc>
                          <a:spcPct val="113900"/>
                        </a:lnSpc>
                        <a:spcBef>
                          <a:spcPts val="484"/>
                        </a:spcBef>
                      </a:pPr>
                      <a:r>
                        <a:rPr dirty="0" sz="900" spc="10" b="1">
                          <a:latin typeface="Calibri"/>
                          <a:cs typeface="Calibri"/>
                        </a:rPr>
                        <a:t>Objetivos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Desarrollo Sostenible 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(ODS)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 marL="1071245" marR="309245" indent="-755650">
                        <a:lnSpc>
                          <a:spcPct val="113900"/>
                        </a:lnSpc>
                        <a:spcBef>
                          <a:spcPts val="484"/>
                        </a:spcBef>
                      </a:pPr>
                      <a:r>
                        <a:rPr dirty="0" sz="900" spc="10" b="1">
                          <a:latin typeface="Calibri"/>
                          <a:cs typeface="Calibri"/>
                        </a:rPr>
                        <a:t>Índice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Pobreza Multidimensional  (IPM)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 marL="936625" marR="424180" indent="-504825">
                        <a:lnSpc>
                          <a:spcPct val="113900"/>
                        </a:lnSpc>
                        <a:spcBef>
                          <a:spcPts val="484"/>
                        </a:spcBef>
                      </a:pPr>
                      <a:r>
                        <a:rPr dirty="0" sz="900" spc="10" b="1">
                          <a:latin typeface="Calibri"/>
                          <a:cs typeface="Calibri"/>
                        </a:rPr>
                        <a:t>Índice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Progreso</a:t>
                      </a:r>
                      <a:r>
                        <a:rPr dirty="0" sz="9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Social  (IPS)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 marL="1028700" marR="582295" indent="-438784">
                        <a:lnSpc>
                          <a:spcPct val="113900"/>
                        </a:lnSpc>
                        <a:spcBef>
                          <a:spcPts val="484"/>
                        </a:spcBef>
                      </a:pPr>
                      <a:r>
                        <a:rPr dirty="0" sz="900" spc="10" b="1">
                          <a:latin typeface="Calibri"/>
                          <a:cs typeface="Calibri"/>
                        </a:rPr>
                        <a:t>Índice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Planeta</a:t>
                      </a:r>
                      <a:r>
                        <a:rPr dirty="0" sz="9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Feliz  (IPF)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</a:tr>
              <a:tr h="858506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spc="10" b="1">
                          <a:latin typeface="Calibri"/>
                          <a:cs typeface="Calibri"/>
                        </a:rPr>
                        <a:t>origen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¿Quién?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120" marR="29845" indent="-33020">
                        <a:lnSpc>
                          <a:spcPct val="1062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Times New Roman"/>
                          <a:cs typeface="Times New Roman"/>
                        </a:rPr>
                        <a:t>Economista ruso-estadounidense  </a:t>
                      </a:r>
                      <a:r>
                        <a:rPr dirty="0" sz="850" spc="-10">
                          <a:latin typeface="Times New Roman"/>
                          <a:cs typeface="Times New Roman"/>
                        </a:rPr>
                        <a:t>llamado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Simon Kuznets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(1934)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88975" marR="191770" indent="-48577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Programa de las Naciones Unidas para el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Desarrollo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 (PNUD)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líderes mundiales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PNDU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98425" marR="64769">
                        <a:lnSpc>
                          <a:spcPct val="1097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Programa de las Naciones Unidas para 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Desarrollo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(PNUD)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9685" marR="952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La Universidad de Oxford. Se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emplea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método Alkire-  Foster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13360" marR="45720" indent="-15938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Consejo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sobre Filantropía e Inversión Social  del Foro Económico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Mundial de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Davos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65175" marR="66675" indent="-689610">
                        <a:lnSpc>
                          <a:spcPct val="1095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New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Economics Foundation (Fundación para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nueva Economía)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96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¿Cuando?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>
                          <a:latin typeface="Times New Roman"/>
                          <a:cs typeface="Times New Roman"/>
                        </a:rPr>
                        <a:t>1934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>
                          <a:latin typeface="Times New Roman"/>
                          <a:cs typeface="Times New Roman"/>
                        </a:rPr>
                        <a:t>1990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6034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Septiembre 2015 (aunque se ejecutaron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enero del 2016)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2010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2009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2006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385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¿Cómo?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C5DF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36830" marR="29209" indent="-635">
                        <a:lnSpc>
                          <a:spcPct val="107500"/>
                        </a:lnSpc>
                      </a:pPr>
                      <a:r>
                        <a:rPr dirty="0" sz="850" spc="-15" b="1">
                          <a:latin typeface="Times New Roman"/>
                          <a:cs typeface="Times New Roman"/>
                        </a:rPr>
                        <a:t>Simon </a:t>
                      </a:r>
                      <a:r>
                        <a:rPr dirty="0" sz="850" spc="-10" b="1">
                          <a:latin typeface="Times New Roman"/>
                          <a:cs typeface="Times New Roman"/>
                        </a:rPr>
                        <a:t>Kuznets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presentó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un  </a:t>
                      </a:r>
                      <a:r>
                        <a:rPr dirty="0" sz="850" spc="-10">
                          <a:latin typeface="Times New Roman"/>
                          <a:cs typeface="Times New Roman"/>
                        </a:rPr>
                        <a:t>informe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al Congreso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Estados  Unidos </a:t>
                      </a:r>
                      <a:r>
                        <a:rPr dirty="0" sz="850" spc="-10">
                          <a:latin typeface="Times New Roman"/>
                          <a:cs typeface="Times New Roman"/>
                        </a:rPr>
                        <a:t>cuyo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título fue “</a:t>
                      </a:r>
                      <a:r>
                        <a:rPr dirty="0" sz="850" spc="-5" b="1">
                          <a:latin typeface="Times New Roman"/>
                          <a:cs typeface="Times New Roman"/>
                        </a:rPr>
                        <a:t>Ingreso  </a:t>
                      </a:r>
                      <a:r>
                        <a:rPr dirty="0" sz="850" spc="-10" b="1">
                          <a:latin typeface="Times New Roman"/>
                          <a:cs typeface="Times New Roman"/>
                        </a:rPr>
                        <a:t>Nacional, </a:t>
                      </a:r>
                      <a:r>
                        <a:rPr dirty="0" sz="850" b="1">
                          <a:latin typeface="Times New Roman"/>
                          <a:cs typeface="Times New Roman"/>
                        </a:rPr>
                        <a:t>1929-1932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”</a:t>
                      </a:r>
                      <a:r>
                        <a:rPr dirty="0" sz="850" b="1"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En dicho  </a:t>
                      </a:r>
                      <a:r>
                        <a:rPr dirty="0" sz="850" spc="-10">
                          <a:latin typeface="Times New Roman"/>
                          <a:cs typeface="Times New Roman"/>
                        </a:rPr>
                        <a:t>informe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850" spc="-10">
                          <a:latin typeface="Times New Roman"/>
                          <a:cs typeface="Times New Roman"/>
                        </a:rPr>
                        <a:t>formuló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por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primera  </a:t>
                      </a:r>
                      <a:r>
                        <a:rPr dirty="0" sz="850" spc="-10">
                          <a:latin typeface="Times New Roman"/>
                          <a:cs typeface="Times New Roman"/>
                        </a:rPr>
                        <a:t>vez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el concepto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b="1">
                          <a:latin typeface="Times New Roman"/>
                          <a:cs typeface="Times New Roman"/>
                        </a:rPr>
                        <a:t>PIB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.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31115" marR="22225" indent="1270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El economista pakistaní Mahbub ul Haq se  trasladó al PNDU como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Asesor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Especial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del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Administrador General y convenció al PNUD  para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respaldara el concepto para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clasificar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los países a partir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otras variables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no  fueran las usadas tradicionalmente en</a:t>
                      </a:r>
                      <a:r>
                        <a:rPr dirty="0" sz="85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economía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2021839" marR="161290" indent="-1851660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Los objetivos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Desarrollo Sostenible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es la continuidad de los Objetivos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Desarrollo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Milenio 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 establecieron en el año 2000 con el fin de  alcanzar ocho objetivos de lucha contra la pobreza para 2015.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1275" marR="30480" indent="24765">
                        <a:lnSpc>
                          <a:spcPct val="109500"/>
                        </a:lnSpc>
                        <a:spcBef>
                          <a:spcPts val="530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Esta nueva corriente del pensamiento,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rompe el  paradigma monetarista (economía neoclásica), nos  invita 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pensar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pobreza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como cierto grado de  privación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impide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desarrollo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pleno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las  capacidades de las personas, y en última instancia,</a:t>
                      </a:r>
                      <a:r>
                        <a:rPr dirty="0" sz="8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 su libertad de elegir. Por tanto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pobreza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para este  enfoque es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aquella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situación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insuficiente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realización de determinadas capacidades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  consideran</a:t>
                      </a:r>
                      <a:r>
                        <a:rPr dirty="0" sz="8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básicas.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673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64135" marR="55244" indent="63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El consejo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presidido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por el Jefe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The  Economist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Nueva York Matthew Bishop,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quien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asumió el desafío de incrementar el  impacto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emprendedores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sociales,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líderes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empresariales y legisladores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puedan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tener</a:t>
                      </a:r>
                      <a:r>
                        <a:rPr dirty="0" sz="8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en  el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mundo.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 marL="41275" marR="32384" indent="-63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El Índice de Planeta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Feliz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proporciona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brújula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para guiar a las naciones, y muestra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posible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vivir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vida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buena sin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costear la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Tierra.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0596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¿Qué pretende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medir?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38735" marR="29209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Mide el valor monetario total</a:t>
                      </a:r>
                      <a:r>
                        <a:rPr dirty="0" sz="8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 los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bienes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servicios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finales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producidos para el mercado,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dentro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las fronteras de un  país, en un año</a:t>
                      </a:r>
                      <a:r>
                        <a:rPr dirty="0" sz="8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dado.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 marL="41275" marR="32384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El IDH mide el progreso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conseguido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país  en tres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dimensiones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básicas del desarrollo  humano: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disfrutar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vida larga y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saludable,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acceso a educación y nivel de vida</a:t>
                      </a:r>
                      <a:r>
                        <a:rPr dirty="0" sz="8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digno.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174750" marR="26670" indent="-113982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Los objetivos son de amplio alcance, ya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 abordarán los elementos interconectados del desarrollo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crecimiento económico, la inclusión  social y la protección del medio ambiente. 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ODM se centraron principalmente en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agenda</a:t>
                      </a:r>
                      <a:r>
                        <a:rPr dirty="0" sz="8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social.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26670" marR="17780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Mide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pobreza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aguda,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entendida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como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inhabilidad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persona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para satisfacer simultáneamente  mínimos estándares de vida relacionados con los  ODM (Cuando faltan al menos 4 de los 12 indicadores  es considerada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persona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“pobre”)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92710" marR="83820">
                        <a:lnSpc>
                          <a:spcPct val="109500"/>
                        </a:lnSpc>
                        <a:spcBef>
                          <a:spcPts val="47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Nos permite evaluar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eficacia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con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éxito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económico de un país se traduce en  Progreso Social.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51435" marR="4127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El índice de Planeta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Feliz,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estima 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desempeño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 los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gobiernos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el grado de apoyo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brindan a  sus habitantes para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estos y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futuras  generaciones gocen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vida de calidad y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disfruten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un bienestar</a:t>
                      </a:r>
                      <a:r>
                        <a:rPr dirty="0" sz="8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348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¿Cómo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lo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hace?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91160" marR="348615" indent="-33020">
                        <a:lnSpc>
                          <a:spcPct val="109500"/>
                        </a:lnSpc>
                        <a:spcBef>
                          <a:spcPts val="490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Por medio de</a:t>
                      </a:r>
                      <a:r>
                        <a:rPr dirty="0" sz="8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tres  procedimientos.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005"/>
                        </a:lnSpc>
                      </a:pPr>
                      <a:r>
                        <a:rPr dirty="0" sz="850" spc="-5">
                          <a:latin typeface="Times New Roman"/>
                          <a:cs typeface="Times New Roman"/>
                        </a:rPr>
                        <a:t>Se tiene en cuenta tres elementos: el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nivel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 marL="20955" marR="13335">
                        <a:lnSpc>
                          <a:spcPct val="106200"/>
                        </a:lnSpc>
                      </a:pP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salud, representado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por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la esperanza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vida al  nacer, el nivel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instrucción, representado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por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la  tasa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alfabetización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adultos y el promedio 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año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escolarización y finalmente el ingreso,  representado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por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el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PIB por</a:t>
                      </a:r>
                      <a:r>
                        <a:rPr dirty="0" sz="85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habitantes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Monitoreando regularmente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 cumplan los principales objetivos propuestos y lo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conllevan cada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8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ellos.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363855">
                        <a:lnSpc>
                          <a:spcPct val="1000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Respondiendo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3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preguntas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principales: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574040" indent="-106680">
                        <a:lnSpc>
                          <a:spcPct val="100000"/>
                        </a:lnSpc>
                        <a:spcBef>
                          <a:spcPts val="95"/>
                        </a:spcBef>
                        <a:buAutoNum type="arabicPeriod"/>
                        <a:tabLst>
                          <a:tab pos="574675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¿Cuantas personas son</a:t>
                      </a:r>
                      <a:r>
                        <a:rPr dirty="0" sz="8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pobres?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501015" indent="-106680">
                        <a:lnSpc>
                          <a:spcPct val="100000"/>
                        </a:lnSpc>
                        <a:spcBef>
                          <a:spcPts val="100"/>
                        </a:spcBef>
                        <a:buAutoNum type="arabicPeriod"/>
                        <a:tabLst>
                          <a:tab pos="501650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¿Cuál es su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intensidad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8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pobreza?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789305" indent="-106680">
                        <a:lnSpc>
                          <a:spcPct val="100000"/>
                        </a:lnSpc>
                        <a:spcBef>
                          <a:spcPts val="95"/>
                        </a:spcBef>
                        <a:buAutoNum type="arabicPeriod"/>
                        <a:tabLst>
                          <a:tab pos="789940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¿Por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qué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son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 pobres?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4130" marR="14604" indent="1270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A través de 54 indicadores reunidos en tres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dimensiones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principales: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necesidades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humanas  básicas, bienestar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fundamental,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 oportunidades de</a:t>
                      </a:r>
                      <a:r>
                        <a:rPr dirty="0" sz="8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progreso.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 marL="32384" marR="22225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con base en la expectativa de vida, la percepción  subjetiva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felicidad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huella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ecológica. Además  el índice se complementa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estudiando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PIB y el  IDH de los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países,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para tomar en cuenta la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sostenibilidad,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solvencia económica y el estado  económico en 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encuentra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cada</a:t>
                      </a:r>
                      <a:r>
                        <a:rPr dirty="0" sz="8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país.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872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0955" marR="263525">
                        <a:lnSpc>
                          <a:spcPct val="113900"/>
                        </a:lnSpc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¿Cuántas dimensiones e</a:t>
                      </a:r>
                      <a:r>
                        <a:rPr dirty="0" sz="9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indicadores  tienen, y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cuáles</a:t>
                      </a:r>
                      <a:r>
                        <a:rPr dirty="0" sz="9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son?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0" marR="17145" indent="68580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1.- Enfoque basado en gastos.  2.- Enfoque basado en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ingresos</a:t>
                      </a:r>
                      <a:r>
                        <a:rPr dirty="0" sz="8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o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de la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 distribución.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13030" marR="10223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3.- Enfoque de la oferta o</a:t>
                      </a:r>
                      <a:r>
                        <a:rPr dirty="0" sz="8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del  valor</a:t>
                      </a:r>
                      <a:r>
                        <a:rPr dirty="0" sz="8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agregado.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8419" marR="48895" indent="154305">
                        <a:lnSpc>
                          <a:spcPct val="109500"/>
                        </a:lnSpc>
                        <a:buAutoNum type="arabicPeriod"/>
                        <a:tabLst>
                          <a:tab pos="321310" algn="l"/>
                        </a:tabLst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Esperanza de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vida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al nacer.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Analiza el  promedio de edad de las personas fallecidas</a:t>
                      </a:r>
                      <a:r>
                        <a:rPr dirty="0" sz="85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en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92392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8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año.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28575" marR="20320" indent="45720">
                        <a:lnSpc>
                          <a:spcPct val="109600"/>
                        </a:lnSpc>
                        <a:buAutoNum type="arabicPeriod" startAt="2"/>
                        <a:tabLst>
                          <a:tab pos="182245" algn="l"/>
                        </a:tabLst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Educación.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Recoge el nivel de alfabetización  adulta y el nivel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estudios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alcanzado (primaria,  secundaria,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estudios superiores)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alcanzada</a:t>
                      </a:r>
                      <a:r>
                        <a:rPr dirty="0" sz="8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por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464184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adultos mayores de 25</a:t>
                      </a:r>
                      <a:r>
                        <a:rPr dirty="0" sz="8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años.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147320" marR="137160" indent="120014">
                        <a:lnSpc>
                          <a:spcPct val="109500"/>
                        </a:lnSpc>
                        <a:buAutoNum type="arabicPeriod" startAt="3"/>
                        <a:tabLst>
                          <a:tab pos="375920" algn="l"/>
                        </a:tabLst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PIB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per Cápita (a paridad de poder 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adquisitivo).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Considera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producto</a:t>
                      </a:r>
                      <a:r>
                        <a:rPr dirty="0" sz="85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interno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25400" marR="16510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bruto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per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cápita y evalúa el acceso a los recursos  económicos necesarios para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las personas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puedan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tener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nivel de vida</a:t>
                      </a:r>
                      <a:r>
                        <a:rPr dirty="0" sz="8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decente.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17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objetivos,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169 metas y 229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indicadores.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Poner fin a la pobreza en todas sus formas en todo 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mundo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2: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Poner fin al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hambre,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lograr la seguridad alimentaria y la mejora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la nutrición y promover la agricultura</a:t>
                      </a:r>
                      <a:r>
                        <a:rPr dirty="0" sz="85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: Garantizar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vida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sana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promover el bienestar para todos en todas las</a:t>
                      </a:r>
                      <a:r>
                        <a:rPr dirty="0" sz="8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edades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4: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Garantizar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educación inclusiva, equitativa y de calidad y promover oportunidades de aprendizaje durante toda la vida para</a:t>
                      </a:r>
                      <a:r>
                        <a:rPr dirty="0" sz="8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todos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202055" marR="1191895" indent="635">
                        <a:lnSpc>
                          <a:spcPct val="109500"/>
                        </a:lnSpc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5: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Lograr la igualdad entre los géneros y empoderar a todas las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mujeres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las niñas 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6: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Garantizar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disponibilidad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agua y su gestión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el saneamiento para todos 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7: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Garantizar el acceso 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energía asequible,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segura,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moderna para</a:t>
                      </a:r>
                      <a:r>
                        <a:rPr dirty="0" sz="85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todos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8: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Promover el crecimiento económico sostenido, inclusivo y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empleo pleno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productivo y el trabajo decente para todos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9: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Construir infraestructuras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resilientes,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promover la industrialización inclusiva y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fomentar la</a:t>
                      </a:r>
                      <a:r>
                        <a:rPr dirty="0" sz="8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innovación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10: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Reducir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desigualdad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en y entre los</a:t>
                      </a:r>
                      <a:r>
                        <a:rPr dirty="0" sz="8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países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11: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Lograr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las ciudades y los asentamientos humanos sean inclusivos, seguros,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resilientes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8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12: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Garantizar modalidades de consumo y producción</a:t>
                      </a:r>
                      <a:r>
                        <a:rPr dirty="0" sz="8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13: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Adoptar medidas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urgentes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para combatir el cambio climático y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sus</a:t>
                      </a:r>
                      <a:r>
                        <a:rPr dirty="0" sz="8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efectos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14: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Conservar y utilizar en forma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los océanos, los mares y los recursos marinos para el desarrollo</a:t>
                      </a:r>
                      <a:r>
                        <a:rPr dirty="0" sz="8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34290" marR="26034">
                        <a:lnSpc>
                          <a:spcPct val="109500"/>
                        </a:lnSpc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15: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Proteger, restablecer y promover 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uso sostenible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los ecosistemas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terrestres,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gestionar los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bosques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forma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luchar contra la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desertificación, detener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 invertir la degradación de las tierras y poner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freno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pérdida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diversidad</a:t>
                      </a:r>
                      <a:r>
                        <a:rPr dirty="0" sz="8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biológica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82245" marR="172720">
                        <a:lnSpc>
                          <a:spcPct val="109500"/>
                        </a:lnSpc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16: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Promover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sociedades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pacíficas e inclusivas para el desarrollo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facilitar el acceso a la justicia para todos y crear instituciones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eficaces,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responsables e inclusivas a todos los</a:t>
                      </a:r>
                      <a:r>
                        <a:rPr dirty="0" sz="8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niveles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Objetivo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17: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Fortalecer los medios de ejecución y revitalizar la Alianza Mundial para 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Desarrollo</a:t>
                      </a:r>
                      <a:r>
                        <a:rPr dirty="0" sz="8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Sostenible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80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Consta de 4 dimensiones y 12</a:t>
                      </a:r>
                      <a:r>
                        <a:rPr dirty="0" sz="85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indicadores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153035" marR="142240" indent="46990">
                        <a:lnSpc>
                          <a:spcPct val="109500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1)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Educación: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*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Inasistencia Educación básica y  bachillerato* no acceso a educación por</a:t>
                      </a:r>
                      <a:r>
                        <a:rPr dirty="0" sz="8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razones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182880" marR="172085" indent="-2540">
                        <a:lnSpc>
                          <a:spcPct val="1096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económicas*Logro Educativo incompleto 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2)Trabajo y Seguro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Social: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* No contribución al  sistema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pensiones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*Empleo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infantil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adolescente*Desempleo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empleo</a:t>
                      </a:r>
                      <a:r>
                        <a:rPr dirty="0" sz="8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inadecuado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201930" marR="43180" indent="-149225">
                        <a:lnSpc>
                          <a:spcPct val="109500"/>
                        </a:lnSpc>
                        <a:buAutoNum type="arabicParenR" startAt="3"/>
                        <a:tabLst>
                          <a:tab pos="165100" algn="l"/>
                        </a:tabLst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Salud,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Agua, y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Alimentación: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*Sin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servicio de agua  por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red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pública*Pobreza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extrema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ingresos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125730" indent="-124460">
                        <a:lnSpc>
                          <a:spcPct val="100000"/>
                        </a:lnSpc>
                        <a:spcBef>
                          <a:spcPts val="95"/>
                        </a:spcBef>
                        <a:buAutoNum type="arabicParenR" startAt="3"/>
                        <a:tabLst>
                          <a:tab pos="126364" algn="l"/>
                        </a:tabLst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Hábitad,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vivienda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y ambiente sano: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*Hacinamiento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*Déficit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habitacional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*Sin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Saneamiento de</a:t>
                      </a:r>
                      <a:r>
                        <a:rPr dirty="0" sz="8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excretas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*Sin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servicio de recolección de</a:t>
                      </a:r>
                      <a:r>
                        <a:rPr dirty="0" sz="8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basura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NECESIDADES 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HUMANAS</a:t>
                      </a:r>
                      <a:r>
                        <a:rPr dirty="0" sz="8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BÁSICAS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604520" marR="218440" indent="-375920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Nutrición y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Cuidados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Médicos Básicos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Agua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Saneamiento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Seguridad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Personal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FUNDAMENTOS DEL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BIENESTAR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175895" marR="167005" indent="171450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Acceso a Conocimientos Básicos  Acceso a Información y</a:t>
                      </a:r>
                      <a:r>
                        <a:rPr dirty="0" sz="8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Comunicaciones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516890" marR="506095" indent="160020">
                        <a:lnSpc>
                          <a:spcPct val="1095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Salud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Bienestar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Calidad</a:t>
                      </a:r>
                      <a:r>
                        <a:rPr dirty="0" sz="8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Medioambiental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850" spc="-10" b="1">
                          <a:latin typeface="Calibri"/>
                          <a:cs typeface="Calibri"/>
                        </a:rPr>
                        <a:t>OPORTUNIDADE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374015" marR="364490" indent="223520">
                        <a:lnSpc>
                          <a:spcPct val="1095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Derechos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Personales  Libertad Personal y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Elección  Acceso a Educación</a:t>
                      </a:r>
                      <a:r>
                        <a:rPr dirty="0" sz="8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Superior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691515" marR="683260">
                        <a:lnSpc>
                          <a:spcPct val="1097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1)Bienestar  2)Esperanza de</a:t>
                      </a:r>
                      <a:r>
                        <a:rPr dirty="0" sz="85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vida: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525780" marR="516255">
                        <a:lnSpc>
                          <a:spcPct val="1095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3)Desigualdad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8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resultados  4)Huella</a:t>
                      </a:r>
                      <a:r>
                        <a:rPr dirty="0" sz="8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ecológica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96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09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¿Cuántos países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lo</a:t>
                      </a:r>
                      <a:r>
                        <a:rPr dirty="0" sz="9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utilizan?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226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188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193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102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128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140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3140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0955" marR="384175">
                        <a:lnSpc>
                          <a:spcPct val="113900"/>
                        </a:lnSpc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¿Con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qué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frecuencia se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aplica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00" spc="-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se 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publica?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1765" marR="46990" indent="-93345">
                        <a:lnSpc>
                          <a:spcPct val="106200"/>
                        </a:lnSpc>
                      </a:pPr>
                      <a:r>
                        <a:rPr dirty="0" sz="850" spc="-5">
                          <a:latin typeface="Times New Roman"/>
                          <a:cs typeface="Times New Roman"/>
                        </a:rPr>
                        <a:t>Se aplica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10">
                          <a:latin typeface="Times New Roman"/>
                          <a:cs typeface="Times New Roman"/>
                        </a:rPr>
                        <a:t>manera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trimestral y  se publica </a:t>
                      </a:r>
                      <a:r>
                        <a:rPr dirty="0" sz="85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850" spc="-10">
                          <a:latin typeface="Times New Roman"/>
                          <a:cs typeface="Times New Roman"/>
                        </a:rPr>
                        <a:t>manera</a:t>
                      </a:r>
                      <a:r>
                        <a:rPr dirty="0" sz="85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50" spc="-5">
                          <a:latin typeface="Times New Roman"/>
                          <a:cs typeface="Times New Roman"/>
                        </a:rPr>
                        <a:t>anual.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Su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aplicación es</a:t>
                      </a:r>
                      <a:r>
                        <a:rPr dirty="0" sz="8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anual.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Se publica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 aplica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anualmente.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Se publica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 anualmente.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885" marR="86995" indent="635">
                        <a:lnSpc>
                          <a:spcPct val="109500"/>
                        </a:lnSpc>
                        <a:spcBef>
                          <a:spcPts val="370"/>
                        </a:spcBef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Desde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2014 se lo realiza con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periodicidad anual, con datos  correspondientes al año anterior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año</a:t>
                      </a:r>
                      <a:r>
                        <a:rPr dirty="0" sz="8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 publicación, por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ejemplo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la publicación del  2017 se la realizo con datos del</a:t>
                      </a:r>
                      <a:r>
                        <a:rPr dirty="0" sz="8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2016.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Se publica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cada 3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años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349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0955" marR="136525">
                        <a:lnSpc>
                          <a:spcPct val="113900"/>
                        </a:lnSpc>
                        <a:spcBef>
                          <a:spcPts val="765"/>
                        </a:spcBef>
                      </a:pPr>
                      <a:r>
                        <a:rPr dirty="0" sz="900" spc="10" b="1">
                          <a:latin typeface="Calibri"/>
                          <a:cs typeface="Calibri"/>
                        </a:rPr>
                        <a:t>¿Cuál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es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el índice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para Ecuador, en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qué 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posición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se encuentra y entre cuántos  países?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9715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54965" marR="197485" indent="-149225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Índice para Ecuador:</a:t>
                      </a:r>
                      <a:r>
                        <a:rPr dirty="0" sz="8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185  Puesto: 65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8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226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7230" marR="523875" indent="-163830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Índice para Ecuador:</a:t>
                      </a:r>
                      <a:r>
                        <a:rPr dirty="0" sz="8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0.73  Puesto: 89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8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188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2855595" marR="2845435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Índice para Ecuador:</a:t>
                      </a:r>
                      <a:r>
                        <a:rPr dirty="0" sz="8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60  Puesto: 69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8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193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17880" marR="617220" indent="-191135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Índice para Ecuador:</a:t>
                      </a:r>
                      <a:r>
                        <a:rPr dirty="0" sz="8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0.015  Puesto: 29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8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102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59130" marR="459740" indent="-191135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Índice para Ecuador:</a:t>
                      </a:r>
                      <a:r>
                        <a:rPr dirty="0" sz="8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69.97  Puesto: 55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8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128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03250" marR="593725" indent="24130">
                        <a:lnSpc>
                          <a:spcPct val="109500"/>
                        </a:lnSpc>
                        <a:spcBef>
                          <a:spcPts val="590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Índice para Ecuador: 37  Puesto: 10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140</a:t>
                      </a:r>
                      <a:r>
                        <a:rPr dirty="0" sz="8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países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92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0955" marR="378460">
                        <a:lnSpc>
                          <a:spcPct val="113900"/>
                        </a:lnSpc>
                      </a:pPr>
                      <a:r>
                        <a:rPr dirty="0" sz="900" spc="15" b="1">
                          <a:latin typeface="Calibri"/>
                          <a:cs typeface="Calibri"/>
                        </a:rPr>
                        <a:t>¿Qué 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debe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hacer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gobierno</a:t>
                      </a:r>
                      <a:r>
                        <a:rPr dirty="0" sz="900" spc="-7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para  mejorar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índice?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E1EE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just" marL="29845" marR="20320" indent="55880">
                        <a:lnSpc>
                          <a:spcPct val="109500"/>
                        </a:lnSpc>
                        <a:spcBef>
                          <a:spcPts val="5"/>
                        </a:spcBef>
                        <a:buChar char="•"/>
                        <a:tabLst>
                          <a:tab pos="163830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Fomentando la competencia  económica en todos los</a:t>
                      </a:r>
                      <a:r>
                        <a:rPr dirty="0" sz="8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ámbitos.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just" marL="85725" marR="69850" indent="-6350">
                        <a:lnSpc>
                          <a:spcPct val="109500"/>
                        </a:lnSpc>
                        <a:buChar char="•"/>
                        <a:tabLst>
                          <a:tab pos="158115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hacer más atractivo el</a:t>
                      </a:r>
                      <a:r>
                        <a:rPr dirty="0" sz="8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sector 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empleo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formal,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reduciendo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así la economía informal</a:t>
                      </a:r>
                      <a:r>
                        <a:rPr dirty="0" sz="8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just" marL="40386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produce el</a:t>
                      </a:r>
                      <a:r>
                        <a:rPr dirty="0" sz="85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país.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lvl="1" marL="57150" marR="46990" indent="130175">
                        <a:lnSpc>
                          <a:spcPct val="109500"/>
                        </a:lnSpc>
                        <a:buChar char="•"/>
                        <a:tabLst>
                          <a:tab pos="265430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Impulsando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política  moderna de fomento sectorial.  Reactivar el campo, impulsar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nuestra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vocación turística y</a:t>
                      </a:r>
                      <a:r>
                        <a:rPr dirty="0" sz="8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nueva política</a:t>
                      </a:r>
                      <a:r>
                        <a:rPr dirty="0" sz="8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industrial.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 marL="42545" marR="33020" indent="-1905">
                        <a:lnSpc>
                          <a:spcPct val="1095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*Cada uno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estos factores va concatenado,  mientras se incremente la calidad de educación  en los distintos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niveles especificados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en la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dimensión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educación del IDH, es decir  mientras más y mejor eduquemos a la  población,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disminuirá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la tasa de natalidad  indiscriminada en los sectores de bajos</a:t>
                      </a:r>
                      <a:r>
                        <a:rPr dirty="0" sz="8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recursos  especialmente, y aumentará la calidad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brindará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dimensión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salud, podemos  asegurar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el factor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esperanza de vida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puede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incrementar su calidad en un 10% al  menos. Y esto conllevaría a aumentar la  producción Per</a:t>
                      </a:r>
                      <a:r>
                        <a:rPr dirty="0" sz="8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Cápita.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22245" indent="-106680">
                        <a:lnSpc>
                          <a:spcPct val="100000"/>
                        </a:lnSpc>
                        <a:buAutoNum type="arabicPeriod"/>
                        <a:tabLst>
                          <a:tab pos="2722880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Regular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 cumplan los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ODS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1273810" indent="-106680">
                        <a:lnSpc>
                          <a:spcPct val="100000"/>
                        </a:lnSpc>
                        <a:spcBef>
                          <a:spcPts val="95"/>
                        </a:spcBef>
                        <a:buAutoNum type="arabicPeriod"/>
                        <a:tabLst>
                          <a:tab pos="1274445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Tratar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construir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sociedad equitativa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impulsando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las destrezas y aptitudes de los</a:t>
                      </a:r>
                      <a:r>
                        <a:rPr dirty="0" sz="8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ciudadanos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2076450" indent="-106680">
                        <a:lnSpc>
                          <a:spcPct val="100000"/>
                        </a:lnSpc>
                        <a:spcBef>
                          <a:spcPts val="100"/>
                        </a:spcBef>
                        <a:buAutoNum type="arabicPeriod"/>
                        <a:tabLst>
                          <a:tab pos="2077085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Integrar conceptos 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sostenibilidad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en la cultura ecuatoriana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1329690" indent="-106680">
                        <a:lnSpc>
                          <a:spcPct val="100000"/>
                        </a:lnSpc>
                        <a:spcBef>
                          <a:spcPts val="95"/>
                        </a:spcBef>
                        <a:buAutoNum type="arabicPeriod"/>
                        <a:tabLst>
                          <a:tab pos="1330325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Recopilación de datos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fiables,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accesibles y oportunos para dar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seguimiento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al análisis del</a:t>
                      </a:r>
                      <a:r>
                        <a:rPr dirty="0" sz="8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país.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102870" marR="93980" indent="635">
                        <a:lnSpc>
                          <a:spcPct val="109500"/>
                        </a:lnSpc>
                        <a:spcBef>
                          <a:spcPts val="5"/>
                        </a:spcBef>
                        <a:buSzPct val="88235"/>
                        <a:buAutoNum type="arabicParenR"/>
                        <a:tabLst>
                          <a:tab pos="224154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Regular el índice por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grupos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poblacionales para  buscar satisfacer en mayor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medida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cada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las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dimensiones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dispuestas.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50165" marR="41275" indent="-1270">
                        <a:lnSpc>
                          <a:spcPct val="109500"/>
                        </a:lnSpc>
                        <a:buSzPct val="88235"/>
                        <a:buAutoNum type="arabicParenR"/>
                        <a:tabLst>
                          <a:tab pos="235585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Realizar periódicamente censos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evalúen la  calidad de vida de cada familia ecuatoriana y a través  de este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estudio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estadístico enfocar en la menos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satisfecha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sus</a:t>
                      </a:r>
                      <a:r>
                        <a:rPr dirty="0" sz="8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necesidades.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24130" marR="14604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*Capacitar a los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profesionales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la salud 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hagan mayor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hincapié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al tema de</a:t>
                      </a:r>
                      <a:r>
                        <a:rPr dirty="0" sz="8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nutrición.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41275" marR="31750" indent="635">
                        <a:lnSpc>
                          <a:spcPct val="1095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*Siendo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más estrictos con respecto a las  normas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regulan la inclusión y tolerancia</a:t>
                      </a:r>
                      <a:r>
                        <a:rPr dirty="0" sz="8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al  prójimo, la seguridad y los derechos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personales.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29845" marR="20320">
                        <a:lnSpc>
                          <a:spcPct val="109500"/>
                        </a:lnSpc>
                      </a:pPr>
                      <a:r>
                        <a:rPr dirty="0" sz="850" spc="-10">
                          <a:latin typeface="Calibri"/>
                          <a:cs typeface="Calibri"/>
                        </a:rPr>
                        <a:t>*Que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siga manteniendo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la educación Laica y  gratuita para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universidades,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logrando así  aumentar las oportunidades de jóvenes de  escasos recursos para superarse en la</a:t>
                      </a:r>
                      <a:r>
                        <a:rPr dirty="0" sz="8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vida.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64465" indent="-78105">
                        <a:lnSpc>
                          <a:spcPct val="100000"/>
                        </a:lnSpc>
                        <a:buChar char="•"/>
                        <a:tabLst>
                          <a:tab pos="165100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Aumentar la cultura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reciclaje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8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sociedad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116205" marR="29845" indent="-116205">
                        <a:lnSpc>
                          <a:spcPct val="109500"/>
                        </a:lnSpc>
                        <a:buChar char="•"/>
                        <a:tabLst>
                          <a:tab pos="116205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Facilitar créditos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fomenten el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uso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energía 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limpia como es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energía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solar.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lvl="1" marL="205104" marR="118745" indent="-205104">
                        <a:lnSpc>
                          <a:spcPct val="109500"/>
                        </a:lnSpc>
                        <a:buChar char="•"/>
                        <a:tabLst>
                          <a:tab pos="205104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Proteger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nuestros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patrimonios naturales con  mayor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fervor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41275" marR="32384" indent="1270">
                        <a:lnSpc>
                          <a:spcPct val="109500"/>
                        </a:lnSpc>
                        <a:buChar char="•"/>
                        <a:tabLst>
                          <a:tab pos="120650" algn="l"/>
                        </a:tabLst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Hacer más tractivo el sector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público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los  microempresarios no se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estanquen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ese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nivel</a:t>
                      </a:r>
                      <a:r>
                        <a:rPr dirty="0" sz="8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de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algn="ctr" marL="51435" marR="40640" indent="-1905">
                        <a:lnSpc>
                          <a:spcPct val="109500"/>
                        </a:lnSpc>
                      </a:pPr>
                      <a:r>
                        <a:rPr dirty="0" sz="850" spc="-5">
                          <a:latin typeface="Calibri"/>
                          <a:cs typeface="Calibri"/>
                        </a:rPr>
                        <a:t>progreso empresarial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sino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más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bien,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promover  cultura administrativa de mayor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nivel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en donde</a:t>
                      </a:r>
                      <a:r>
                        <a:rPr dirty="0" sz="8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se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puedan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producir mayores plazas de trabajo 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reduciendo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así la </a:t>
                      </a:r>
                      <a:r>
                        <a:rPr dirty="0" sz="850" spc="-10">
                          <a:latin typeface="Calibri"/>
                          <a:cs typeface="Calibri"/>
                        </a:rPr>
                        <a:t>delincuencia,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8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>
                          <a:latin typeface="Calibri"/>
                          <a:cs typeface="Calibri"/>
                        </a:rPr>
                        <a:t>pobreza.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8500366" y="13741077"/>
            <a:ext cx="3091180" cy="197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spc="10" b="1">
                <a:latin typeface="Calibri"/>
                <a:cs typeface="Calibri"/>
              </a:rPr>
              <a:t>MATRIZ COMPARATIVA DE ÍNDICES VS</a:t>
            </a:r>
            <a:r>
              <a:rPr dirty="0" sz="1100" spc="25" b="1">
                <a:latin typeface="Calibri"/>
                <a:cs typeface="Calibri"/>
              </a:rPr>
              <a:t> </a:t>
            </a:r>
            <a:r>
              <a:rPr dirty="0" sz="1100" spc="10" b="1">
                <a:latin typeface="Calibri"/>
                <a:cs typeface="Calibri"/>
              </a:rPr>
              <a:t>PREGUNTAS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087939" y="13755406"/>
            <a:ext cx="2802890" cy="1841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00" spc="15">
                <a:latin typeface="Calibri"/>
                <a:cs typeface="Calibri"/>
              </a:rPr>
              <a:t>ELABORADO POR: MAITÉ MILEYNE MACIAS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15">
                <a:latin typeface="Calibri"/>
                <a:cs typeface="Calibri"/>
              </a:rPr>
              <a:t>CHALÉN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Microsoft</dc:creator>
  <dcterms:created xsi:type="dcterms:W3CDTF">2021-01-05T17:50:16Z</dcterms:created>
  <dcterms:modified xsi:type="dcterms:W3CDTF">2021-01-05T17:50:16Z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2018-02-16T00:00:00Z</vt:filetime>
  </property>
  <property fmtid="{D5CDD505-2E9C-101B-9397-08002B2CF9AE}" pid="3" name="Creator">
    <vt:lpwstr>Microsoft® Excel® 2013</vt:lpwstr>
  </property>
  <property fmtid="{D5CDD505-2E9C-101B-9397-08002B2CF9AE}" pid="4" name="LastSaved">
    <vt:filetime>2021-01-05T00:00:00Z</vt:filetime>
  </property>
</Properties>
</file>