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9" r:id="rId2"/>
    <p:sldId id="292" r:id="rId3"/>
    <p:sldId id="291" r:id="rId4"/>
    <p:sldId id="257" r:id="rId5"/>
    <p:sldId id="259" r:id="rId6"/>
    <p:sldId id="270" r:id="rId7"/>
    <p:sldId id="258" r:id="rId8"/>
    <p:sldId id="277" r:id="rId9"/>
    <p:sldId id="276" r:id="rId10"/>
    <p:sldId id="256" r:id="rId11"/>
    <p:sldId id="284" r:id="rId12"/>
    <p:sldId id="274" r:id="rId13"/>
    <p:sldId id="280" r:id="rId14"/>
    <p:sldId id="295" r:id="rId15"/>
    <p:sldId id="282" r:id="rId16"/>
    <p:sldId id="275" r:id="rId17"/>
    <p:sldId id="289" r:id="rId18"/>
    <p:sldId id="283" r:id="rId19"/>
    <p:sldId id="288" r:id="rId20"/>
    <p:sldId id="285" r:id="rId21"/>
    <p:sldId id="286" r:id="rId22"/>
    <p:sldId id="321" r:id="rId23"/>
    <p:sldId id="319" r:id="rId24"/>
    <p:sldId id="294" r:id="rId25"/>
    <p:sldId id="293" r:id="rId2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3"/>
    <p:restoredTop sz="95545"/>
  </p:normalViewPr>
  <p:slideViewPr>
    <p:cSldViewPr snapToGrid="0" snapToObjects="1" showGuides="1">
      <p:cViewPr>
        <p:scale>
          <a:sx n="91" d="100"/>
          <a:sy n="91" d="100"/>
        </p:scale>
        <p:origin x="952" y="320"/>
      </p:cViewPr>
      <p:guideLst>
        <p:guide orient="horz" pos="232"/>
        <p:guide pos="1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3.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2.xml"/><Relationship Id="rId20" Type="http://schemas.openxmlformats.org/officeDocument/2006/relationships/slide" Target="slides/slide19.xml"/><Relationship Id="rId29" Type="http://schemas.openxmlformats.org/officeDocument/2006/relationships/viewProps" Target="viewProp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85AC3-9823-0444-8109-8432B0F6451C}" type="datetimeFigureOut">
              <a:rPr lang="es-ES_tradnl" smtClean="0"/>
              <a:t>19/10/20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061B1-C6D3-994A-80D9-86C8AC560533}" type="slidenum">
              <a:rPr lang="es-ES_tradnl" smtClean="0"/>
              <a:t>‹Nr.›</a:t>
            </a:fld>
            <a:endParaRPr lang="es-ES_tradnl"/>
          </a:p>
        </p:txBody>
      </p:sp>
    </p:spTree>
    <p:extLst>
      <p:ext uri="{BB962C8B-B14F-4D97-AF65-F5344CB8AC3E}">
        <p14:creationId xmlns:p14="http://schemas.microsoft.com/office/powerpoint/2010/main" val="11957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ecocomputo.com/noticias/la-basura-electr-nica-y-sus-riesgos-para-la-salud"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file:///Users\gladys\Downloads\UNEP-CHW.13-28.Spanish.pdf" TargetMode="External"/><Relationship Id="rId4" Type="http://schemas.openxmlformats.org/officeDocument/2006/relationships/hyperlink" Target="https://www.miteco.gob.es/es/calidad-y-evaluacion-ambiental/temas/productos-quimicos/contaminantes-organicos-persistentes-cop/" TargetMode="External"/><Relationship Id="rId5" Type="http://schemas.openxmlformats.org/officeDocument/2006/relationships/hyperlink" Target="http://chm.pops.int/TheConvention/ThePOPs/The12InitialPOPs/tabid/296/Default.aspx" TargetMode="External"/><Relationship Id="rId6" Type="http://schemas.openxmlformats.org/officeDocument/2006/relationships/hyperlink" Target="http://chm.pops.int/TheConvention/ThePOPs/TheNewPOPs/tabid/2511/Default.aspx" TargetMode="External"/><Relationship Id="rId7" Type="http://schemas.openxmlformats.org/officeDocument/2006/relationships/hyperlink" Target="https://puntoverdeblog.net/2019/05/13/los-residuos-plasticos-se-incorporan-al-convenio-de-basilea/#_ftn1" TargetMode="External"/><Relationship Id="rId8" Type="http://schemas.openxmlformats.org/officeDocument/2006/relationships/hyperlink" Target="https://puntoverdeblog.net/2019/05/13/los-residuos-plasticos-se-incorporan-al-convenio-de-basilea/" TargetMode="External"/><Relationship Id="rId9" Type="http://schemas.openxmlformats.org/officeDocument/2006/relationships/hyperlink" Target="https://www.nationalgeographic.com/environment/2019/05/shipping-plastic-waste-to-poor-countires-just-got-harder/"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xtra.ec/actualidad/basura-ecuador-persona-desechos-solidos-contaminacion-AM2178992" TargetMode="External"/><Relationship Id="rId4" Type="http://schemas.openxmlformats.org/officeDocument/2006/relationships/hyperlink" Target="http://web.worldbank.org/WBSITE/EXTERNAL/TOPICS/EXTURBANDEVELOPMENT/0,,contentMDK:23172887~pagePK:210058~piPK:210062~theSitePK:337178,00.html" TargetMode="External"/><Relationship Id="rId5" Type="http://schemas.openxmlformats.org/officeDocument/2006/relationships/hyperlink" Target="https://confirmado.net/2019/06/05/el-ecuatoriano-que-habita-en-la-zona-urbana-genera-086-kilos-de-basura-al-dia/" TargetMode="External"/><Relationship Id="rId6" Type="http://schemas.openxmlformats.org/officeDocument/2006/relationships/hyperlink" Target="http://www.atlas.d-waste.com/" TargetMode="External"/><Relationship Id="rId7" Type="http://schemas.openxmlformats.org/officeDocument/2006/relationships/hyperlink" Target="http://www.quitoambiente.gob.ec/ambiente/index.php/politicas-y-planeacion-ambiental/residuos-solidos/generacion"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ews.un.org/es/story/2017/05/1378771" TargetMode="External"/><Relationship Id="rId4" Type="http://schemas.openxmlformats.org/officeDocument/2006/relationships/hyperlink" Target="https://news.un.org/es/story/2018/10/1443562" TargetMode="External"/><Relationship Id="rId5" Type="http://schemas.openxmlformats.org/officeDocument/2006/relationships/hyperlink" Target="https://news.un.org/es/story/2018/06/1435111" TargetMode="External"/><Relationship Id="rId6" Type="http://schemas.openxmlformats.org/officeDocument/2006/relationships/hyperlink" Target="https://allyouneedisbiology.wordpress.com/2017/06/11/impacto-basura-marina/"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A96142A-AEB3-8043-8E16-FF9A0212D5AD}" type="slidenum">
              <a:rPr lang="es-ES_tradnl" smtClean="0"/>
              <a:t>2</a:t>
            </a:fld>
            <a:endParaRPr lang="es-ES_tradnl"/>
          </a:p>
        </p:txBody>
      </p:sp>
    </p:spTree>
    <p:extLst>
      <p:ext uri="{BB962C8B-B14F-4D97-AF65-F5344CB8AC3E}">
        <p14:creationId xmlns:p14="http://schemas.microsoft.com/office/powerpoint/2010/main" val="34390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13</a:t>
            </a:fld>
            <a:endParaRPr lang="es-ES_tradnl"/>
          </a:p>
        </p:txBody>
      </p:sp>
    </p:spTree>
    <p:extLst>
      <p:ext uri="{BB962C8B-B14F-4D97-AF65-F5344CB8AC3E}">
        <p14:creationId xmlns:p14="http://schemas.microsoft.com/office/powerpoint/2010/main" val="154284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14</a:t>
            </a:fld>
            <a:endParaRPr lang="es-ES_tradnl"/>
          </a:p>
        </p:txBody>
      </p:sp>
    </p:spTree>
    <p:extLst>
      <p:ext uri="{BB962C8B-B14F-4D97-AF65-F5344CB8AC3E}">
        <p14:creationId xmlns:p14="http://schemas.microsoft.com/office/powerpoint/2010/main" val="181641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15</a:t>
            </a:fld>
            <a:endParaRPr lang="es-ES_tradnl"/>
          </a:p>
        </p:txBody>
      </p:sp>
    </p:spTree>
    <p:extLst>
      <p:ext uri="{BB962C8B-B14F-4D97-AF65-F5344CB8AC3E}">
        <p14:creationId xmlns:p14="http://schemas.microsoft.com/office/powerpoint/2010/main" val="82871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16</a:t>
            </a:fld>
            <a:endParaRPr lang="es-ES_tradnl"/>
          </a:p>
        </p:txBody>
      </p:sp>
    </p:spTree>
    <p:extLst>
      <p:ext uri="{BB962C8B-B14F-4D97-AF65-F5344CB8AC3E}">
        <p14:creationId xmlns:p14="http://schemas.microsoft.com/office/powerpoint/2010/main" val="197465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17</a:t>
            </a:fld>
            <a:endParaRPr lang="es-ES_tradnl"/>
          </a:p>
        </p:txBody>
      </p:sp>
    </p:spTree>
    <p:extLst>
      <p:ext uri="{BB962C8B-B14F-4D97-AF65-F5344CB8AC3E}">
        <p14:creationId xmlns:p14="http://schemas.microsoft.com/office/powerpoint/2010/main" val="8623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Son aquellos desechos que amenazan la salud animal o el medio ambiente por ser tóxicos, corrosivos, inflamables</a:t>
            </a:r>
            <a:r>
              <a:rPr lang="es-ES_tradnl" baseline="0" dirty="0" smtClean="0"/>
              <a:t>, explosivos o provocar enfermedades.</a:t>
            </a:r>
          </a:p>
          <a:p>
            <a:r>
              <a:rPr lang="es-ES_tradnl" baseline="0" dirty="0" smtClean="0"/>
              <a:t>Solventes industriales, pesticidas, químicos, residuos médicos, catalizadores usados, baterías de autos, pesticidas, algunos tipos de luminarias, residuos incinerados, residuos de quemadores de carbón, desechos radioactivos, metales, etc.</a:t>
            </a:r>
          </a:p>
          <a:p>
            <a:endParaRPr lang="es-ES_tradnl" baseline="0" dirty="0" smtClean="0"/>
          </a:p>
          <a:p>
            <a:r>
              <a:rPr lang="es-ES_tradnl" baseline="0" dirty="0" smtClean="0"/>
              <a:t>El enfoque sostenible a los residuos es 1. producir menos (menos consumo) 2. </a:t>
            </a:r>
            <a:r>
              <a:rPr lang="es-ES_tradnl" baseline="0" dirty="0" err="1" smtClean="0"/>
              <a:t>reuzo</a:t>
            </a:r>
            <a:r>
              <a:rPr lang="es-ES_tradnl" baseline="0" dirty="0" smtClean="0"/>
              <a:t>-reciclo 3. disposición de lo que queda en forma segura</a:t>
            </a:r>
          </a:p>
          <a:p>
            <a:endParaRPr lang="es-ES_tradnl" baseline="0" dirty="0" smtClean="0"/>
          </a:p>
          <a:p>
            <a:r>
              <a:rPr lang="es-ES_tradnl" baseline="0" dirty="0" smtClean="0"/>
              <a:t>RAEE</a:t>
            </a:r>
          </a:p>
          <a:p>
            <a:r>
              <a:rPr lang="es-ES_tradnl" dirty="0" smtClean="0">
                <a:hlinkClick r:id="rId3"/>
              </a:rPr>
              <a:t>https://ecocomputo.com/noticias/la-basura-electr-nica-y-sus-riesgos-para-la-salud</a:t>
            </a:r>
            <a:endParaRPr lang="es-ES_tradnl" baseline="0" dirty="0" smtClean="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18</a:t>
            </a:fld>
            <a:endParaRPr lang="es-ES_tradnl"/>
          </a:p>
        </p:txBody>
      </p:sp>
    </p:spTree>
    <p:extLst>
      <p:ext uri="{BB962C8B-B14F-4D97-AF65-F5344CB8AC3E}">
        <p14:creationId xmlns:p14="http://schemas.microsoft.com/office/powerpoint/2010/main" val="638476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19</a:t>
            </a:fld>
            <a:endParaRPr lang="es-ES_tradnl"/>
          </a:p>
        </p:txBody>
      </p:sp>
    </p:spTree>
    <p:extLst>
      <p:ext uri="{BB962C8B-B14F-4D97-AF65-F5344CB8AC3E}">
        <p14:creationId xmlns:p14="http://schemas.microsoft.com/office/powerpoint/2010/main" val="125171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20</a:t>
            </a:fld>
            <a:endParaRPr lang="es-ES_tradnl"/>
          </a:p>
        </p:txBody>
      </p:sp>
    </p:spTree>
    <p:extLst>
      <p:ext uri="{BB962C8B-B14F-4D97-AF65-F5344CB8AC3E}">
        <p14:creationId xmlns:p14="http://schemas.microsoft.com/office/powerpoint/2010/main" val="39720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21</a:t>
            </a:fld>
            <a:endParaRPr lang="es-ES_tradnl"/>
          </a:p>
        </p:txBody>
      </p:sp>
    </p:spTree>
    <p:extLst>
      <p:ext uri="{BB962C8B-B14F-4D97-AF65-F5344CB8AC3E}">
        <p14:creationId xmlns:p14="http://schemas.microsoft.com/office/powerpoint/2010/main" val="1988593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smtClean="0"/>
              <a:t>Convenio de Basilea:</a:t>
            </a:r>
          </a:p>
          <a:p>
            <a:r>
              <a:rPr lang="es-EC" sz="1200" dirty="0" smtClean="0">
                <a:latin typeface="Verdana" charset="0"/>
                <a:ea typeface="Verdana" charset="0"/>
                <a:cs typeface="Verdana" charset="0"/>
              </a:rPr>
              <a:t>Entre 1949 y 1982, a 400 km de la costa gallega y a 200 km de la de Asturias se arrojaron de manera periodica toneladas de residuos radiactivos solidificados con hormigón en bidones metálicos. Esta basura fue lanzada por </a:t>
            </a:r>
            <a:r>
              <a:rPr lang="es-EC" sz="1200" dirty="0" smtClean="0">
                <a:solidFill>
                  <a:srgbClr val="FF9300"/>
                </a:solidFill>
                <a:latin typeface="Verdana" charset="0"/>
                <a:ea typeface="Verdana" charset="0"/>
                <a:cs typeface="Verdana" charset="0"/>
              </a:rPr>
              <a:t>Bélgica</a:t>
            </a:r>
            <a:r>
              <a:rPr lang="es-EC" sz="1200" dirty="0" smtClean="0">
                <a:latin typeface="Verdana" charset="0"/>
                <a:ea typeface="Verdana" charset="0"/>
                <a:cs typeface="Verdana" charset="0"/>
              </a:rPr>
              <a:t>, Francia, </a:t>
            </a:r>
            <a:r>
              <a:rPr lang="es-EC" sz="1200" dirty="0" smtClean="0">
                <a:solidFill>
                  <a:srgbClr val="CC00CC"/>
                </a:solidFill>
                <a:latin typeface="Verdana" charset="0"/>
                <a:ea typeface="Verdana" charset="0"/>
                <a:cs typeface="Verdana" charset="0"/>
              </a:rPr>
              <a:t>Reino Unido</a:t>
            </a:r>
            <a:r>
              <a:rPr lang="es-EC" sz="1200" dirty="0" smtClean="0">
                <a:latin typeface="Verdana" charset="0"/>
                <a:ea typeface="Verdana" charset="0"/>
                <a:cs typeface="Verdana" charset="0"/>
              </a:rPr>
              <a:t>, Alemania, </a:t>
            </a:r>
            <a:r>
              <a:rPr lang="es-EC" sz="1200" dirty="0" smtClean="0">
                <a:solidFill>
                  <a:srgbClr val="CC00CC"/>
                </a:solidFill>
                <a:latin typeface="Verdana" charset="0"/>
                <a:ea typeface="Verdana" charset="0"/>
                <a:cs typeface="Verdana" charset="0"/>
              </a:rPr>
              <a:t>Italia, </a:t>
            </a:r>
            <a:r>
              <a:rPr lang="es-EC" sz="1200" dirty="0" smtClean="0">
                <a:latin typeface="Verdana" charset="0"/>
                <a:ea typeface="Verdana" charset="0"/>
                <a:cs typeface="Verdana" charset="0"/>
              </a:rPr>
              <a:t>Holanda, </a:t>
            </a:r>
            <a:r>
              <a:rPr lang="es-EC" sz="1200" dirty="0" smtClean="0">
                <a:solidFill>
                  <a:srgbClr val="FF9300"/>
                </a:solidFill>
                <a:latin typeface="Verdana" charset="0"/>
                <a:ea typeface="Verdana" charset="0"/>
                <a:cs typeface="Verdana" charset="0"/>
              </a:rPr>
              <a:t>Suiza</a:t>
            </a:r>
            <a:r>
              <a:rPr lang="es-EC" sz="1200" dirty="0" smtClean="0">
                <a:latin typeface="Verdana" charset="0"/>
                <a:ea typeface="Verdana" charset="0"/>
                <a:cs typeface="Verdana" charset="0"/>
              </a:rPr>
              <a:t> y Suecia. Está olvidada a más de 4.000 metros de profundidad mientras que está sometida a la presión y a la corrosión del mar. </a:t>
            </a:r>
          </a:p>
          <a:p>
            <a:r>
              <a:rPr lang="es-EC" sz="1200" b="1" dirty="0" smtClean="0">
                <a:latin typeface="Verdana" charset="0"/>
                <a:ea typeface="Verdana" charset="0"/>
                <a:cs typeface="Verdana" charset="0"/>
              </a:rPr>
              <a:t>El Convenio de Basilea </a:t>
            </a:r>
            <a:r>
              <a:rPr lang="es-EC" sz="1200" dirty="0" smtClean="0">
                <a:latin typeface="Verdana" charset="0"/>
                <a:ea typeface="Verdana" charset="0"/>
                <a:cs typeface="Verdana" charset="0"/>
              </a:rPr>
              <a:t>abarca </a:t>
            </a:r>
            <a:r>
              <a:rPr lang="es-EC" sz="1200" b="1" dirty="0" smtClean="0">
                <a:solidFill>
                  <a:srgbClr val="FF6699"/>
                </a:solidFill>
                <a:latin typeface="Verdana" charset="0"/>
                <a:ea typeface="Verdana" charset="0"/>
                <a:cs typeface="Verdana" charset="0"/>
              </a:rPr>
              <a:t>desechos tóxicos, venenosos, explosivos, corrosivos, inflamables, eco-tóxicos </a:t>
            </a:r>
            <a:r>
              <a:rPr lang="es-EC" sz="1200" dirty="0" smtClean="0">
                <a:latin typeface="Verdana" charset="0"/>
                <a:ea typeface="Verdana" charset="0"/>
                <a:cs typeface="Verdana" charset="0"/>
              </a:rPr>
              <a:t>y también los desechos </a:t>
            </a:r>
            <a:r>
              <a:rPr lang="es-EC" sz="1200" b="1" dirty="0" smtClean="0">
                <a:solidFill>
                  <a:srgbClr val="FF6699"/>
                </a:solidFill>
                <a:latin typeface="Verdana" charset="0"/>
                <a:ea typeface="Verdana" charset="0"/>
                <a:cs typeface="Verdana" charset="0"/>
              </a:rPr>
              <a:t>infecciosos</a:t>
            </a:r>
            <a:r>
              <a:rPr lang="es-EC" sz="1200" dirty="0" smtClean="0">
                <a:latin typeface="Verdana" charset="0"/>
                <a:ea typeface="Verdana" charset="0"/>
                <a:cs typeface="Verdana" charset="0"/>
              </a:rPr>
              <a:t>. </a:t>
            </a:r>
          </a:p>
          <a:p>
            <a:pPr>
              <a:lnSpc>
                <a:spcPct val="150000"/>
              </a:lnSpc>
            </a:pPr>
            <a:r>
              <a:rPr lang="es-EC" sz="1100" dirty="0" smtClean="0">
                <a:latin typeface="Verdana" charset="0"/>
                <a:ea typeface="Verdana" charset="0"/>
                <a:cs typeface="Verdana" charset="0"/>
              </a:rPr>
              <a:t>Busca que las partes reduzcan al máximo las </a:t>
            </a:r>
            <a:r>
              <a:rPr lang="es-EC" sz="1100" b="1" dirty="0" smtClean="0">
                <a:latin typeface="Verdana" charset="0"/>
                <a:ea typeface="Verdana" charset="0"/>
                <a:cs typeface="Verdana" charset="0"/>
              </a:rPr>
              <a:t>cantidades que se mueven a través de las fronteras</a:t>
            </a:r>
            <a:r>
              <a:rPr lang="es-EC" sz="1100" dirty="0" smtClean="0">
                <a:latin typeface="Verdana" charset="0"/>
                <a:ea typeface="Verdana" charset="0"/>
                <a:cs typeface="Verdana" charset="0"/>
              </a:rPr>
              <a:t>, para tratar y </a:t>
            </a:r>
            <a:r>
              <a:rPr lang="es-EC" sz="1100" b="1" dirty="0" smtClean="0">
                <a:latin typeface="Verdana" charset="0"/>
                <a:ea typeface="Verdana" charset="0"/>
                <a:cs typeface="Verdana" charset="0"/>
              </a:rPr>
              <a:t>eliminar los desechos lo más cerca posible de su lugar de generación </a:t>
            </a:r>
            <a:r>
              <a:rPr lang="es-EC" sz="1100" dirty="0" smtClean="0">
                <a:latin typeface="Verdana" charset="0"/>
                <a:ea typeface="Verdana" charset="0"/>
                <a:cs typeface="Verdana" charset="0"/>
              </a:rPr>
              <a:t>y para prevenir o minimizar la generación de desechos en la fuente.</a:t>
            </a:r>
          </a:p>
          <a:p>
            <a:pPr>
              <a:lnSpc>
                <a:spcPct val="150000"/>
              </a:lnSpc>
            </a:pPr>
            <a:r>
              <a:rPr lang="es-EC" sz="1100" dirty="0" smtClean="0">
                <a:latin typeface="Verdana" charset="0"/>
                <a:ea typeface="Verdana" charset="0"/>
                <a:cs typeface="Verdana" charset="0"/>
              </a:rPr>
              <a:t>180 paíse sforman parte del Convenio- casi Universal</a:t>
            </a:r>
          </a:p>
          <a:p>
            <a:pPr algn="l"/>
            <a:r>
              <a:rPr lang="es-EC" sz="1100" b="1" dirty="0" smtClean="0">
                <a:solidFill>
                  <a:srgbClr val="CC00FF"/>
                </a:solidFill>
              </a:rPr>
              <a:t>Desmantelamiento de Barcos en Bangladesh</a:t>
            </a:r>
            <a:r>
              <a:rPr lang="es-EC" sz="1100" dirty="0" smtClean="0"/>
              <a:t/>
            </a:r>
            <a:br>
              <a:rPr lang="es-EC" sz="1100" dirty="0" smtClean="0"/>
            </a:br>
            <a:r>
              <a:rPr lang="es-EC" sz="1100" dirty="0" smtClean="0"/>
              <a:t>El Convenio de Basilea ha estado involucrado en el tema de desmantelamiento de barcos en Bangladesh durante más de una década. </a:t>
            </a:r>
            <a:r>
              <a:rPr lang="es-EC" sz="1100" baseline="0" dirty="0" smtClean="0"/>
              <a:t> </a:t>
            </a:r>
            <a:r>
              <a:rPr lang="es-EC" sz="1100" dirty="0" smtClean="0"/>
              <a:t>Esta actividad es de especial preocupación, ya que los buques al final de su vida útil forman parte de una serie de materiales peligrosos </a:t>
            </a:r>
          </a:p>
          <a:p>
            <a:pPr marL="457200" indent="-457200">
              <a:lnSpc>
                <a:spcPct val="150000"/>
              </a:lnSpc>
              <a:buFont typeface="Arial" charset="0"/>
              <a:buChar char="•"/>
            </a:pPr>
            <a:r>
              <a:rPr lang="es-EC" sz="1100" dirty="0" smtClean="0">
                <a:latin typeface="Verdana" panose="020B0604030504040204" pitchFamily="34" charset="0"/>
                <a:ea typeface="Verdana" panose="020B0604030504040204" pitchFamily="34" charset="0"/>
              </a:rPr>
              <a:t>El </a:t>
            </a:r>
            <a:r>
              <a:rPr lang="es-EC" sz="1100" b="1" dirty="0" smtClean="0">
                <a:solidFill>
                  <a:srgbClr val="59074F"/>
                </a:solidFill>
                <a:latin typeface="Verdana" panose="020B0604030504040204" pitchFamily="34" charset="0"/>
                <a:ea typeface="Verdana" panose="020B0604030504040204" pitchFamily="34" charset="0"/>
              </a:rPr>
              <a:t>73% </a:t>
            </a:r>
            <a:r>
              <a:rPr lang="es-EC" sz="1100" dirty="0" smtClean="0">
                <a:latin typeface="Verdana" panose="020B0604030504040204" pitchFamily="34" charset="0"/>
                <a:ea typeface="Verdana" panose="020B0604030504040204" pitchFamily="34" charset="0"/>
              </a:rPr>
              <a:t>de los productos químicos incluidos en el  </a:t>
            </a:r>
            <a:r>
              <a:rPr lang="es-EC" sz="1100" b="1" dirty="0" smtClean="0">
                <a:solidFill>
                  <a:srgbClr val="59074F"/>
                </a:solidFill>
                <a:latin typeface="Verdana" panose="020B0604030504040204" pitchFamily="34" charset="0"/>
                <a:ea typeface="Verdana" panose="020B0604030504040204" pitchFamily="34" charset="0"/>
              </a:rPr>
              <a:t>Convenio de Rotterdam son plaguicidas. </a:t>
            </a:r>
          </a:p>
          <a:p>
            <a:pPr marL="457200" indent="-457200">
              <a:lnSpc>
                <a:spcPct val="150000"/>
              </a:lnSpc>
              <a:buFont typeface="Arial" charset="0"/>
              <a:buChar char="•"/>
            </a:pPr>
            <a:r>
              <a:rPr lang="es-EC" sz="1100" dirty="0" smtClean="0">
                <a:latin typeface="Verdana" panose="020B0604030504040204" pitchFamily="34" charset="0"/>
                <a:ea typeface="Verdana" panose="020B0604030504040204" pitchFamily="34" charset="0"/>
              </a:rPr>
              <a:t>El </a:t>
            </a:r>
            <a:r>
              <a:rPr lang="es-EC" sz="1100" b="1" dirty="0" smtClean="0">
                <a:solidFill>
                  <a:srgbClr val="59074F"/>
                </a:solidFill>
                <a:latin typeface="Verdana" panose="020B0604030504040204" pitchFamily="34" charset="0"/>
                <a:ea typeface="Verdana" panose="020B0604030504040204" pitchFamily="34" charset="0"/>
              </a:rPr>
              <a:t>70%</a:t>
            </a:r>
            <a:r>
              <a:rPr lang="es-EC" sz="1100" dirty="0" smtClean="0">
                <a:latin typeface="Verdana" panose="020B0604030504040204" pitchFamily="34" charset="0"/>
                <a:ea typeface="Verdana" panose="020B0604030504040204" pitchFamily="34" charset="0"/>
              </a:rPr>
              <a:t> de los productos químicos incluidos en el </a:t>
            </a:r>
            <a:r>
              <a:rPr lang="es-EC" sz="1100" b="1" dirty="0" smtClean="0">
                <a:solidFill>
                  <a:srgbClr val="59074F"/>
                </a:solidFill>
                <a:latin typeface="Verdana" panose="020B0604030504040204" pitchFamily="34" charset="0"/>
                <a:ea typeface="Verdana" panose="020B0604030504040204" pitchFamily="34" charset="0"/>
              </a:rPr>
              <a:t>Convenio de Estocolmo </a:t>
            </a:r>
            <a:r>
              <a:rPr lang="es-EC" sz="1100" dirty="0" smtClean="0">
                <a:latin typeface="Verdana" panose="020B0604030504040204" pitchFamily="34" charset="0"/>
                <a:ea typeface="Verdana" panose="020B0604030504040204" pitchFamily="34" charset="0"/>
              </a:rPr>
              <a:t>también lo son.</a:t>
            </a:r>
          </a:p>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t>En fecha de 31 de Diciembre del 2010 son 140 Estados firmantes del convenio </a:t>
            </a:r>
          </a:p>
          <a:p>
            <a:pPr algn="l"/>
            <a:endParaRPr lang="es-EC" sz="1100" dirty="0" smtClean="0">
              <a:latin typeface="Verdana" charset="0"/>
              <a:ea typeface="Verdana" charset="0"/>
              <a:cs typeface="Verdana" charset="0"/>
            </a:endParaRPr>
          </a:p>
          <a:p>
            <a:pPr algn="l"/>
            <a:r>
              <a:rPr lang="es-EC" sz="1100" dirty="0" smtClean="0">
                <a:latin typeface="Verdana" charset="0"/>
                <a:ea typeface="Verdana" charset="0"/>
                <a:cs typeface="Verdana" charset="0"/>
              </a:rPr>
              <a:t>En el 2019 se incorporan los plásticos en el convenio de Basilea </a:t>
            </a:r>
            <a:r>
              <a:rPr lang="es-EC" sz="1100" dirty="0" smtClean="0">
                <a:hlinkClick r:id="rId3" action="ppaction://hlinkfile"/>
              </a:rPr>
              <a:t>file:///Users/gladys/Downloads/UNEP-CHW.13-28.Spanish.pdf</a:t>
            </a:r>
            <a:endParaRPr lang="es-EC" sz="1100" dirty="0" smtClean="0">
              <a:latin typeface="Verdana" charset="0"/>
              <a:ea typeface="Verdana" charset="0"/>
              <a:cs typeface="Verdana" charset="0"/>
            </a:endParaRPr>
          </a:p>
          <a:p>
            <a:pPr algn="l"/>
            <a:endParaRPr lang="es-EC" sz="1100" dirty="0" smtClean="0">
              <a:latin typeface="Verdana" charset="0"/>
              <a:ea typeface="Verdana" charset="0"/>
              <a:cs typeface="Verdana" charset="0"/>
            </a:endParaRPr>
          </a:p>
          <a:p>
            <a:pPr algn="l"/>
            <a:r>
              <a:rPr lang="es-EC" sz="1100" b="1" dirty="0" smtClean="0">
                <a:latin typeface="Verdana" charset="0"/>
                <a:ea typeface="Verdana" charset="0"/>
                <a:cs typeface="Verdana" charset="0"/>
              </a:rPr>
              <a:t>Convenio de Rotterdam</a:t>
            </a:r>
          </a:p>
          <a:p>
            <a:pPr algn="l">
              <a:lnSpc>
                <a:spcPct val="150000"/>
              </a:lnSpc>
            </a:pPr>
            <a:r>
              <a:rPr lang="es-EC" sz="1100" dirty="0" smtClean="0"/>
              <a:t>Promover responsabilidades compartida y esfuerzos conjuntos de las Partes en </a:t>
            </a:r>
            <a:r>
              <a:rPr lang="es-EC" sz="1100" b="1" dirty="0" smtClean="0">
                <a:solidFill>
                  <a:srgbClr val="FF9300"/>
                </a:solidFill>
              </a:rPr>
              <a:t>comercio internacional </a:t>
            </a:r>
            <a:r>
              <a:rPr lang="es-EC" sz="1100" dirty="0" smtClean="0"/>
              <a:t>sobre </a:t>
            </a:r>
            <a:r>
              <a:rPr lang="es-EC" sz="1100" b="1" dirty="0" smtClean="0">
                <a:solidFill>
                  <a:srgbClr val="CC3300"/>
                </a:solidFill>
              </a:rPr>
              <a:t>productos químicos peligrosos, </a:t>
            </a:r>
            <a:r>
              <a:rPr lang="es-EC" sz="1100" dirty="0" smtClean="0"/>
              <a:t>a fin de </a:t>
            </a:r>
            <a:r>
              <a:rPr lang="es-EC" sz="1100" b="1" dirty="0" smtClean="0">
                <a:solidFill>
                  <a:srgbClr val="CC3300"/>
                </a:solidFill>
              </a:rPr>
              <a:t>proteger la salud humana y el medio ambiente </a:t>
            </a:r>
            <a:r>
              <a:rPr lang="es-EC" sz="1100" dirty="0" smtClean="0"/>
              <a:t>frente a posibles daños y contribuir a </a:t>
            </a:r>
            <a:r>
              <a:rPr lang="es-EC" sz="1100" b="1" dirty="0" smtClean="0">
                <a:solidFill>
                  <a:srgbClr val="CC3300"/>
                </a:solidFill>
              </a:rPr>
              <a:t>utilización racional</a:t>
            </a:r>
            <a:r>
              <a:rPr lang="es-EC" sz="1100" dirty="0" smtClean="0"/>
              <a:t>, facilitando:</a:t>
            </a:r>
          </a:p>
          <a:p>
            <a:pPr marL="676275" indent="-381000" algn="l">
              <a:lnSpc>
                <a:spcPct val="150000"/>
              </a:lnSpc>
              <a:buFont typeface="Arial" charset="0"/>
              <a:buChar char="•"/>
            </a:pPr>
            <a:r>
              <a:rPr lang="es-EC" sz="1100" dirty="0" smtClean="0"/>
              <a:t> </a:t>
            </a:r>
            <a:r>
              <a:rPr lang="es-EC" sz="1100" b="1" dirty="0" smtClean="0">
                <a:solidFill>
                  <a:srgbClr val="CC3300"/>
                </a:solidFill>
              </a:rPr>
              <a:t>intercambio de información</a:t>
            </a:r>
            <a:r>
              <a:rPr lang="es-EC" sz="1100" dirty="0" smtClean="0"/>
              <a:t>, </a:t>
            </a:r>
          </a:p>
          <a:p>
            <a:pPr marL="676275" indent="-381000" algn="l">
              <a:lnSpc>
                <a:spcPct val="150000"/>
              </a:lnSpc>
              <a:buFont typeface="Arial" charset="0"/>
              <a:buChar char="•"/>
            </a:pPr>
            <a:r>
              <a:rPr lang="es-EC" sz="1100" dirty="0" smtClean="0"/>
              <a:t> estableciendo lforma de </a:t>
            </a:r>
            <a:r>
              <a:rPr lang="es-EC" sz="1100" b="1" dirty="0" smtClean="0">
                <a:solidFill>
                  <a:srgbClr val="CC3300"/>
                </a:solidFill>
              </a:rPr>
              <a:t>importación y exportación </a:t>
            </a:r>
          </a:p>
          <a:p>
            <a:pPr marL="676275" indent="-381000" algn="l">
              <a:lnSpc>
                <a:spcPct val="150000"/>
              </a:lnSpc>
              <a:buFont typeface="Arial" charset="0"/>
              <a:buChar char="•"/>
            </a:pPr>
            <a:r>
              <a:rPr lang="es-EC" sz="1100" b="1" dirty="0" smtClean="0">
                <a:solidFill>
                  <a:srgbClr val="CC3300"/>
                </a:solidFill>
              </a:rPr>
              <a:t> </a:t>
            </a:r>
            <a:r>
              <a:rPr lang="es-EC" sz="1100" b="1" dirty="0" smtClean="0">
                <a:solidFill>
                  <a:srgbClr val="FF9300"/>
                </a:solidFill>
              </a:rPr>
              <a:t>difundiendo</a:t>
            </a:r>
            <a:r>
              <a:rPr lang="es-EC" sz="1100" dirty="0" smtClean="0"/>
              <a:t> esas decisiones a las Partes. </a:t>
            </a:r>
          </a:p>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solidFill>
                  <a:srgbClr val="59074F"/>
                </a:solidFill>
                <a:latin typeface="Agency FB" panose="020B0503020202020204" pitchFamily="34" charset="0"/>
                <a:ea typeface="Verdana" panose="020B0604030504040204" pitchFamily="34" charset="0"/>
              </a:rPr>
              <a:t>Los plaguicidas constituyen uno de los problemas más serios relacionados con los productos químicos en los países en desarrollo</a:t>
            </a:r>
            <a:r>
              <a:rPr lang="es-EC" sz="1100" dirty="0" smtClean="0">
                <a:solidFill>
                  <a:schemeClr val="accent2">
                    <a:lumMod val="75000"/>
                  </a:schemeClr>
                </a:solidFill>
                <a:latin typeface="Agency FB" panose="020B0503020202020204" pitchFamily="34" charset="0"/>
                <a:ea typeface="Verdana" panose="020B0604030504040204" pitchFamily="34" charset="0"/>
              </a:rPr>
              <a:t>. </a:t>
            </a:r>
          </a:p>
          <a:p>
            <a:pPr algn="l"/>
            <a:endParaRPr lang="es-EC" sz="1100" dirty="0" smtClean="0">
              <a:latin typeface="Verdana" charset="0"/>
              <a:ea typeface="Verdana" charset="0"/>
              <a:cs typeface="Verdana" charset="0"/>
            </a:endParaRPr>
          </a:p>
          <a:p>
            <a:pPr algn="l"/>
            <a:r>
              <a:rPr lang="es-EC" sz="1100" b="1" dirty="0" smtClean="0">
                <a:latin typeface="Verdana" charset="0"/>
                <a:ea typeface="Verdana" charset="0"/>
                <a:cs typeface="Verdana" charset="0"/>
              </a:rPr>
              <a:t>Convenio de Estocolmo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latin typeface="Verdana" charset="0"/>
                <a:ea typeface="Verdana" charset="0"/>
                <a:cs typeface="Verdana" charset="0"/>
              </a:rPr>
              <a:t>Convenio sobre </a:t>
            </a:r>
            <a:r>
              <a:rPr lang="es-ES_tradnl" sz="1100" b="0" dirty="0" smtClean="0">
                <a:solidFill>
                  <a:srgbClr val="521B93"/>
                </a:solidFill>
                <a:latin typeface="Verdana" charset="0"/>
                <a:ea typeface="Verdana" charset="0"/>
                <a:cs typeface="Verdana" charset="0"/>
              </a:rPr>
              <a:t>Contaminantes Orgánicos Persistentes (</a:t>
            </a:r>
            <a:r>
              <a:rPr lang="es-ES_tradnl" sz="1100" b="0" dirty="0" err="1" smtClean="0">
                <a:solidFill>
                  <a:srgbClr val="521B93"/>
                </a:solidFill>
                <a:latin typeface="Verdana" charset="0"/>
                <a:ea typeface="Verdana" charset="0"/>
                <a:cs typeface="Verdana" charset="0"/>
              </a:rPr>
              <a:t>COPs</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POPs</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Persistent</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Organic</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Pollutants</a:t>
            </a:r>
            <a:r>
              <a:rPr lang="es-ES_tradnl" sz="1100" b="0" dirty="0" smtClean="0">
                <a:solidFill>
                  <a:srgbClr val="521B93"/>
                </a:solidFill>
                <a:latin typeface="Verdana" charset="0"/>
                <a:ea typeface="Verdana" charset="0"/>
                <a:cs typeface="Verdana" charset="0"/>
              </a:rPr>
              <a:t>) </a:t>
            </a:r>
            <a:r>
              <a:rPr lang="es-ES_tradnl" sz="1100" b="0" dirty="0" smtClean="0">
                <a:latin typeface="Verdana" charset="0"/>
                <a:ea typeface="Verdana" charset="0"/>
                <a:cs typeface="Verdana" charset="0"/>
              </a:rPr>
              <a:t>con el objeto de </a:t>
            </a:r>
            <a:r>
              <a:rPr lang="es-ES_tradnl" sz="1100" b="0" dirty="0" smtClean="0">
                <a:solidFill>
                  <a:srgbClr val="CC00CC"/>
                </a:solidFill>
                <a:latin typeface="Verdana" charset="0"/>
                <a:ea typeface="Verdana" charset="0"/>
                <a:cs typeface="Verdana" charset="0"/>
              </a:rPr>
              <a:t>proteger la salud humana y el medio ambiente de los productos químicos altamente peligrosos y de larga duración</a:t>
            </a:r>
            <a:r>
              <a:rPr lang="es-ES_tradnl" sz="1100" b="0" dirty="0" smtClean="0">
                <a:latin typeface="Verdana" charset="0"/>
                <a:ea typeface="Verdana" charset="0"/>
                <a:cs typeface="Verdana" charset="0"/>
              </a:rPr>
              <a:t>, mediante la restricción y, </a:t>
            </a:r>
            <a:r>
              <a:rPr lang="es-ES_tradnl" sz="1100" b="0" dirty="0" smtClean="0">
                <a:solidFill>
                  <a:srgbClr val="59074F"/>
                </a:solidFill>
                <a:latin typeface="Verdana" charset="0"/>
                <a:ea typeface="Verdana" charset="0"/>
                <a:cs typeface="Verdana" charset="0"/>
              </a:rPr>
              <a:t>en última instancia</a:t>
            </a:r>
            <a:r>
              <a:rPr lang="es-ES_tradnl" sz="1100" b="0" dirty="0" smtClean="0">
                <a:latin typeface="Verdana" charset="0"/>
                <a:ea typeface="Verdana" charset="0"/>
                <a:cs typeface="Verdana" charset="0"/>
              </a:rPr>
              <a:t>, la eliminación de su producción, uso, comercio, liberación y almacenamiento. </a:t>
            </a:r>
          </a:p>
          <a:p>
            <a:pPr>
              <a:lnSpc>
                <a:spcPct val="150000"/>
              </a:lnSpc>
            </a:pPr>
            <a:r>
              <a:rPr lang="es-ES_tradnl" sz="1100" b="0" dirty="0" smtClean="0">
                <a:solidFill>
                  <a:srgbClr val="521B93"/>
                </a:solidFill>
                <a:latin typeface="Verdana" charset="0"/>
                <a:ea typeface="Verdana" charset="0"/>
                <a:cs typeface="Verdana" charset="0"/>
              </a:rPr>
              <a:t>Contaminantes Orgánicos Persistentes (COP),  </a:t>
            </a:r>
            <a:r>
              <a:rPr lang="es-ES_tradnl" sz="1100" b="0" dirty="0" err="1" smtClean="0">
                <a:solidFill>
                  <a:srgbClr val="521B93"/>
                </a:solidFill>
                <a:latin typeface="Verdana" charset="0"/>
                <a:ea typeface="Verdana" charset="0"/>
                <a:cs typeface="Verdana" charset="0"/>
              </a:rPr>
              <a:t>POPs</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Persistent</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Organic</a:t>
            </a:r>
            <a:r>
              <a:rPr lang="es-ES_tradnl" sz="1100" b="0" dirty="0" smtClean="0">
                <a:solidFill>
                  <a:srgbClr val="521B93"/>
                </a:solidFill>
                <a:latin typeface="Verdana" charset="0"/>
                <a:ea typeface="Verdana" charset="0"/>
                <a:cs typeface="Verdana" charset="0"/>
              </a:rPr>
              <a:t> </a:t>
            </a:r>
            <a:r>
              <a:rPr lang="es-ES_tradnl" sz="1100" b="0" dirty="0" err="1" smtClean="0">
                <a:solidFill>
                  <a:srgbClr val="521B93"/>
                </a:solidFill>
                <a:latin typeface="Verdana" charset="0"/>
                <a:ea typeface="Verdana" charset="0"/>
                <a:cs typeface="Verdana" charset="0"/>
              </a:rPr>
              <a:t>Pollutants</a:t>
            </a:r>
            <a:r>
              <a:rPr lang="es-ES_tradnl" sz="1100" b="0" dirty="0" smtClean="0">
                <a:solidFill>
                  <a:srgbClr val="521B93"/>
                </a:solidFill>
                <a:latin typeface="Verdana" charset="0"/>
                <a:ea typeface="Verdana" charset="0"/>
                <a:cs typeface="Verdana" charset="0"/>
              </a:rPr>
              <a:t>)</a:t>
            </a:r>
            <a:endParaRPr lang="es-ES_tradnl" sz="1100" b="0" dirty="0" smtClean="0">
              <a:latin typeface="Verdana" charset="0"/>
              <a:ea typeface="Verdana" charset="0"/>
              <a:cs typeface="Verdana" charset="0"/>
            </a:endParaRPr>
          </a:p>
          <a:p>
            <a:pPr algn="just">
              <a:lnSpc>
                <a:spcPct val="150000"/>
              </a:lnSpc>
            </a:pPr>
            <a:r>
              <a:rPr lang="es-ES_tradnl" sz="1100" b="0" dirty="0" smtClean="0">
                <a:latin typeface="Verdana" charset="0"/>
                <a:ea typeface="Verdana" charset="0"/>
                <a:cs typeface="Verdana" charset="0"/>
              </a:rPr>
              <a:t>Sustancias </a:t>
            </a:r>
            <a:r>
              <a:rPr lang="es-EC" sz="1100" b="0" dirty="0" smtClean="0">
                <a:solidFill>
                  <a:srgbClr val="521B93"/>
                </a:solidFill>
                <a:latin typeface="Verdana" charset="0"/>
                <a:ea typeface="Verdana" charset="0"/>
                <a:cs typeface="Verdana" charset="0"/>
              </a:rPr>
              <a:t>orgánicas de origen sintético </a:t>
            </a:r>
            <a:r>
              <a:rPr lang="es-ES_tradnl" sz="1100" b="0" dirty="0" smtClean="0">
                <a:latin typeface="Verdana" charset="0"/>
                <a:ea typeface="Verdana" charset="0"/>
                <a:cs typeface="Verdana" charset="0"/>
              </a:rPr>
              <a:t>que son una amenaza para la salud humana y el medio ambiente</a:t>
            </a:r>
            <a:r>
              <a:rPr lang="es-EC" sz="1100" b="0" dirty="0" smtClean="0">
                <a:solidFill>
                  <a:srgbClr val="521B93"/>
                </a:solidFill>
                <a:latin typeface="Verdana" charset="0"/>
                <a:ea typeface="Verdana" charset="0"/>
                <a:cs typeface="Verdana" charset="0"/>
              </a:rPr>
              <a:t>. </a:t>
            </a:r>
          </a:p>
          <a:p>
            <a:pPr marL="342900" indent="-342900" algn="just">
              <a:lnSpc>
                <a:spcPct val="150000"/>
              </a:lnSpc>
              <a:buFont typeface="Arial" charset="0"/>
              <a:buChar char="•"/>
            </a:pPr>
            <a:r>
              <a:rPr lang="es-EC" sz="1100" b="0" dirty="0" smtClean="0">
                <a:latin typeface="Verdana" charset="0"/>
                <a:ea typeface="Verdana" charset="0"/>
                <a:cs typeface="Verdana" charset="0"/>
              </a:rPr>
              <a:t>Resistencia a la degradación </a:t>
            </a:r>
          </a:p>
          <a:p>
            <a:pPr marL="342900" indent="-342900" algn="just">
              <a:lnSpc>
                <a:spcPct val="150000"/>
              </a:lnSpc>
              <a:buFont typeface="Arial" charset="0"/>
              <a:buChar char="•"/>
            </a:pPr>
            <a:r>
              <a:rPr lang="es-EC" sz="1100" dirty="0" smtClean="0">
                <a:latin typeface="Verdana" charset="0"/>
                <a:ea typeface="Verdana" charset="0"/>
                <a:cs typeface="Verdana" charset="0"/>
              </a:rPr>
              <a:t>Capacidad de bioacumulación</a:t>
            </a:r>
          </a:p>
          <a:p>
            <a:pPr marL="342900" indent="-342900" algn="just">
              <a:lnSpc>
                <a:spcPct val="150000"/>
              </a:lnSpc>
              <a:buFont typeface="Arial" charset="0"/>
              <a:buChar char="•"/>
            </a:pPr>
            <a:r>
              <a:rPr lang="es-EC" sz="1100" dirty="0" smtClean="0">
                <a:latin typeface="Verdana" charset="0"/>
                <a:ea typeface="Verdana" charset="0"/>
                <a:cs typeface="Verdana" charset="0"/>
              </a:rPr>
              <a:t>Tóxicos para animales y ambiente </a:t>
            </a:r>
          </a:p>
          <a:p>
            <a:pPr marL="342900" indent="-342900" algn="just">
              <a:lnSpc>
                <a:spcPct val="150000"/>
              </a:lnSpc>
              <a:buFont typeface="Arial" charset="0"/>
              <a:buChar char="•"/>
            </a:pPr>
            <a:r>
              <a:rPr lang="es-EC" sz="1100" dirty="0" smtClean="0">
                <a:latin typeface="Verdana" charset="0"/>
                <a:ea typeface="Verdana" charset="0"/>
                <a:cs typeface="Verdana" charset="0"/>
              </a:rPr>
              <a:t>Alta capacidad de permanencia/transporte en el ambiente (llegan a lugares donde nunca se han usado o producido).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hlinkClick r:id="rId4"/>
              </a:rPr>
              <a:t>https://www.miteco.gob.es/es/calidad-y-evaluacion-ambiental/temas/productos-quimicos/contaminantes-organicos-persistentes-cop/</a:t>
            </a:r>
            <a:endParaRPr lang="es-ES_tradnl" sz="11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hlinkClick r:id="rId5"/>
              </a:rPr>
              <a:t>http://chm.pops.int/TheConvention/ThePOPs/The12InitialPOPs/tabid/296/Default.aspx</a:t>
            </a:r>
            <a:endParaRPr lang="es-ES_tradnl"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hlinkClick r:id="rId6"/>
              </a:rPr>
              <a:t>http://chm.pops.int/TheConvention/ThePOPs/TheNewPOPs/tabid/2511/Default.aspx</a:t>
            </a:r>
            <a:endParaRPr lang="es-ES_tradnl"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t>Los plásticos en el Convenio de Basilea</a:t>
            </a:r>
          </a:p>
          <a:p>
            <a:r>
              <a:rPr lang="es-ES_tradnl" sz="1200" b="0" i="0" kern="1200" dirty="0" smtClean="0">
                <a:solidFill>
                  <a:schemeClr val="tx1"/>
                </a:solidFill>
                <a:effectLst/>
                <a:latin typeface="+mn-lt"/>
                <a:ea typeface="+mn-ea"/>
                <a:cs typeface="+mn-cs"/>
              </a:rPr>
              <a:t>Luego de varias semanas de reuniones en Ginebra, Suiza, representantes de los más de 180 países signatarios del Convenio de Basilea acordaron una enmienda para incluir los residuos plásticos, en un marco legalmente vinculante, para que el comercio mundial de residuos plásticos sea más transparente y esté mejor regulado, al tiempo que garantiza que su gestión sea más segura para la salud humana y el ambiente.</a:t>
            </a:r>
            <a:r>
              <a:rPr lang="es-ES_tradnl" sz="1200" b="0" i="0" kern="1200" dirty="0" smtClean="0">
                <a:solidFill>
                  <a:schemeClr val="tx1"/>
                </a:solidFill>
                <a:effectLst/>
                <a:latin typeface="+mn-lt"/>
                <a:ea typeface="+mn-ea"/>
                <a:cs typeface="+mn-cs"/>
                <a:hlinkClick r:id="rId7"/>
              </a:rPr>
              <a:t>[1]</a:t>
            </a:r>
            <a:endParaRPr lang="es-ES_tradnl" sz="1200" b="0" i="0" kern="1200" dirty="0" smtClean="0">
              <a:solidFill>
                <a:schemeClr val="tx1"/>
              </a:solidFill>
              <a:effectLst/>
              <a:latin typeface="+mn-lt"/>
              <a:ea typeface="+mn-ea"/>
              <a:cs typeface="+mn-cs"/>
            </a:endParaRPr>
          </a:p>
          <a:p>
            <a:r>
              <a:rPr lang="es-ES_tradnl" sz="1200" b="0" i="0" kern="1200" dirty="0" smtClean="0">
                <a:solidFill>
                  <a:schemeClr val="tx1"/>
                </a:solidFill>
                <a:effectLst/>
                <a:latin typeface="+mn-lt"/>
                <a:ea typeface="+mn-ea"/>
                <a:cs typeface="+mn-cs"/>
              </a:rPr>
              <a:t>Con esta enmienda los envíos de residuos mezclados o plásticos no peligrosos que no están en buenas condiciones o “limpios” para el reciclaje se agregarán a la lista de sustancias que requieren el consentimiento previo de los importadores.</a:t>
            </a:r>
          </a:p>
          <a:p>
            <a:r>
              <a:rPr lang="es-ES_tradnl" sz="1200" b="0" i="0" kern="1200" dirty="0" smtClean="0">
                <a:solidFill>
                  <a:schemeClr val="tx1"/>
                </a:solidFill>
                <a:effectLst/>
                <a:latin typeface="+mn-lt"/>
                <a:ea typeface="+mn-ea"/>
                <a:cs typeface="+mn-cs"/>
              </a:rPr>
              <a:t>El motivo expresado para adoptar esta medida, propuesta por Noruega, es que la contaminación por residuos plásticos ha alcanzado una “</a:t>
            </a:r>
            <a:r>
              <a:rPr lang="es-ES_tradnl" sz="1200" b="0" i="1" kern="1200" dirty="0" smtClean="0">
                <a:solidFill>
                  <a:schemeClr val="tx1"/>
                </a:solidFill>
                <a:effectLst/>
                <a:latin typeface="+mn-lt"/>
                <a:ea typeface="+mn-ea"/>
                <a:cs typeface="+mn-cs"/>
              </a:rPr>
              <a:t>proporción epidémica”</a:t>
            </a:r>
            <a:r>
              <a:rPr lang="es-ES_tradnl" sz="1200" b="0" i="0" kern="1200" dirty="0" smtClean="0">
                <a:solidFill>
                  <a:schemeClr val="tx1"/>
                </a:solidFill>
                <a:effectLst/>
                <a:latin typeface="+mn-lt"/>
                <a:ea typeface="+mn-ea"/>
                <a:cs typeface="+mn-cs"/>
              </a:rPr>
              <a:t> a nivel mundial, con un estimado de 100 millones de toneladas de plástico que se encuentran en los océanos, de los cuales entre el 80-90% proviene de fuentes terrestres.</a:t>
            </a:r>
          </a:p>
          <a:p>
            <a:r>
              <a:rPr lang="es-ES_tradnl" sz="1200" b="0" i="0" kern="1200" dirty="0" smtClean="0">
                <a:solidFill>
                  <a:schemeClr val="tx1"/>
                </a:solidFill>
                <a:effectLst/>
                <a:latin typeface="+mn-lt"/>
                <a:ea typeface="+mn-ea"/>
                <a:cs typeface="+mn-cs"/>
              </a:rPr>
              <a:t>Además, esta enmienda se adopta luego de que China restringió el ingreso de residuos plásticos mezclados o no reciclables en enero de 2018, luego de ser durante décadas país receptor de ese tipo de residuos provenientes de países europeos, Estados Unidos y Japón, que terminaban contaminando suelos y aguas chinas. Está prohibición provocó que cantidades siderales fueran derivadas a países con una infraestructura de tratamiento insuficiente como Malasia, Tailandia e India, empeorando las emisiones a los mares de esos países.</a:t>
            </a:r>
          </a:p>
          <a:p>
            <a:r>
              <a:rPr lang="es-ES_tradnl" sz="1200" b="0" i="0" kern="1200" dirty="0" smtClean="0">
                <a:solidFill>
                  <a:schemeClr val="tx1"/>
                </a:solidFill>
                <a:effectLst/>
                <a:latin typeface="+mn-lt"/>
                <a:ea typeface="+mn-ea"/>
                <a:cs typeface="+mn-cs"/>
              </a:rPr>
              <a:t>La medida resultará un desafío para grandes generadores de residuos plásticos como los países europeos pero especialmente para Estados Unidos, el principal exportador individual luego de la UE, que firmó pero no ha ratificado el Convenio.</a:t>
            </a:r>
          </a:p>
          <a:p>
            <a:pPr algn="l"/>
            <a:r>
              <a:rPr lang="es-ES_tradnl" sz="1100" dirty="0" smtClean="0">
                <a:hlinkClick r:id="rId8"/>
              </a:rPr>
              <a:t>https://puntoverdeblog.net/2019/05/13/los-residuos-plasticos-se-incorporan-al-convenio-de-basilea/</a:t>
            </a:r>
            <a:endParaRPr lang="es-ES_tradnl" sz="1100" dirty="0" smtClean="0"/>
          </a:p>
          <a:p>
            <a:pPr algn="l"/>
            <a:r>
              <a:rPr lang="es-ES_tradnl" sz="1100" dirty="0" smtClean="0">
                <a:hlinkClick r:id="rId9"/>
              </a:rPr>
              <a:t>https://www.nationalgeographic.com/environment/2019/05/shipping-plastic-waste-to-poor-countires-just-got-harder/</a:t>
            </a:r>
            <a:endParaRPr lang="es-EC" sz="1100" dirty="0" smtClean="0">
              <a:latin typeface="Verdana" charset="0"/>
              <a:ea typeface="Verdana" charset="0"/>
              <a:cs typeface="Verdana" charset="0"/>
            </a:endParaRPr>
          </a:p>
          <a:p>
            <a:endParaRPr lang="es-EC" sz="1100" dirty="0" smtClean="0">
              <a:latin typeface="Verdana" charset="0"/>
              <a:ea typeface="Verdana" charset="0"/>
              <a:cs typeface="Verdana" charset="0"/>
            </a:endParaRPr>
          </a:p>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23</a:t>
            </a:fld>
            <a:endParaRPr lang="es-ES_tradnl"/>
          </a:p>
        </p:txBody>
      </p:sp>
    </p:spTree>
    <p:extLst>
      <p:ext uri="{BB962C8B-B14F-4D97-AF65-F5344CB8AC3E}">
        <p14:creationId xmlns:p14="http://schemas.microsoft.com/office/powerpoint/2010/main" val="160810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Desechos</a:t>
            </a:r>
            <a:r>
              <a:rPr lang="es-ES_tradnl" baseline="0" dirty="0" smtClean="0"/>
              <a:t> sólidos: Los objetos sólidos  botados en su hogar caen en la categoría de desechos sólidos: cualquier material no deseado o desechado que producen los humanos que no sea líquido o gaseoso</a:t>
            </a:r>
            <a:endParaRPr lang="es-ES_tradnl" dirty="0" smtClean="0"/>
          </a:p>
          <a:p>
            <a:endParaRPr lang="es-ES_tradnl" dirty="0" smtClean="0"/>
          </a:p>
          <a:p>
            <a:r>
              <a:rPr lang="es-ES_tradnl" dirty="0" smtClean="0"/>
              <a:t>Hay dos tipos principales de residuos sólidos. DESECHOS SÓLIDOS</a:t>
            </a:r>
            <a:r>
              <a:rPr lang="es-ES_tradnl" baseline="0" dirty="0" smtClean="0"/>
              <a:t> INDUSTRIALES: </a:t>
            </a:r>
            <a:r>
              <a:rPr lang="es-ES_tradnl" dirty="0" smtClean="0"/>
              <a:t>producidos por MINAS, granjas e industrias que suministran bienes y servicios a los</a:t>
            </a:r>
            <a:r>
              <a:rPr lang="es-ES_tradnl" baseline="0" dirty="0" smtClean="0"/>
              <a:t> humanos</a:t>
            </a:r>
            <a:r>
              <a:rPr lang="es-ES_tradnl" dirty="0" smtClean="0"/>
              <a:t>. </a:t>
            </a:r>
          </a:p>
          <a:p>
            <a:r>
              <a:rPr lang="es-ES_tradnl" dirty="0" smtClean="0"/>
              <a:t>DESECHOS</a:t>
            </a:r>
            <a:r>
              <a:rPr lang="es-ES_tradnl" baseline="0" dirty="0" smtClean="0"/>
              <a:t> </a:t>
            </a:r>
            <a:r>
              <a:rPr lang="es-ES_tradnl" dirty="0" smtClean="0"/>
              <a:t>SÓLIDOS MUNICIPALES (RSU), a menudo llamados basura o basura,</a:t>
            </a:r>
            <a:r>
              <a:rPr lang="es-ES_tradnl" baseline="0" dirty="0" smtClean="0"/>
              <a:t> son los des</a:t>
            </a:r>
            <a:r>
              <a:rPr lang="es-ES_tradnl" dirty="0" smtClean="0"/>
              <a:t>echos sólidos combinados producidos por hogares y lugares de trabajo que no son fábricas. Los ejemplos de RSU incluyen papel, cartón, desechos de alimentos</a:t>
            </a:r>
            <a:r>
              <a:rPr lang="es-ES_tradnl" baseline="0" dirty="0" smtClean="0"/>
              <a:t> (orgánicos)</a:t>
            </a:r>
            <a:r>
              <a:rPr lang="es-ES_tradnl" dirty="0" smtClean="0"/>
              <a:t>, latas, botellas, desechos de jardín, muebles, plásticos, vidrio, madera y productos electrónicos o desechos electrónicos.</a:t>
            </a:r>
          </a:p>
          <a:p>
            <a:endParaRPr lang="es-ES_tradnl" dirty="0" smtClean="0"/>
          </a:p>
          <a:p>
            <a:r>
              <a:rPr lang="es-ES_tradnl" dirty="0" smtClean="0"/>
              <a:t>La fabricación de una computadora de escritorio requiere 700 o más materiales diferentes obtenidos de minas, pozos de petróleo y fábricas químicas en todo el mundo. Por cada 0.5 kilogramos (1 libra) de productos electrónicos que contiene, se crearon aproximadamente 3,600 kilogramos (8,000 libras) de desechos, una cantidad aproximadamente igual al peso de una camioneta grande.</a:t>
            </a:r>
          </a:p>
          <a:p>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4</a:t>
            </a:fld>
            <a:endParaRPr lang="es-ES_tradnl"/>
          </a:p>
        </p:txBody>
      </p:sp>
    </p:spTree>
    <p:extLst>
      <p:ext uri="{BB962C8B-B14F-4D97-AF65-F5344CB8AC3E}">
        <p14:creationId xmlns:p14="http://schemas.microsoft.com/office/powerpoint/2010/main" val="89747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A96142A-AEB3-8043-8E16-FF9A0212D5AD}" type="slidenum">
              <a:rPr lang="es-ES_tradnl" smtClean="0"/>
              <a:t>25</a:t>
            </a:fld>
            <a:endParaRPr lang="es-ES_tradnl"/>
          </a:p>
        </p:txBody>
      </p:sp>
    </p:spTree>
    <p:extLst>
      <p:ext uri="{BB962C8B-B14F-4D97-AF65-F5344CB8AC3E}">
        <p14:creationId xmlns:p14="http://schemas.microsoft.com/office/powerpoint/2010/main" val="403267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Texto</a:t>
            </a:r>
            <a:r>
              <a:rPr lang="es-ES_tradnl" baseline="0" dirty="0" smtClean="0"/>
              <a:t> pp.450</a:t>
            </a:r>
          </a:p>
          <a:p>
            <a:r>
              <a:rPr lang="es-ES_tradnl" baseline="0" dirty="0" smtClean="0"/>
              <a:t>De la cuna a la cuna</a:t>
            </a:r>
          </a:p>
          <a:p>
            <a:r>
              <a:rPr lang="es-ES_tradnl" baseline="0" dirty="0" smtClean="0"/>
              <a:t>El diseño y manufactura de la cuna a la cuna, apunta a hacer que todos los productos sean reutilizables y todos los componentes que se deban descartar sean biodegradables.</a:t>
            </a:r>
          </a:p>
          <a:p>
            <a:r>
              <a:rPr lang="es-ES_tradnl" baseline="0" dirty="0" smtClean="0"/>
              <a:t>Al conectar el ciclo técnico básicamente elimina los residuos al convertirlos en nutrientes del ciclo biológico. El diseño permite imitar a la naturaleza </a:t>
            </a:r>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5</a:t>
            </a:fld>
            <a:endParaRPr lang="es-ES_tradnl"/>
          </a:p>
        </p:txBody>
      </p:sp>
    </p:spTree>
    <p:extLst>
      <p:ext uri="{BB962C8B-B14F-4D97-AF65-F5344CB8AC3E}">
        <p14:creationId xmlns:p14="http://schemas.microsoft.com/office/powerpoint/2010/main" val="184356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https://www.extra.ec/actualidad/basura-ecuador-persona-desechos-solidos-contaminacion-AM2178992</a:t>
            </a:r>
            <a:endParaRPr lang="es-ES_tradnl" dirty="0" smtClean="0"/>
          </a:p>
          <a:p>
            <a:r>
              <a:rPr lang="es-ES_tradnl" sz="1200" b="0" i="0" kern="1200" dirty="0" smtClean="0">
                <a:solidFill>
                  <a:schemeClr val="tx1"/>
                </a:solidFill>
                <a:effectLst/>
                <a:latin typeface="+mn-lt"/>
                <a:ea typeface="+mn-ea"/>
                <a:cs typeface="+mn-cs"/>
              </a:rPr>
              <a:t>El Instituto Nacional de Estadística y Censos </a:t>
            </a:r>
            <a:r>
              <a:rPr lang="es-ES_tradnl" sz="1200" b="1" i="0" kern="1200" dirty="0" smtClean="0">
                <a:solidFill>
                  <a:schemeClr val="tx1"/>
                </a:solidFill>
                <a:effectLst/>
                <a:latin typeface="+mn-lt"/>
                <a:ea typeface="+mn-ea"/>
                <a:cs typeface="+mn-cs"/>
              </a:rPr>
              <a:t>(INEC)</a:t>
            </a:r>
            <a:r>
              <a:rPr lang="es-ES_tradnl" sz="1200" b="0" i="0" kern="1200" dirty="0" smtClean="0">
                <a:solidFill>
                  <a:schemeClr val="tx1"/>
                </a:solidFill>
                <a:effectLst/>
                <a:latin typeface="+mn-lt"/>
                <a:ea typeface="+mn-ea"/>
                <a:cs typeface="+mn-cs"/>
              </a:rPr>
              <a:t> reveló que cada habitante de </a:t>
            </a:r>
            <a:r>
              <a:rPr lang="es-ES_tradnl" sz="1200" b="1" i="0" kern="1200" dirty="0" smtClean="0">
                <a:solidFill>
                  <a:schemeClr val="tx1"/>
                </a:solidFill>
                <a:effectLst/>
                <a:latin typeface="+mn-lt"/>
                <a:ea typeface="+mn-ea"/>
                <a:cs typeface="+mn-cs"/>
              </a:rPr>
              <a:t>Ecuador</a:t>
            </a:r>
            <a:r>
              <a:rPr lang="es-ES_tradnl" sz="1200" b="0" i="0" kern="1200" dirty="0" smtClean="0">
                <a:solidFill>
                  <a:schemeClr val="tx1"/>
                </a:solidFill>
                <a:effectLst/>
                <a:latin typeface="+mn-lt"/>
                <a:ea typeface="+mn-ea"/>
                <a:cs typeface="+mn-cs"/>
              </a:rPr>
              <a:t> produce en promedio de 0,58 kilogramos al día de residuos sólidos, en el área urbana, según la información estadística de los Municipios para el año 2016.</a:t>
            </a:r>
          </a:p>
          <a:p>
            <a:r>
              <a:rPr lang="es-ES_tradnl" sz="1200" b="0" i="0" kern="1200" dirty="0" smtClean="0">
                <a:solidFill>
                  <a:schemeClr val="tx1"/>
                </a:solidFill>
                <a:effectLst/>
                <a:latin typeface="+mn-lt"/>
                <a:ea typeface="+mn-ea"/>
                <a:cs typeface="+mn-cs"/>
              </a:rPr>
              <a:t>Para 2016, el </a:t>
            </a:r>
            <a:r>
              <a:rPr lang="es-ES_tradnl" sz="1200" b="1" i="0" kern="1200" dirty="0" smtClean="0">
                <a:solidFill>
                  <a:schemeClr val="tx1"/>
                </a:solidFill>
                <a:effectLst/>
                <a:latin typeface="+mn-lt"/>
                <a:ea typeface="+mn-ea"/>
                <a:cs typeface="+mn-cs"/>
              </a:rPr>
              <a:t>INEC</a:t>
            </a:r>
            <a:r>
              <a:rPr lang="es-ES_tradnl" sz="1200" b="0" i="0" kern="1200" dirty="0" smtClean="0">
                <a:solidFill>
                  <a:schemeClr val="tx1"/>
                </a:solidFill>
                <a:effectLst/>
                <a:latin typeface="+mn-lt"/>
                <a:ea typeface="+mn-ea"/>
                <a:cs typeface="+mn-cs"/>
              </a:rPr>
              <a:t> sostiene que la recolección de toneladas diarias de residuos sólidos en promedio fue de 12 897,98, y la cobertura del servicio de barrido alcanzó 88,7 % en un área de 14344,8 kilómetros. En el 2015, este tipo de prestación fue de 92.8 % y en el 2014, del 84,9 %.</a:t>
            </a:r>
          </a:p>
          <a:p>
            <a:r>
              <a:rPr lang="es-ES_tradnl" sz="1200" b="0" i="0" kern="1200" dirty="0" smtClean="0">
                <a:solidFill>
                  <a:schemeClr val="tx1"/>
                </a:solidFill>
                <a:effectLst/>
                <a:latin typeface="+mn-lt"/>
                <a:ea typeface="+mn-ea"/>
                <a:cs typeface="+mn-cs"/>
              </a:rPr>
              <a:t>Y como van las cosas —según un </a:t>
            </a:r>
            <a:r>
              <a:rPr lang="es-ES_tradnl" sz="1200" b="1" i="0" u="sng" kern="1200" dirty="0" smtClean="0">
                <a:solidFill>
                  <a:schemeClr val="tx1"/>
                </a:solidFill>
                <a:effectLst/>
                <a:latin typeface="+mn-lt"/>
                <a:ea typeface="+mn-ea"/>
                <a:cs typeface="+mn-cs"/>
                <a:hlinkClick r:id="rId4"/>
              </a:rPr>
              <a:t>informe</a:t>
            </a:r>
            <a:r>
              <a:rPr lang="es-ES_tradnl" sz="1200" b="0" i="0" kern="1200" dirty="0" smtClean="0">
                <a:solidFill>
                  <a:schemeClr val="tx1"/>
                </a:solidFill>
                <a:effectLst/>
                <a:latin typeface="+mn-lt"/>
                <a:ea typeface="+mn-ea"/>
                <a:cs typeface="+mn-cs"/>
              </a:rPr>
              <a:t> del </a:t>
            </a:r>
            <a:r>
              <a:rPr lang="es-ES_tradnl" sz="1200" b="1" i="0" kern="1200" dirty="0" smtClean="0">
                <a:solidFill>
                  <a:schemeClr val="tx1"/>
                </a:solidFill>
                <a:effectLst/>
                <a:latin typeface="+mn-lt"/>
                <a:ea typeface="+mn-ea"/>
                <a:cs typeface="+mn-cs"/>
              </a:rPr>
              <a:t>Banco</a:t>
            </a:r>
            <a:r>
              <a:rPr lang="es-ES_tradnl" sz="1200" b="0" i="0" kern="1200" dirty="0" smtClean="0">
                <a:solidFill>
                  <a:schemeClr val="tx1"/>
                </a:solidFill>
                <a:effectLst/>
                <a:latin typeface="+mn-lt"/>
                <a:ea typeface="+mn-ea"/>
                <a:cs typeface="+mn-cs"/>
              </a:rPr>
              <a:t> </a:t>
            </a:r>
            <a:r>
              <a:rPr lang="es-ES_tradnl" sz="1200" b="1" i="0" kern="1200" dirty="0" smtClean="0">
                <a:solidFill>
                  <a:schemeClr val="tx1"/>
                </a:solidFill>
                <a:effectLst/>
                <a:latin typeface="+mn-lt"/>
                <a:ea typeface="+mn-ea"/>
                <a:cs typeface="+mn-cs"/>
              </a:rPr>
              <a:t>Mundial</a:t>
            </a:r>
            <a:r>
              <a:rPr lang="es-ES_tradnl" sz="1200" b="0" i="0" kern="1200" dirty="0" smtClean="0">
                <a:solidFill>
                  <a:schemeClr val="tx1"/>
                </a:solidFill>
                <a:effectLst/>
                <a:latin typeface="+mn-lt"/>
                <a:ea typeface="+mn-ea"/>
                <a:cs typeface="+mn-cs"/>
              </a:rPr>
              <a:t>— en el mundo se contabilizan al día más de 3,5 millones de toneladas de desechos. Hasta 2016 la cifra se elevó a unos 1.300 millones de toneladas en total.</a:t>
            </a:r>
          </a:p>
          <a:p>
            <a:r>
              <a:rPr lang="es-ES_tradnl" dirty="0" smtClean="0">
                <a:hlinkClick r:id="rId5"/>
              </a:rPr>
              <a:t>https://confirmado.net/2019/06/05/el-ecuatoriano-que-habita-en-la-zona-urbana-genera-086-kilos-de-basura-al-dia/</a:t>
            </a:r>
            <a:endParaRPr lang="es-ES_tradnl" dirty="0" smtClean="0"/>
          </a:p>
          <a:p>
            <a:r>
              <a:rPr lang="es-ES_tradnl" sz="1200" b="0" i="0" kern="1200" dirty="0" smtClean="0">
                <a:solidFill>
                  <a:schemeClr val="tx1"/>
                </a:solidFill>
                <a:effectLst/>
                <a:latin typeface="+mn-lt"/>
                <a:ea typeface="+mn-ea"/>
                <a:cs typeface="+mn-cs"/>
              </a:rPr>
              <a:t>Según el INEC, cada ecuatoriano que habita en zonas urbanas produce un promedio de 0,86 kg de basura al día, lo que en 2017 hizo que se recolectara 12.337, 26 toneladas al día de residuos sólidos, que representa 4,3 % menos que en 2016.</a:t>
            </a:r>
          </a:p>
          <a:p>
            <a:endParaRPr lang="es-ES_tradnl" sz="1200" b="0" i="0" kern="1200" dirty="0" smtClean="0">
              <a:solidFill>
                <a:schemeClr val="tx1"/>
              </a:solidFill>
              <a:effectLst/>
              <a:latin typeface="+mn-lt"/>
              <a:ea typeface="+mn-ea"/>
              <a:cs typeface="+mn-cs"/>
            </a:endParaRPr>
          </a:p>
          <a:p>
            <a:r>
              <a:rPr lang="es-ES_tradnl" dirty="0" smtClean="0">
                <a:hlinkClick r:id="rId6"/>
              </a:rPr>
              <a:t>http://www.atlas.d-waste.com/</a:t>
            </a:r>
            <a:endParaRPr lang="es-ES_tradnl" dirty="0" smtClean="0"/>
          </a:p>
          <a:p>
            <a:endParaRPr lang="es-ES_tradnl" dirty="0" smtClean="0"/>
          </a:p>
          <a:p>
            <a:r>
              <a:rPr lang="es-ES_tradnl" dirty="0" smtClean="0">
                <a:hlinkClick r:id="rId7"/>
              </a:rPr>
              <a:t>http://www.quitoambiente.gob.ec/ambiente/index.php/politicas-y-planeacion-ambiental/residuos-solidos/generacion</a:t>
            </a:r>
            <a:endParaRPr lang="es-ES_tradnl" dirty="0" smtClean="0"/>
          </a:p>
          <a:p>
            <a:r>
              <a:rPr lang="es-ES_tradnl" sz="1200" b="0" i="0" kern="1200" dirty="0" smtClean="0">
                <a:solidFill>
                  <a:schemeClr val="tx1"/>
                </a:solidFill>
                <a:effectLst/>
                <a:latin typeface="+mn-lt"/>
                <a:ea typeface="+mn-ea"/>
                <a:cs typeface="+mn-cs"/>
              </a:rPr>
              <a:t>En el año 2015, el DMQ produjo un promedio de 2.037 toneladas al día de residuos domésticos e industriales no peligrosos en una población urbana y rural de 2´551.721 habitantes. La producción de residuos recolectada per cápita fue de 0,842 kg/día/</a:t>
            </a:r>
            <a:r>
              <a:rPr lang="es-ES_tradnl" sz="1200" b="0" i="0" kern="1200" dirty="0" err="1" smtClean="0">
                <a:solidFill>
                  <a:schemeClr val="tx1"/>
                </a:solidFill>
                <a:effectLst/>
                <a:latin typeface="+mn-lt"/>
                <a:ea typeface="+mn-ea"/>
                <a:cs typeface="+mn-cs"/>
              </a:rPr>
              <a:t>hab</a:t>
            </a:r>
            <a:r>
              <a:rPr lang="es-ES_tradnl" sz="1200" b="0" i="0" kern="1200" dirty="0" smtClean="0">
                <a:solidFill>
                  <a:schemeClr val="tx1"/>
                </a:solidFill>
                <a:effectLst/>
                <a:latin typeface="+mn-lt"/>
                <a:ea typeface="+mn-ea"/>
                <a:cs typeface="+mn-cs"/>
              </a:rPr>
              <a:t> (</a:t>
            </a:r>
            <a:r>
              <a:rPr lang="es-ES_tradnl" sz="1200" b="0" i="0" kern="1200" dirty="0" err="1" smtClean="0">
                <a:solidFill>
                  <a:schemeClr val="tx1"/>
                </a:solidFill>
                <a:effectLst/>
                <a:latin typeface="+mn-lt"/>
                <a:ea typeface="+mn-ea"/>
                <a:cs typeface="+mn-cs"/>
              </a:rPr>
              <a:t>Emaseo</a:t>
            </a:r>
            <a:r>
              <a:rPr lang="es-ES_tradnl" sz="1200" b="0" i="0" kern="1200" dirty="0" smtClean="0">
                <a:solidFill>
                  <a:schemeClr val="tx1"/>
                </a:solidFill>
                <a:effectLst/>
                <a:latin typeface="+mn-lt"/>
                <a:ea typeface="+mn-ea"/>
                <a:cs typeface="+mn-cs"/>
              </a:rPr>
              <a:t>, 2015). </a:t>
            </a:r>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7</a:t>
            </a:fld>
            <a:endParaRPr lang="es-ES_tradnl"/>
          </a:p>
        </p:txBody>
      </p:sp>
    </p:spTree>
    <p:extLst>
      <p:ext uri="{BB962C8B-B14F-4D97-AF65-F5344CB8AC3E}">
        <p14:creationId xmlns:p14="http://schemas.microsoft.com/office/powerpoint/2010/main" val="146204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latin typeface="ProximaNova"/>
              </a:rPr>
              <a:t>ODS 14: Vida Submarina en cifras.</a:t>
            </a:r>
          </a:p>
          <a:p>
            <a:r>
              <a:rPr lang="es-EC" dirty="0">
                <a:latin typeface="ProximaNova"/>
              </a:rPr>
              <a:t>Más de 3.000 millones de personas dependen de la biodiversidad marina y costera para su sustento.</a:t>
            </a:r>
          </a:p>
          <a:p>
            <a:r>
              <a:rPr lang="es-EC" dirty="0"/>
              <a:t>Hasta un 40% del océano se ve muy afectado por la contaminación, las pesquerías agotadas, la pérdida de hábitats costeros y otras actividades humanas.</a:t>
            </a:r>
          </a:p>
          <a:p>
            <a:r>
              <a:rPr lang="es-EC" dirty="0"/>
              <a:t>Fuente: https://www.undp.org/content/undp/es/home/sustainable-development-goals/goal-14-life-below-water.html</a:t>
            </a:r>
          </a:p>
          <a:p>
            <a:r>
              <a:rPr lang="es-EC" dirty="0"/>
              <a:t>Fuente mapa: https://www.dailymail.co.uk/sciencetech/article-3206442/Watch-humanity-ruin-oceans-Nasa-animation-shows-vast-garbage-islands-taken-seas-35-years.html</a:t>
            </a:r>
          </a:p>
          <a:p>
            <a:endParaRPr lang="es-EC" dirty="0"/>
          </a:p>
          <a:p>
            <a:endParaRPr lang="es-EC" dirty="0"/>
          </a:p>
        </p:txBody>
      </p:sp>
      <p:sp>
        <p:nvSpPr>
          <p:cNvPr id="4" name="Marcador de número de diapositiva 3"/>
          <p:cNvSpPr>
            <a:spLocks noGrp="1"/>
          </p:cNvSpPr>
          <p:nvPr>
            <p:ph type="sldNum" sz="quarter" idx="5"/>
          </p:nvPr>
        </p:nvSpPr>
        <p:spPr/>
        <p:txBody>
          <a:bodyPr/>
          <a:lstStyle/>
          <a:p>
            <a:fld id="{1A96142A-AEB3-8043-8E16-FF9A0212D5AD}" type="slidenum">
              <a:rPr lang="es-ES_tradnl" smtClean="0"/>
              <a:t>8</a:t>
            </a:fld>
            <a:endParaRPr lang="es-ES_tradnl"/>
          </a:p>
        </p:txBody>
      </p:sp>
    </p:spTree>
    <p:extLst>
      <p:ext uri="{BB962C8B-B14F-4D97-AF65-F5344CB8AC3E}">
        <p14:creationId xmlns:p14="http://schemas.microsoft.com/office/powerpoint/2010/main" val="40564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A96142A-AEB3-8043-8E16-FF9A0212D5AD}" type="slidenum">
              <a:rPr lang="es-ES_tradnl" smtClean="0"/>
              <a:t>9</a:t>
            </a:fld>
            <a:endParaRPr lang="es-ES_tradnl"/>
          </a:p>
        </p:txBody>
      </p:sp>
    </p:spTree>
    <p:extLst>
      <p:ext uri="{BB962C8B-B14F-4D97-AF65-F5344CB8AC3E}">
        <p14:creationId xmlns:p14="http://schemas.microsoft.com/office/powerpoint/2010/main" val="56269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https://</a:t>
            </a:r>
            <a:r>
              <a:rPr lang="es-ES_tradnl" dirty="0" err="1" smtClean="0"/>
              <a:t>youtu.be</a:t>
            </a:r>
            <a:r>
              <a:rPr lang="es-ES_tradnl" dirty="0" smtClean="0"/>
              <a:t>/fqd_-VjyYT4</a:t>
            </a:r>
          </a:p>
          <a:p>
            <a:endParaRPr lang="es-ES_tradnl" dirty="0" smtClean="0"/>
          </a:p>
          <a:p>
            <a:r>
              <a:rPr lang="mr-IN" dirty="0" smtClean="0">
                <a:hlinkClick r:id="rId3"/>
              </a:rPr>
              <a:t>https://news.un.org/es/story/2017/05/1378771</a:t>
            </a:r>
            <a:endParaRPr lang="es-ES" dirty="0" smtClean="0"/>
          </a:p>
          <a:p>
            <a:endParaRPr lang="es-ES" dirty="0" smtClean="0"/>
          </a:p>
          <a:p>
            <a:r>
              <a:rPr lang="mr-IN" dirty="0" smtClean="0">
                <a:hlinkClick r:id="rId4"/>
              </a:rPr>
              <a:t>https://news.un.org/es/story/2018/10/1443562</a:t>
            </a:r>
            <a:endParaRPr lang="es-ES" dirty="0" smtClean="0"/>
          </a:p>
          <a:p>
            <a:endParaRPr lang="es-ES" dirty="0" smtClean="0"/>
          </a:p>
          <a:p>
            <a:r>
              <a:rPr lang="mr-IN" dirty="0" smtClean="0">
                <a:hlinkClick r:id="rId5"/>
              </a:rPr>
              <a:t>https://news.un.org/es/story/2018/06/1435111</a:t>
            </a:r>
            <a:endParaRPr lang="es-ES" dirty="0" smtClean="0"/>
          </a:p>
          <a:p>
            <a:endParaRPr lang="es-ES" dirty="0" smtClean="0"/>
          </a:p>
          <a:p>
            <a:r>
              <a:rPr lang="es-ES" dirty="0" smtClean="0">
                <a:hlinkClick r:id="rId6"/>
              </a:rPr>
              <a:t>https://allyouneedisbiology.wordpress.com/2017/06/11/impacto-basura-marina/</a:t>
            </a:r>
            <a:endParaRPr lang="es-ES" dirty="0" smtClean="0"/>
          </a:p>
          <a:p>
            <a:endParaRPr lang="es-ES" dirty="0" smtClean="0"/>
          </a:p>
          <a:p>
            <a:r>
              <a:rPr lang="es-ES" dirty="0" smtClean="0"/>
              <a:t>Hablar de los </a:t>
            </a:r>
            <a:r>
              <a:rPr lang="es-ES" dirty="0" err="1" smtClean="0"/>
              <a:t>microplásticos</a:t>
            </a:r>
            <a:r>
              <a:rPr lang="es-ES" dirty="0" smtClean="0"/>
              <a:t> de las islas plásticas de los océanos</a:t>
            </a:r>
          </a:p>
          <a:p>
            <a:endParaRPr lang="es-ES" dirty="0" smtClean="0"/>
          </a:p>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10</a:t>
            </a:fld>
            <a:endParaRPr lang="es-ES_tradnl"/>
          </a:p>
        </p:txBody>
      </p:sp>
    </p:spTree>
    <p:extLst>
      <p:ext uri="{BB962C8B-B14F-4D97-AF65-F5344CB8AC3E}">
        <p14:creationId xmlns:p14="http://schemas.microsoft.com/office/powerpoint/2010/main" val="114125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11</a:t>
            </a:fld>
            <a:endParaRPr lang="es-ES_tradnl"/>
          </a:p>
        </p:txBody>
      </p:sp>
    </p:spTree>
    <p:extLst>
      <p:ext uri="{BB962C8B-B14F-4D97-AF65-F5344CB8AC3E}">
        <p14:creationId xmlns:p14="http://schemas.microsoft.com/office/powerpoint/2010/main" val="104208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3061B1-C6D3-994A-80D9-86C8AC560533}" type="slidenum">
              <a:rPr lang="es-ES_tradnl" smtClean="0"/>
              <a:t>12</a:t>
            </a:fld>
            <a:endParaRPr lang="es-ES_tradnl"/>
          </a:p>
        </p:txBody>
      </p:sp>
    </p:spTree>
    <p:extLst>
      <p:ext uri="{BB962C8B-B14F-4D97-AF65-F5344CB8AC3E}">
        <p14:creationId xmlns:p14="http://schemas.microsoft.com/office/powerpoint/2010/main" val="164356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32842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79180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74975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xmlns=""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xmlns=""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xmlns=""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xmlns=""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8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4033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55115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16439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207859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85408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58551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77578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987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DE59F43-F9BD-6C43-B2A5-A3B8B3DB89EB}" type="datetimeFigureOut">
              <a:rPr lang="es-ES_tradnl" smtClean="0"/>
              <a:t>19/10/20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916495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59F43-F9BD-6C43-B2A5-A3B8B3DB89EB}" type="datetimeFigureOut">
              <a:rPr lang="es-ES_tradnl" smtClean="0"/>
              <a:t>19/10/20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49177-D94D-6E40-B33C-3D200403C897}" type="slidenum">
              <a:rPr lang="es-ES_tradnl" smtClean="0"/>
              <a:t>‹Nr.›</a:t>
            </a:fld>
            <a:endParaRPr lang="es-ES_tradnl"/>
          </a:p>
        </p:txBody>
      </p:sp>
    </p:spTree>
    <p:extLst>
      <p:ext uri="{BB962C8B-B14F-4D97-AF65-F5344CB8AC3E}">
        <p14:creationId xmlns:p14="http://schemas.microsoft.com/office/powerpoint/2010/main" val="10364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png"/><Relationship Id="rId9" Type="http://schemas.openxmlformats.org/officeDocument/2006/relationships/image" Target="../media/image54.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cbpzwBRTMaU" TargetMode="Externa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xmlns="" id="{D8694222-4D81-4A9A-93A2-23C89102F234}"/>
              </a:ext>
            </a:extLst>
          </p:cNvPr>
          <p:cNvSpPr>
            <a:spLocks noGrp="1"/>
          </p:cNvSpPr>
          <p:nvPr>
            <p:ph type="ctrTitle"/>
          </p:nvPr>
        </p:nvSpPr>
        <p:spPr>
          <a:xfrm>
            <a:off x="694871" y="4901450"/>
            <a:ext cx="10607040" cy="701731"/>
          </a:xfrm>
        </p:spPr>
        <p:txBody>
          <a:bodyPr/>
          <a:lstStyle/>
          <a:p>
            <a:r>
              <a:rPr lang="en-US" dirty="0" err="1" smtClean="0"/>
              <a:t>Protegiendo</a:t>
            </a:r>
            <a:r>
              <a:rPr lang="en-US" dirty="0" smtClean="0"/>
              <a:t> el </a:t>
            </a:r>
            <a:r>
              <a:rPr lang="en-US" dirty="0" err="1" smtClean="0"/>
              <a:t>Ambiente</a:t>
            </a:r>
            <a:endParaRPr lang="en-US" dirty="0"/>
          </a:p>
        </p:txBody>
      </p:sp>
      <p:sp>
        <p:nvSpPr>
          <p:cNvPr id="52" name="Subtitle 51">
            <a:extLst>
              <a:ext uri="{FF2B5EF4-FFF2-40B4-BE49-F238E27FC236}">
                <a16:creationId xmlns:a16="http://schemas.microsoft.com/office/drawing/2014/main" xmlns="" id="{46FF1827-B46B-4BC4-8665-8914CF45DE0C}"/>
              </a:ext>
            </a:extLst>
          </p:cNvPr>
          <p:cNvSpPr>
            <a:spLocks noGrp="1"/>
          </p:cNvSpPr>
          <p:nvPr>
            <p:ph type="subTitle" idx="1"/>
          </p:nvPr>
        </p:nvSpPr>
        <p:spPr>
          <a:xfrm>
            <a:off x="694871" y="5603181"/>
            <a:ext cx="9144000" cy="541495"/>
          </a:xfrm>
        </p:spPr>
        <p:txBody>
          <a:bodyPr/>
          <a:lstStyle/>
          <a:p>
            <a:r>
              <a:rPr lang="en-US" sz="3200" dirty="0" err="1" smtClean="0">
                <a:solidFill>
                  <a:schemeClr val="tx1"/>
                </a:solidFill>
                <a:latin typeface="Apple Braille" charset="0"/>
                <a:ea typeface="Apple Braille" charset="0"/>
                <a:cs typeface="Apple Braille" charset="0"/>
              </a:rPr>
              <a:t>Residuos</a:t>
            </a:r>
            <a:r>
              <a:rPr lang="en-US" sz="3200" dirty="0" smtClean="0">
                <a:solidFill>
                  <a:schemeClr val="tx1"/>
                </a:solidFill>
                <a:latin typeface="Apple Braille" charset="0"/>
                <a:ea typeface="Apple Braille" charset="0"/>
                <a:cs typeface="Apple Braille" charset="0"/>
              </a:rPr>
              <a:t> </a:t>
            </a:r>
            <a:r>
              <a:rPr lang="en-US" sz="3200" dirty="0" err="1" smtClean="0">
                <a:solidFill>
                  <a:schemeClr val="tx1"/>
                </a:solidFill>
                <a:latin typeface="Apple Braille" charset="0"/>
                <a:ea typeface="Apple Braille" charset="0"/>
                <a:cs typeface="Apple Braille" charset="0"/>
              </a:rPr>
              <a:t>sólidos</a:t>
            </a:r>
            <a:r>
              <a:rPr lang="en-US" sz="3200" dirty="0" smtClean="0">
                <a:solidFill>
                  <a:schemeClr val="tx1"/>
                </a:solidFill>
                <a:latin typeface="Apple Braille" charset="0"/>
                <a:ea typeface="Apple Braille" charset="0"/>
                <a:cs typeface="Apple Braille" charset="0"/>
              </a:rPr>
              <a:t> y </a:t>
            </a:r>
            <a:r>
              <a:rPr lang="en-US" sz="3200" dirty="0" err="1" smtClean="0">
                <a:solidFill>
                  <a:schemeClr val="tx1"/>
                </a:solidFill>
                <a:latin typeface="Apple Braille" charset="0"/>
                <a:ea typeface="Apple Braille" charset="0"/>
                <a:cs typeface="Apple Braille" charset="0"/>
              </a:rPr>
              <a:t>peligrosos</a:t>
            </a:r>
            <a:endParaRPr lang="en-US" sz="3200" dirty="0">
              <a:solidFill>
                <a:schemeClr val="tx1"/>
              </a:solidFill>
              <a:latin typeface="Apple Braille" charset="0"/>
              <a:ea typeface="Apple Braille" charset="0"/>
              <a:cs typeface="Apple Braille" charset="0"/>
            </a:endParaRPr>
          </a:p>
        </p:txBody>
      </p:sp>
      <p:pic>
        <p:nvPicPr>
          <p:cNvPr id="3" name="Marcador de imagen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526" b="6526"/>
          <a:stretch>
            <a:fillRect/>
          </a:stretch>
        </p:blipFill>
        <p:spPr/>
      </p:pic>
    </p:spTree>
    <p:extLst>
      <p:ext uri="{BB962C8B-B14F-4D97-AF65-F5344CB8AC3E}">
        <p14:creationId xmlns:p14="http://schemas.microsoft.com/office/powerpoint/2010/main" val="183376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4530845" cy="523220"/>
          </a:xfrm>
          <a:prstGeom prst="rect">
            <a:avLst/>
          </a:prstGeom>
          <a:noFill/>
        </p:spPr>
        <p:txBody>
          <a:bodyPr wrap="square" rtlCol="0">
            <a:spAutoFit/>
          </a:bodyPr>
          <a:lstStyle/>
          <a:p>
            <a:r>
              <a:rPr lang="es-ES_tradnl" sz="2800" smtClean="0">
                <a:latin typeface="Stencil" charset="0"/>
                <a:ea typeface="Stencil" charset="0"/>
                <a:cs typeface="Stencil" charset="0"/>
              </a:rPr>
              <a:t>Basura Oceánica</a:t>
            </a:r>
            <a:endParaRPr lang="es-ES_tradnl" sz="1400" dirty="0">
              <a:latin typeface="Stencil" charset="0"/>
              <a:ea typeface="Stencil" charset="0"/>
              <a:cs typeface="Stencil" charset="0"/>
            </a:endParaRPr>
          </a:p>
        </p:txBody>
      </p:sp>
      <p:sp>
        <p:nvSpPr>
          <p:cNvPr id="10" name="Rectángulo 9"/>
          <p:cNvSpPr/>
          <p:nvPr/>
        </p:nvSpPr>
        <p:spPr>
          <a:xfrm>
            <a:off x="300037" y="527499"/>
            <a:ext cx="5999163" cy="1661993"/>
          </a:xfrm>
          <a:prstGeom prst="rect">
            <a:avLst/>
          </a:prstGeom>
          <a:solidFill>
            <a:schemeClr val="accent2">
              <a:lumMod val="20000"/>
              <a:lumOff val="80000"/>
            </a:schemeClr>
          </a:solidFill>
        </p:spPr>
        <p:txBody>
          <a:bodyPr wrap="square">
            <a:spAutoFit/>
          </a:bodyPr>
          <a:lstStyle/>
          <a:p>
            <a:pPr algn="ctr">
              <a:lnSpc>
                <a:spcPct val="150000"/>
              </a:lnSpc>
            </a:pPr>
            <a:r>
              <a:rPr lang="es-ES_tradnl" sz="2400" dirty="0" smtClean="0">
                <a:latin typeface="Arial" charset="0"/>
                <a:ea typeface="Arial" charset="0"/>
                <a:cs typeface="Arial" charset="0"/>
              </a:rPr>
              <a:t>No </a:t>
            </a:r>
            <a:r>
              <a:rPr lang="es-ES_tradnl" sz="2400" dirty="0">
                <a:latin typeface="Arial" charset="0"/>
                <a:ea typeface="Arial" charset="0"/>
                <a:cs typeface="Arial" charset="0"/>
              </a:rPr>
              <a:t>existen recursos suficientes para </a:t>
            </a:r>
            <a:r>
              <a:rPr lang="es-ES_tradnl" sz="2400" dirty="0" smtClean="0">
                <a:latin typeface="Arial" charset="0"/>
                <a:ea typeface="Arial" charset="0"/>
                <a:cs typeface="Arial" charset="0"/>
              </a:rPr>
              <a:t>mitigar el </a:t>
            </a:r>
            <a:r>
              <a:rPr lang="es-ES_tradnl" sz="2400" dirty="0">
                <a:latin typeface="Arial" charset="0"/>
                <a:ea typeface="Arial" charset="0"/>
                <a:cs typeface="Arial" charset="0"/>
              </a:rPr>
              <a:t>impacto de </a:t>
            </a:r>
            <a:r>
              <a:rPr lang="es-ES_tradnl" sz="2400" dirty="0" smtClean="0">
                <a:latin typeface="Arial" charset="0"/>
                <a:ea typeface="Arial" charset="0"/>
                <a:cs typeface="Arial" charset="0"/>
              </a:rPr>
              <a:t>basura oceánica- </a:t>
            </a:r>
          </a:p>
          <a:p>
            <a:pPr>
              <a:lnSpc>
                <a:spcPct val="150000"/>
              </a:lnSpc>
            </a:pPr>
            <a:r>
              <a:rPr lang="es-ES_tradnl" sz="2000" dirty="0" smtClean="0">
                <a:latin typeface="Apple Chancery" charset="0"/>
                <a:ea typeface="Apple Chancery" charset="0"/>
                <a:cs typeface="Apple Chancery" charset="0"/>
              </a:rPr>
              <a:t>recoges </a:t>
            </a:r>
            <a:r>
              <a:rPr lang="es-ES_tradnl" sz="2000" dirty="0">
                <a:latin typeface="Apple Chancery" charset="0"/>
                <a:ea typeface="Apple Chancery" charset="0"/>
                <a:cs typeface="Apple Chancery" charset="0"/>
              </a:rPr>
              <a:t>una semana y la próxima </a:t>
            </a:r>
            <a:r>
              <a:rPr lang="es-ES_tradnl" sz="2000" dirty="0" smtClean="0">
                <a:latin typeface="Apple Chancery" charset="0"/>
                <a:ea typeface="Apple Chancery" charset="0"/>
                <a:cs typeface="Apple Chancery" charset="0"/>
              </a:rPr>
              <a:t>tienes </a:t>
            </a:r>
            <a:r>
              <a:rPr lang="es-ES_tradnl" sz="2000" dirty="0">
                <a:latin typeface="Apple Chancery" charset="0"/>
                <a:ea typeface="Apple Chancery" charset="0"/>
                <a:cs typeface="Apple Chancery" charset="0"/>
              </a:rPr>
              <a:t>basura otra </a:t>
            </a:r>
            <a:r>
              <a:rPr lang="es-ES_tradnl" sz="2000" dirty="0" smtClean="0">
                <a:latin typeface="Apple Chancery" charset="0"/>
                <a:ea typeface="Apple Chancery" charset="0"/>
                <a:cs typeface="Apple Chancery" charset="0"/>
              </a:rPr>
              <a:t>vez</a:t>
            </a:r>
            <a:endParaRPr lang="es-ES_tradnl" sz="2000" dirty="0">
              <a:latin typeface="Apple Chancery" charset="0"/>
              <a:ea typeface="Apple Chancery" charset="0"/>
              <a:cs typeface="Apple Chancery" charset="0"/>
            </a:endParaRPr>
          </a:p>
        </p:txBody>
      </p:sp>
      <p:grpSp>
        <p:nvGrpSpPr>
          <p:cNvPr id="16" name="Agrupar 15"/>
          <p:cNvGrpSpPr/>
          <p:nvPr/>
        </p:nvGrpSpPr>
        <p:grpSpPr>
          <a:xfrm>
            <a:off x="6473472" y="515736"/>
            <a:ext cx="5436265" cy="6290909"/>
            <a:chOff x="6356242" y="112462"/>
            <a:chExt cx="5436265" cy="6290909"/>
          </a:xfrm>
        </p:grpSpPr>
        <p:pic>
          <p:nvPicPr>
            <p:cNvPr id="5124" name="Picture 4" descr="nimales amenazados en un mundo repleto de plástico | Natio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507" y="112462"/>
              <a:ext cx="2880000" cy="16128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242" y="112462"/>
              <a:ext cx="2434609" cy="1612800"/>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2507" y="2053506"/>
              <a:ext cx="2880000" cy="4334473"/>
            </a:xfrm>
            <a:prstGeom prst="rect">
              <a:avLst/>
            </a:prstGeom>
          </p:spPr>
        </p:pic>
        <p:pic>
          <p:nvPicPr>
            <p:cNvPr id="5126" name="Picture 6" descr="or qué los animales marinos no pueden dejar de comer plástico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6242" y="1865938"/>
              <a:ext cx="2433600" cy="13691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 ballenas intoxicadas con plástico y otras tristes historia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6242" y="3375781"/>
              <a:ext cx="2433600" cy="157468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 holandés crea una nueva tecnología para eliminar el plástico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6242" y="5091139"/>
              <a:ext cx="2433600" cy="1312232"/>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Imagen 16"/>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9188" y="2393061"/>
            <a:ext cx="4640860" cy="4346669"/>
          </a:xfrm>
          <a:prstGeom prst="rect">
            <a:avLst/>
          </a:prstGeom>
        </p:spPr>
      </p:pic>
    </p:spTree>
    <p:extLst>
      <p:ext uri="{BB962C8B-B14F-4D97-AF65-F5344CB8AC3E}">
        <p14:creationId xmlns:p14="http://schemas.microsoft.com/office/powerpoint/2010/main" val="85894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4530845" cy="523220"/>
          </a:xfrm>
          <a:prstGeom prst="rect">
            <a:avLst/>
          </a:prstGeom>
          <a:noFill/>
        </p:spPr>
        <p:txBody>
          <a:bodyPr wrap="square" rtlCol="0">
            <a:spAutoFit/>
          </a:bodyPr>
          <a:lstStyle/>
          <a:p>
            <a:r>
              <a:rPr lang="es-ES_tradnl" sz="2800" dirty="0" smtClean="0">
                <a:latin typeface="Stencil" charset="0"/>
                <a:ea typeface="Stencil" charset="0"/>
                <a:cs typeface="Stencil" charset="0"/>
              </a:rPr>
              <a:t>Gestión de Residuos</a:t>
            </a:r>
            <a:endParaRPr lang="es-ES_tradnl" sz="1400" dirty="0">
              <a:latin typeface="Stencil" charset="0"/>
              <a:ea typeface="Stencil" charset="0"/>
              <a:cs typeface="Stencil"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1" y="1107831"/>
            <a:ext cx="11726099" cy="4895362"/>
          </a:xfrm>
          <a:prstGeom prst="rect">
            <a:avLst/>
          </a:prstGeom>
        </p:spPr>
      </p:pic>
    </p:spTree>
    <p:extLst>
      <p:ext uri="{BB962C8B-B14F-4D97-AF65-F5344CB8AC3E}">
        <p14:creationId xmlns:p14="http://schemas.microsoft.com/office/powerpoint/2010/main" val="213757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316394" y="0"/>
            <a:ext cx="5875607" cy="523220"/>
          </a:xfrm>
          <a:prstGeom prst="rect">
            <a:avLst/>
          </a:prstGeom>
          <a:noFill/>
        </p:spPr>
        <p:txBody>
          <a:bodyPr wrap="square" rtlCol="0">
            <a:spAutoFit/>
          </a:bodyPr>
          <a:lstStyle/>
          <a:p>
            <a:pPr algn="r"/>
            <a:r>
              <a:rPr lang="es-ES_tradnl" sz="2800" dirty="0" smtClean="0">
                <a:latin typeface="Stencil" charset="0"/>
                <a:ea typeface="Stencil" charset="0"/>
                <a:cs typeface="Stencil" charset="0"/>
              </a:rPr>
              <a:t>Gestión </a:t>
            </a:r>
            <a:r>
              <a:rPr lang="es-ES_tradnl" sz="2800" smtClean="0">
                <a:latin typeface="Stencil" charset="0"/>
                <a:ea typeface="Stencil" charset="0"/>
                <a:cs typeface="Stencil" charset="0"/>
              </a:rPr>
              <a:t>de Residuos Urbanos</a:t>
            </a:r>
            <a:endParaRPr lang="es-ES_tradnl" sz="1400" dirty="0">
              <a:latin typeface="Stencil" charset="0"/>
              <a:ea typeface="Stencil" charset="0"/>
              <a:cs typeface="Stencil" charset="0"/>
            </a:endParaRPr>
          </a:p>
        </p:txBody>
      </p:sp>
      <p:pic>
        <p:nvPicPr>
          <p:cNvPr id="5" name="Imagen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1"/>
          <a:stretch/>
        </p:blipFill>
        <p:spPr>
          <a:xfrm>
            <a:off x="886265" y="-42773"/>
            <a:ext cx="10732811" cy="6826912"/>
          </a:xfrm>
          <a:prstGeom prst="rect">
            <a:avLst/>
          </a:prstGeom>
        </p:spPr>
      </p:pic>
    </p:spTree>
    <p:extLst>
      <p:ext uri="{BB962C8B-B14F-4D97-AF65-F5344CB8AC3E}">
        <p14:creationId xmlns:p14="http://schemas.microsoft.com/office/powerpoint/2010/main" val="184948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8898596" cy="523220"/>
          </a:xfrm>
          <a:prstGeom prst="rect">
            <a:avLst/>
          </a:prstGeom>
          <a:noFill/>
        </p:spPr>
        <p:txBody>
          <a:bodyPr wrap="square" rtlCol="0">
            <a:spAutoFit/>
          </a:bodyPr>
          <a:lstStyle/>
          <a:p>
            <a:r>
              <a:rPr lang="es-ES_tradnl" sz="2800" dirty="0" smtClean="0">
                <a:latin typeface="Stencil" charset="0"/>
                <a:ea typeface="Stencil" charset="0"/>
                <a:cs typeface="Stencil" charset="0"/>
              </a:rPr>
              <a:t>Quemar </a:t>
            </a:r>
            <a:r>
              <a:rPr lang="es-ES_tradnl" dirty="0" smtClean="0">
                <a:latin typeface="Stencil" charset="0"/>
                <a:ea typeface="Stencil" charset="0"/>
                <a:cs typeface="Stencil" charset="0"/>
              </a:rPr>
              <a:t>o</a:t>
            </a:r>
            <a:r>
              <a:rPr lang="es-ES_tradnl" sz="2800" dirty="0" smtClean="0">
                <a:latin typeface="Stencil" charset="0"/>
                <a:ea typeface="Stencil" charset="0"/>
                <a:cs typeface="Stencil" charset="0"/>
              </a:rPr>
              <a:t> enterrar </a:t>
            </a:r>
            <a:r>
              <a:rPr lang="es-ES_tradnl" dirty="0">
                <a:latin typeface="Stencil" charset="0"/>
                <a:ea typeface="Stencil" charset="0"/>
                <a:cs typeface="Stencil" charset="0"/>
              </a:rPr>
              <a:t>o</a:t>
            </a:r>
            <a:r>
              <a:rPr lang="es-ES_tradnl" sz="2800" dirty="0">
                <a:latin typeface="Stencil" charset="0"/>
                <a:ea typeface="Stencil" charset="0"/>
                <a:cs typeface="Stencil" charset="0"/>
              </a:rPr>
              <a:t> </a:t>
            </a:r>
            <a:r>
              <a:rPr lang="es-ES_tradnl" sz="2800" dirty="0" smtClean="0">
                <a:latin typeface="Stencil" charset="0"/>
                <a:ea typeface="Stencil" charset="0"/>
                <a:cs typeface="Stencil" charset="0"/>
              </a:rPr>
              <a:t>reciclar </a:t>
            </a:r>
            <a:r>
              <a:rPr lang="es-ES_tradnl" sz="2400" dirty="0" smtClean="0">
                <a:latin typeface="Stencil" charset="0"/>
                <a:ea typeface="Stencil" charset="0"/>
                <a:cs typeface="Stencil" charset="0"/>
              </a:rPr>
              <a:t>los residuos</a:t>
            </a:r>
            <a:endParaRPr lang="es-ES_tradnl" sz="2800" dirty="0" smtClean="0">
              <a:latin typeface="Stencil" charset="0"/>
              <a:ea typeface="Stencil" charset="0"/>
              <a:cs typeface="Stencil" charset="0"/>
            </a:endParaRPr>
          </a:p>
        </p:txBody>
      </p:sp>
      <p:grpSp>
        <p:nvGrpSpPr>
          <p:cNvPr id="11" name="Agrupar 10"/>
          <p:cNvGrpSpPr/>
          <p:nvPr/>
        </p:nvGrpSpPr>
        <p:grpSpPr>
          <a:xfrm>
            <a:off x="-154749" y="1103906"/>
            <a:ext cx="12407705" cy="5370549"/>
            <a:chOff x="-1" y="1103906"/>
            <a:chExt cx="12407705" cy="5370549"/>
          </a:xfrm>
        </p:grpSpPr>
        <p:pic>
          <p:nvPicPr>
            <p:cNvPr id="14" name="Imagen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25476" y="1428853"/>
              <a:ext cx="6782228" cy="5045602"/>
            </a:xfrm>
            <a:prstGeom prst="rect">
              <a:avLst/>
            </a:prstGeom>
          </p:spPr>
        </p:pic>
        <p:pic>
          <p:nvPicPr>
            <p:cNvPr id="7" name="Imagen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1455605"/>
              <a:ext cx="6124015" cy="4949248"/>
            </a:xfrm>
            <a:prstGeom prst="rect">
              <a:avLst/>
            </a:prstGeom>
          </p:spPr>
        </p:pic>
        <p:sp>
          <p:nvSpPr>
            <p:cNvPr id="8" name="CuadroTexto 7"/>
            <p:cNvSpPr txBox="1"/>
            <p:nvPr/>
          </p:nvSpPr>
          <p:spPr>
            <a:xfrm>
              <a:off x="393895" y="1103906"/>
              <a:ext cx="11619913" cy="1015663"/>
            </a:xfrm>
            <a:prstGeom prst="rect">
              <a:avLst/>
            </a:prstGeom>
            <a:solidFill>
              <a:srgbClr val="FF9300"/>
            </a:solidFill>
            <a:ln>
              <a:noFill/>
            </a:ln>
          </p:spPr>
          <p:txBody>
            <a:bodyPr wrap="square" rtlCol="0">
              <a:spAutoFit/>
            </a:bodyPr>
            <a:lstStyle/>
            <a:p>
              <a:endParaRPr lang="es-ES_tradnl" sz="1000" dirty="0" smtClean="0"/>
            </a:p>
            <a:p>
              <a:pPr algn="ctr"/>
              <a:r>
                <a:rPr lang="es-ES_tradnl" sz="4000" b="1" dirty="0" smtClean="0">
                  <a:solidFill>
                    <a:schemeClr val="bg1"/>
                  </a:solidFill>
                  <a:latin typeface="Arial" charset="0"/>
                  <a:ea typeface="Arial" charset="0"/>
                  <a:cs typeface="Arial" charset="0"/>
                </a:rPr>
                <a:t>Compensaciones</a:t>
              </a:r>
            </a:p>
            <a:p>
              <a:endParaRPr lang="es-ES_tradnl" sz="1000" dirty="0"/>
            </a:p>
          </p:txBody>
        </p:sp>
      </p:grpSp>
    </p:spTree>
    <p:extLst>
      <p:ext uri="{BB962C8B-B14F-4D97-AF65-F5344CB8AC3E}">
        <p14:creationId xmlns:p14="http://schemas.microsoft.com/office/powerpoint/2010/main" val="1425145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2419143" y="1103906"/>
            <a:ext cx="6522010" cy="5300947"/>
            <a:chOff x="2419143" y="1103906"/>
            <a:chExt cx="6522010" cy="5300947"/>
          </a:xfrm>
        </p:grpSpPr>
        <p:pic>
          <p:nvPicPr>
            <p:cNvPr id="6" name="Imagen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19143" y="1413401"/>
              <a:ext cx="6522010" cy="4991452"/>
            </a:xfrm>
            <a:prstGeom prst="rect">
              <a:avLst/>
            </a:prstGeom>
          </p:spPr>
        </p:pic>
        <p:sp>
          <p:nvSpPr>
            <p:cNvPr id="8" name="CuadroTexto 7"/>
            <p:cNvSpPr txBox="1"/>
            <p:nvPr/>
          </p:nvSpPr>
          <p:spPr>
            <a:xfrm>
              <a:off x="2897946" y="1103906"/>
              <a:ext cx="5824024" cy="1015663"/>
            </a:xfrm>
            <a:prstGeom prst="rect">
              <a:avLst/>
            </a:prstGeom>
            <a:solidFill>
              <a:srgbClr val="FF9300"/>
            </a:solidFill>
            <a:ln>
              <a:noFill/>
            </a:ln>
          </p:spPr>
          <p:txBody>
            <a:bodyPr wrap="square" rtlCol="0">
              <a:spAutoFit/>
            </a:bodyPr>
            <a:lstStyle/>
            <a:p>
              <a:endParaRPr lang="es-ES_tradnl" sz="1000" dirty="0" smtClean="0"/>
            </a:p>
            <a:p>
              <a:pPr algn="ctr"/>
              <a:r>
                <a:rPr lang="es-ES_tradnl" sz="4000" b="1" dirty="0" smtClean="0">
                  <a:solidFill>
                    <a:schemeClr val="bg1"/>
                  </a:solidFill>
                  <a:latin typeface="Arial" charset="0"/>
                  <a:ea typeface="Arial" charset="0"/>
                  <a:cs typeface="Arial" charset="0"/>
                </a:rPr>
                <a:t>Compensaciones</a:t>
              </a:r>
            </a:p>
            <a:p>
              <a:endParaRPr lang="es-ES_tradnl" sz="1000" dirty="0"/>
            </a:p>
          </p:txBody>
        </p:sp>
      </p:grpSp>
      <p:sp>
        <p:nvSpPr>
          <p:cNvPr id="10" name="CuadroTexto 9"/>
          <p:cNvSpPr txBox="1"/>
          <p:nvPr/>
        </p:nvSpPr>
        <p:spPr>
          <a:xfrm>
            <a:off x="203201" y="0"/>
            <a:ext cx="8898596" cy="523220"/>
          </a:xfrm>
          <a:prstGeom prst="rect">
            <a:avLst/>
          </a:prstGeom>
          <a:noFill/>
        </p:spPr>
        <p:txBody>
          <a:bodyPr wrap="square" rtlCol="0">
            <a:spAutoFit/>
          </a:bodyPr>
          <a:lstStyle/>
          <a:p>
            <a:r>
              <a:rPr lang="es-ES_tradnl" sz="2800" dirty="0" smtClean="0">
                <a:latin typeface="Stencil" charset="0"/>
                <a:ea typeface="Stencil" charset="0"/>
                <a:cs typeface="Stencil" charset="0"/>
              </a:rPr>
              <a:t>Quemar </a:t>
            </a:r>
            <a:r>
              <a:rPr lang="es-ES_tradnl" dirty="0" smtClean="0">
                <a:latin typeface="Stencil" charset="0"/>
                <a:ea typeface="Stencil" charset="0"/>
                <a:cs typeface="Stencil" charset="0"/>
              </a:rPr>
              <a:t>o</a:t>
            </a:r>
            <a:r>
              <a:rPr lang="es-ES_tradnl" sz="2800" dirty="0" smtClean="0">
                <a:latin typeface="Stencil" charset="0"/>
                <a:ea typeface="Stencil" charset="0"/>
                <a:cs typeface="Stencil" charset="0"/>
              </a:rPr>
              <a:t> enterrar </a:t>
            </a:r>
            <a:r>
              <a:rPr lang="es-ES_tradnl" dirty="0">
                <a:latin typeface="Stencil" charset="0"/>
                <a:ea typeface="Stencil" charset="0"/>
                <a:cs typeface="Stencil" charset="0"/>
              </a:rPr>
              <a:t>o</a:t>
            </a:r>
            <a:r>
              <a:rPr lang="es-ES_tradnl" sz="2800" dirty="0">
                <a:latin typeface="Stencil" charset="0"/>
                <a:ea typeface="Stencil" charset="0"/>
                <a:cs typeface="Stencil" charset="0"/>
              </a:rPr>
              <a:t> </a:t>
            </a:r>
            <a:r>
              <a:rPr lang="es-ES_tradnl" sz="2800" dirty="0" smtClean="0">
                <a:latin typeface="Stencil" charset="0"/>
                <a:ea typeface="Stencil" charset="0"/>
                <a:cs typeface="Stencil" charset="0"/>
              </a:rPr>
              <a:t>reciclar </a:t>
            </a:r>
            <a:r>
              <a:rPr lang="es-ES_tradnl" sz="2400" dirty="0" smtClean="0">
                <a:latin typeface="Stencil" charset="0"/>
                <a:ea typeface="Stencil" charset="0"/>
                <a:cs typeface="Stencil" charset="0"/>
              </a:rPr>
              <a:t>los residuos</a:t>
            </a:r>
            <a:endParaRPr lang="es-ES_tradnl" sz="2800" dirty="0" smtClean="0">
              <a:latin typeface="Stencil" charset="0"/>
              <a:ea typeface="Stencil" charset="0"/>
              <a:cs typeface="Stencil" charset="0"/>
            </a:endParaRPr>
          </a:p>
        </p:txBody>
      </p:sp>
    </p:spTree>
    <p:extLst>
      <p:ext uri="{BB962C8B-B14F-4D97-AF65-F5344CB8AC3E}">
        <p14:creationId xmlns:p14="http://schemas.microsoft.com/office/powerpoint/2010/main" val="159177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2905759" cy="523220"/>
          </a:xfrm>
          <a:prstGeom prst="rect">
            <a:avLst/>
          </a:prstGeom>
          <a:noFill/>
        </p:spPr>
        <p:txBody>
          <a:bodyPr wrap="square" rtlCol="0">
            <a:spAutoFit/>
          </a:bodyPr>
          <a:lstStyle/>
          <a:p>
            <a:r>
              <a:rPr lang="es-ES_tradnl" sz="2800" dirty="0" smtClean="0">
                <a:latin typeface="Stencil" charset="0"/>
                <a:ea typeface="Stencil" charset="0"/>
                <a:cs typeface="Stencil" charset="0"/>
              </a:rPr>
              <a:t>¿enterrar?</a:t>
            </a:r>
          </a:p>
        </p:txBody>
      </p:sp>
      <p:grpSp>
        <p:nvGrpSpPr>
          <p:cNvPr id="4" name="Agrupar 3"/>
          <p:cNvGrpSpPr/>
          <p:nvPr/>
        </p:nvGrpSpPr>
        <p:grpSpPr>
          <a:xfrm>
            <a:off x="2982351" y="261610"/>
            <a:ext cx="8995209" cy="7171808"/>
            <a:chOff x="2377440" y="523220"/>
            <a:chExt cx="8713855" cy="6792125"/>
          </a:xfrm>
        </p:grpSpPr>
        <p:pic>
          <p:nvPicPr>
            <p:cNvPr id="5" name="Imagen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723179" y="523220"/>
              <a:ext cx="8368116" cy="514029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0" y="4210257"/>
              <a:ext cx="8595360" cy="3105088"/>
            </a:xfrm>
            <a:prstGeom prst="rect">
              <a:avLst/>
            </a:prstGeom>
          </p:spPr>
        </p:pic>
      </p:grpSp>
      <p:sp>
        <p:nvSpPr>
          <p:cNvPr id="8" name="CuadroTexto 7"/>
          <p:cNvSpPr txBox="1"/>
          <p:nvPr/>
        </p:nvSpPr>
        <p:spPr>
          <a:xfrm rot="16200000">
            <a:off x="-1080044" y="2663331"/>
            <a:ext cx="5276753" cy="1384995"/>
          </a:xfrm>
          <a:prstGeom prst="rect">
            <a:avLst/>
          </a:prstGeom>
          <a:noFill/>
        </p:spPr>
        <p:txBody>
          <a:bodyPr wrap="square" rtlCol="0">
            <a:spAutoFit/>
          </a:bodyPr>
          <a:lstStyle/>
          <a:p>
            <a:r>
              <a:rPr lang="es-ES_tradnl" sz="2800" dirty="0" smtClean="0">
                <a:latin typeface="Arial" charset="0"/>
                <a:ea typeface="Arial" charset="0"/>
                <a:cs typeface="Arial" charset="0"/>
              </a:rPr>
              <a:t>Se debe invertir en estos proyectos, </a:t>
            </a:r>
          </a:p>
          <a:p>
            <a:r>
              <a:rPr lang="es-ES_tradnl" sz="2800" dirty="0" smtClean="0">
                <a:latin typeface="Arial" charset="0"/>
                <a:ea typeface="Arial" charset="0"/>
                <a:cs typeface="Arial" charset="0"/>
              </a:rPr>
              <a:t>indicar Ventajas y Desventajas</a:t>
            </a:r>
            <a:endParaRPr lang="es-ES_tradnl" sz="2800" dirty="0">
              <a:latin typeface="Arial" charset="0"/>
              <a:ea typeface="Arial" charset="0"/>
              <a:cs typeface="Arial" charset="0"/>
            </a:endParaRPr>
          </a:p>
        </p:txBody>
      </p:sp>
      <p:sp>
        <p:nvSpPr>
          <p:cNvPr id="9" name="CuadroTexto 8"/>
          <p:cNvSpPr txBox="1"/>
          <p:nvPr/>
        </p:nvSpPr>
        <p:spPr>
          <a:xfrm>
            <a:off x="0" y="5994205"/>
            <a:ext cx="3573194" cy="646331"/>
          </a:xfrm>
          <a:prstGeom prst="rect">
            <a:avLst/>
          </a:prstGeom>
          <a:noFill/>
        </p:spPr>
        <p:txBody>
          <a:bodyPr wrap="square" rtlCol="0">
            <a:spAutoFit/>
          </a:bodyPr>
          <a:lstStyle/>
          <a:p>
            <a:pPr algn="ctr"/>
            <a:r>
              <a:rPr lang="es-ES_tradnl" sz="3600" b="1" smtClean="0">
                <a:latin typeface="Arial" charset="0"/>
                <a:ea typeface="Arial" charset="0"/>
                <a:cs typeface="Arial" charset="0"/>
              </a:rPr>
              <a:t>Discutamos</a:t>
            </a:r>
            <a:endParaRPr lang="es-ES_tradnl" sz="3600" b="1">
              <a:latin typeface="Arial" charset="0"/>
              <a:ea typeface="Arial" charset="0"/>
              <a:cs typeface="Arial" charset="0"/>
            </a:endParaRPr>
          </a:p>
        </p:txBody>
      </p:sp>
    </p:spTree>
    <p:extLst>
      <p:ext uri="{BB962C8B-B14F-4D97-AF65-F5344CB8AC3E}">
        <p14:creationId xmlns:p14="http://schemas.microsoft.com/office/powerpoint/2010/main" val="731550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4530845" cy="523220"/>
          </a:xfrm>
          <a:prstGeom prst="rect">
            <a:avLst/>
          </a:prstGeom>
          <a:noFill/>
        </p:spPr>
        <p:txBody>
          <a:bodyPr wrap="square" rtlCol="0">
            <a:spAutoFit/>
          </a:bodyPr>
          <a:lstStyle/>
          <a:p>
            <a:r>
              <a:rPr lang="es-ES_tradnl" sz="2800" dirty="0" smtClean="0">
                <a:latin typeface="Stencil" charset="0"/>
                <a:ea typeface="Stencil" charset="0"/>
                <a:cs typeface="Stencil" charset="0"/>
              </a:rPr>
              <a:t>Gestión de Residuos</a:t>
            </a:r>
            <a:endParaRPr lang="es-ES_tradnl" sz="1400" dirty="0">
              <a:latin typeface="Stencil" charset="0"/>
              <a:ea typeface="Stencil" charset="0"/>
              <a:cs typeface="Stencil" charset="0"/>
            </a:endParaRPr>
          </a:p>
        </p:txBody>
      </p:sp>
      <p:grpSp>
        <p:nvGrpSpPr>
          <p:cNvPr id="9" name="Agrupar 8"/>
          <p:cNvGrpSpPr/>
          <p:nvPr/>
        </p:nvGrpSpPr>
        <p:grpSpPr>
          <a:xfrm>
            <a:off x="-334952" y="-928747"/>
            <a:ext cx="7789986" cy="7786747"/>
            <a:chOff x="-334109" y="-474788"/>
            <a:chExt cx="7789986" cy="7786747"/>
          </a:xfrm>
        </p:grpSpPr>
        <p:sp>
          <p:nvSpPr>
            <p:cNvPr id="2" name="CuadroTexto 1"/>
            <p:cNvSpPr txBox="1"/>
            <p:nvPr/>
          </p:nvSpPr>
          <p:spPr>
            <a:xfrm>
              <a:off x="-334109" y="-474788"/>
              <a:ext cx="3313722" cy="7786747"/>
            </a:xfrm>
            <a:prstGeom prst="rect">
              <a:avLst/>
            </a:prstGeom>
            <a:noFill/>
          </p:spPr>
          <p:txBody>
            <a:bodyPr wrap="square" rtlCol="0">
              <a:spAutoFit/>
            </a:bodyPr>
            <a:lstStyle/>
            <a:p>
              <a:r>
                <a:rPr lang="es-ES_tradnl" sz="50000" dirty="0" smtClean="0">
                  <a:solidFill>
                    <a:schemeClr val="accent2">
                      <a:lumMod val="75000"/>
                    </a:schemeClr>
                  </a:solidFill>
                  <a:ea typeface="Arial" charset="0"/>
                  <a:cs typeface="Arial" charset="0"/>
                </a:rPr>
                <a:t>R</a:t>
              </a:r>
              <a:endParaRPr lang="es-ES_tradnl" sz="50000" dirty="0">
                <a:solidFill>
                  <a:schemeClr val="accent2">
                    <a:lumMod val="75000"/>
                  </a:schemeClr>
                </a:solidFill>
                <a:ea typeface="Arial" charset="0"/>
                <a:cs typeface="Arial" charset="0"/>
              </a:endParaRPr>
            </a:p>
          </p:txBody>
        </p:sp>
        <p:sp>
          <p:nvSpPr>
            <p:cNvPr id="5" name="CuadroTexto 4"/>
            <p:cNvSpPr txBox="1"/>
            <p:nvPr/>
          </p:nvSpPr>
          <p:spPr>
            <a:xfrm>
              <a:off x="2979613" y="4169968"/>
              <a:ext cx="4476264" cy="1631216"/>
            </a:xfrm>
            <a:prstGeom prst="rect">
              <a:avLst/>
            </a:prstGeom>
            <a:noFill/>
          </p:spPr>
          <p:txBody>
            <a:bodyPr wrap="square" rtlCol="0">
              <a:spAutoFit/>
            </a:bodyPr>
            <a:lstStyle/>
            <a:p>
              <a:r>
                <a:rPr lang="es-ES_tradnl" sz="10000" dirty="0" err="1" smtClean="0">
                  <a:latin typeface="Arial" charset="0"/>
                  <a:ea typeface="Arial" charset="0"/>
                  <a:cs typeface="Arial" charset="0"/>
                </a:rPr>
                <a:t>echaza</a:t>
              </a:r>
              <a:endParaRPr lang="es-ES_tradnl" sz="10000" dirty="0" smtClean="0">
                <a:latin typeface="Arial" charset="0"/>
                <a:ea typeface="Arial" charset="0"/>
                <a:cs typeface="Arial" charset="0"/>
              </a:endParaRPr>
            </a:p>
          </p:txBody>
        </p:sp>
        <p:sp>
          <p:nvSpPr>
            <p:cNvPr id="6" name="CuadroTexto 5"/>
            <p:cNvSpPr txBox="1"/>
            <p:nvPr/>
          </p:nvSpPr>
          <p:spPr>
            <a:xfrm>
              <a:off x="2780977" y="3122638"/>
              <a:ext cx="3087085" cy="1323439"/>
            </a:xfrm>
            <a:prstGeom prst="rect">
              <a:avLst/>
            </a:prstGeom>
            <a:noFill/>
          </p:spPr>
          <p:txBody>
            <a:bodyPr wrap="square" rtlCol="0">
              <a:spAutoFit/>
            </a:bodyPr>
            <a:lstStyle/>
            <a:p>
              <a:r>
                <a:rPr lang="es-ES_tradnl" sz="8000" dirty="0" smtClean="0">
                  <a:latin typeface="Arial" charset="0"/>
                  <a:ea typeface="Arial" charset="0"/>
                  <a:cs typeface="Arial" charset="0"/>
                </a:rPr>
                <a:t>educe</a:t>
              </a:r>
            </a:p>
          </p:txBody>
        </p:sp>
        <p:sp>
          <p:nvSpPr>
            <p:cNvPr id="7" name="CuadroTexto 6"/>
            <p:cNvSpPr txBox="1"/>
            <p:nvPr/>
          </p:nvSpPr>
          <p:spPr>
            <a:xfrm>
              <a:off x="2746121" y="2383084"/>
              <a:ext cx="2723669" cy="1015663"/>
            </a:xfrm>
            <a:prstGeom prst="rect">
              <a:avLst/>
            </a:prstGeom>
            <a:noFill/>
          </p:spPr>
          <p:txBody>
            <a:bodyPr wrap="square" rtlCol="0">
              <a:spAutoFit/>
            </a:bodyPr>
            <a:lstStyle/>
            <a:p>
              <a:r>
                <a:rPr lang="es-ES_tradnl" sz="6000" smtClean="0">
                  <a:latin typeface="Arial" charset="0"/>
                  <a:ea typeface="Arial" charset="0"/>
                  <a:cs typeface="Arial" charset="0"/>
                </a:rPr>
                <a:t>etiliza</a:t>
              </a:r>
              <a:endParaRPr lang="es-ES_tradnl" sz="6000" dirty="0" smtClean="0">
                <a:latin typeface="Arial" charset="0"/>
                <a:ea typeface="Arial" charset="0"/>
                <a:cs typeface="Arial" charset="0"/>
              </a:endParaRPr>
            </a:p>
          </p:txBody>
        </p:sp>
        <p:sp>
          <p:nvSpPr>
            <p:cNvPr id="8" name="CuadroTexto 7"/>
            <p:cNvSpPr txBox="1"/>
            <p:nvPr/>
          </p:nvSpPr>
          <p:spPr>
            <a:xfrm>
              <a:off x="2780977" y="1828212"/>
              <a:ext cx="1841388" cy="707886"/>
            </a:xfrm>
            <a:prstGeom prst="rect">
              <a:avLst/>
            </a:prstGeom>
            <a:noFill/>
          </p:spPr>
          <p:txBody>
            <a:bodyPr wrap="square" rtlCol="0">
              <a:spAutoFit/>
            </a:bodyPr>
            <a:lstStyle/>
            <a:p>
              <a:r>
                <a:rPr lang="es-ES_tradnl" sz="4000" dirty="0" err="1" smtClean="0">
                  <a:latin typeface="Arial" charset="0"/>
                  <a:ea typeface="Arial" charset="0"/>
                  <a:cs typeface="Arial" charset="0"/>
                </a:rPr>
                <a:t>ecicla</a:t>
              </a:r>
              <a:endParaRPr lang="es-ES_tradnl" sz="4000" dirty="0" smtClean="0">
                <a:latin typeface="Arial" charset="0"/>
                <a:ea typeface="Arial" charset="0"/>
                <a:cs typeface="Arial" charset="0"/>
              </a:endParaRPr>
            </a:p>
          </p:txBody>
        </p:sp>
      </p:grpSp>
      <p:grpSp>
        <p:nvGrpSpPr>
          <p:cNvPr id="14" name="Agrupar 13"/>
          <p:cNvGrpSpPr/>
          <p:nvPr/>
        </p:nvGrpSpPr>
        <p:grpSpPr>
          <a:xfrm>
            <a:off x="7455877" y="360190"/>
            <a:ext cx="4466492" cy="6124754"/>
            <a:chOff x="7455877" y="360190"/>
            <a:chExt cx="4466492" cy="6124754"/>
          </a:xfrm>
        </p:grpSpPr>
        <p:sp>
          <p:nvSpPr>
            <p:cNvPr id="12" name="Rectángulo 11"/>
            <p:cNvSpPr/>
            <p:nvPr/>
          </p:nvSpPr>
          <p:spPr>
            <a:xfrm>
              <a:off x="7455877" y="360190"/>
              <a:ext cx="4466492" cy="694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p:cNvSpPr txBox="1"/>
            <p:nvPr/>
          </p:nvSpPr>
          <p:spPr>
            <a:xfrm>
              <a:off x="7455877" y="360190"/>
              <a:ext cx="4465649" cy="6124754"/>
            </a:xfrm>
            <a:prstGeom prst="rect">
              <a:avLst/>
            </a:prstGeom>
            <a:noFill/>
            <a:ln>
              <a:solidFill>
                <a:schemeClr val="accent2">
                  <a:lumMod val="75000"/>
                </a:schemeClr>
              </a:solidFill>
            </a:ln>
          </p:spPr>
          <p:txBody>
            <a:bodyPr wrap="square" rtlCol="0">
              <a:spAutoFit/>
            </a:bodyPr>
            <a:lstStyle/>
            <a:p>
              <a:pPr algn="ctr"/>
              <a:r>
                <a:rPr lang="es-ES_tradnl" sz="3200" b="1" dirty="0" smtClean="0">
                  <a:solidFill>
                    <a:schemeClr val="bg1"/>
                  </a:solidFill>
                  <a:latin typeface="Arial" charset="0"/>
                  <a:ea typeface="Arial" charset="0"/>
                  <a:cs typeface="Arial" charset="0"/>
                </a:rPr>
                <a:t>¿Qué hacer?</a:t>
              </a:r>
            </a:p>
            <a:p>
              <a:pPr algn="ctr"/>
              <a:endParaRPr lang="es-ES_tradnl" sz="2000" dirty="0" smtClean="0">
                <a:latin typeface="Arial" charset="0"/>
                <a:ea typeface="Arial" charset="0"/>
                <a:cs typeface="Arial" charset="0"/>
              </a:endParaRP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Realmente lo necesito</a:t>
              </a: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Alquila, pide prestado, haz un trueque, compra de segunda mano, vende lo que no usas, dona</a:t>
              </a: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Recicla lo que tienes antes de comprar</a:t>
              </a: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Compra objetos sin o con poco empaque, y si lo tienen: Recíclalo, tanto como puedas</a:t>
              </a: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Evita productos desechables: bolsas plásticas, botellas plásticas, pañales, platos, cubiertos, papel, “todo a 1$”</a:t>
              </a: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Cocina con productos frescos, productos al granel,  evita alimentos procesados</a:t>
              </a:r>
            </a:p>
            <a:p>
              <a:pPr marL="285750" indent="-285750">
                <a:buClr>
                  <a:schemeClr val="accent2">
                    <a:lumMod val="75000"/>
                  </a:schemeClr>
                </a:buClr>
                <a:buFont typeface="Arial" charset="0"/>
                <a:buChar char="•"/>
              </a:pPr>
              <a:r>
                <a:rPr lang="es-ES_tradnl" sz="2000" dirty="0" smtClean="0">
                  <a:latin typeface="Arial" charset="0"/>
                  <a:ea typeface="Arial" charset="0"/>
                  <a:cs typeface="Arial" charset="0"/>
                </a:rPr>
                <a:t>Lee en electrónico y no imprimas</a:t>
              </a:r>
            </a:p>
          </p:txBody>
        </p:sp>
      </p:grpSp>
      <p:sp>
        <p:nvSpPr>
          <p:cNvPr id="13" name="CuadroTexto 12"/>
          <p:cNvSpPr txBox="1"/>
          <p:nvPr/>
        </p:nvSpPr>
        <p:spPr>
          <a:xfrm>
            <a:off x="192194" y="5841670"/>
            <a:ext cx="5276753" cy="954107"/>
          </a:xfrm>
          <a:prstGeom prst="rect">
            <a:avLst/>
          </a:prstGeom>
          <a:noFill/>
        </p:spPr>
        <p:txBody>
          <a:bodyPr wrap="square" rtlCol="0">
            <a:spAutoFit/>
          </a:bodyPr>
          <a:lstStyle/>
          <a:p>
            <a:r>
              <a:rPr lang="es-ES_tradnl" sz="2800" dirty="0" smtClean="0">
                <a:latin typeface="Arial" charset="0"/>
                <a:ea typeface="Arial" charset="0"/>
                <a:cs typeface="Arial" charset="0"/>
              </a:rPr>
              <a:t>Las 4R, </a:t>
            </a:r>
          </a:p>
          <a:p>
            <a:r>
              <a:rPr lang="es-ES_tradnl" sz="2800" dirty="0" smtClean="0">
                <a:latin typeface="Arial" charset="0"/>
                <a:ea typeface="Arial" charset="0"/>
                <a:cs typeface="Arial" charset="0"/>
              </a:rPr>
              <a:t>indicar Ventajas y Desventajas</a:t>
            </a:r>
            <a:endParaRPr lang="es-ES_tradnl" sz="2800" dirty="0">
              <a:latin typeface="Arial" charset="0"/>
              <a:ea typeface="Arial" charset="0"/>
              <a:cs typeface="Arial" charset="0"/>
            </a:endParaRPr>
          </a:p>
        </p:txBody>
      </p:sp>
      <p:sp>
        <p:nvSpPr>
          <p:cNvPr id="15" name="CuadroTexto 14"/>
          <p:cNvSpPr txBox="1"/>
          <p:nvPr/>
        </p:nvSpPr>
        <p:spPr>
          <a:xfrm>
            <a:off x="1043973" y="5518504"/>
            <a:ext cx="3573194" cy="646331"/>
          </a:xfrm>
          <a:prstGeom prst="rect">
            <a:avLst/>
          </a:prstGeom>
          <a:noFill/>
        </p:spPr>
        <p:txBody>
          <a:bodyPr wrap="square" rtlCol="0">
            <a:spAutoFit/>
          </a:bodyPr>
          <a:lstStyle/>
          <a:p>
            <a:pPr algn="ctr"/>
            <a:r>
              <a:rPr lang="es-ES_tradnl" sz="3600" b="1" smtClean="0">
                <a:solidFill>
                  <a:schemeClr val="accent2">
                    <a:lumMod val="75000"/>
                  </a:schemeClr>
                </a:solidFill>
                <a:latin typeface="Arial" charset="0"/>
                <a:ea typeface="Arial" charset="0"/>
                <a:cs typeface="Arial" charset="0"/>
              </a:rPr>
              <a:t>Discutamos</a:t>
            </a:r>
            <a:endParaRPr lang="es-ES_tradnl" sz="3600" b="1">
              <a:solidFill>
                <a:schemeClr val="accent2">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337263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8532836" cy="523220"/>
          </a:xfrm>
          <a:prstGeom prst="rect">
            <a:avLst/>
          </a:prstGeom>
          <a:noFill/>
        </p:spPr>
        <p:txBody>
          <a:bodyPr wrap="square" rtlCol="0">
            <a:spAutoFit/>
          </a:bodyPr>
          <a:lstStyle/>
          <a:p>
            <a:r>
              <a:rPr lang="es-ES_tradnl" sz="2800" dirty="0" smtClean="0">
                <a:latin typeface="Stencil" charset="0"/>
                <a:ea typeface="Stencil" charset="0"/>
                <a:cs typeface="Stencil" charset="0"/>
              </a:rPr>
              <a:t>Cómo se gestionan los residuos </a:t>
            </a:r>
            <a:r>
              <a:rPr lang="es-ES_tradnl" sz="2800" smtClean="0">
                <a:latin typeface="Stencil" charset="0"/>
                <a:ea typeface="Stencil" charset="0"/>
                <a:cs typeface="Stencil" charset="0"/>
              </a:rPr>
              <a:t>en ECUADOR</a:t>
            </a:r>
            <a:endParaRPr lang="es-ES_tradnl" sz="2800" dirty="0" smtClean="0">
              <a:latin typeface="Stencil" charset="0"/>
              <a:ea typeface="Stencil" charset="0"/>
              <a:cs typeface="Stencil" charset="0"/>
            </a:endParaRPr>
          </a:p>
        </p:txBody>
      </p:sp>
      <p:grpSp>
        <p:nvGrpSpPr>
          <p:cNvPr id="7" name="Agrupar 6"/>
          <p:cNvGrpSpPr/>
          <p:nvPr/>
        </p:nvGrpSpPr>
        <p:grpSpPr>
          <a:xfrm>
            <a:off x="203201" y="550381"/>
            <a:ext cx="5592821" cy="5803190"/>
            <a:chOff x="137245" y="831732"/>
            <a:chExt cx="5592821" cy="5803190"/>
          </a:xfrm>
        </p:grpSpPr>
        <p:pic>
          <p:nvPicPr>
            <p:cNvPr id="2" name="Imagen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4044" b="80616"/>
            <a:stretch/>
          </p:blipFill>
          <p:spPr>
            <a:xfrm>
              <a:off x="137245" y="5564832"/>
              <a:ext cx="5592821" cy="1070090"/>
            </a:xfrm>
            <a:prstGeom prst="rect">
              <a:avLst/>
            </a:prstGeom>
          </p:spPr>
        </p:pic>
        <p:pic>
          <p:nvPicPr>
            <p:cNvPr id="5" name="Imagen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201" y="1386686"/>
              <a:ext cx="5417135" cy="4178146"/>
            </a:xfrm>
            <a:prstGeom prst="rect">
              <a:avLst/>
            </a:prstGeom>
          </p:spPr>
        </p:pic>
        <p:pic>
          <p:nvPicPr>
            <p:cNvPr id="6" name="Imagen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6728" y="831732"/>
              <a:ext cx="2410559" cy="723766"/>
            </a:xfrm>
            <a:prstGeom prst="rect">
              <a:avLst/>
            </a:prstGeom>
          </p:spPr>
        </p:pic>
      </p:grpSp>
      <p:grpSp>
        <p:nvGrpSpPr>
          <p:cNvPr id="12" name="Agrupar 11"/>
          <p:cNvGrpSpPr/>
          <p:nvPr/>
        </p:nvGrpSpPr>
        <p:grpSpPr>
          <a:xfrm>
            <a:off x="6392725" y="565426"/>
            <a:ext cx="4985323" cy="5688469"/>
            <a:chOff x="6392725" y="565426"/>
            <a:chExt cx="4985323" cy="5688469"/>
          </a:xfrm>
        </p:grpSpPr>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725" y="1478890"/>
              <a:ext cx="4985323" cy="4775005"/>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9819" y="565426"/>
              <a:ext cx="4251136" cy="871258"/>
            </a:xfrm>
            <a:prstGeom prst="rect">
              <a:avLst/>
            </a:prstGeom>
          </p:spPr>
        </p:pic>
      </p:grpSp>
    </p:spTree>
    <p:extLst>
      <p:ext uri="{BB962C8B-B14F-4D97-AF65-F5344CB8AC3E}">
        <p14:creationId xmlns:p14="http://schemas.microsoft.com/office/powerpoint/2010/main" val="41437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4530845" cy="523220"/>
          </a:xfrm>
          <a:prstGeom prst="rect">
            <a:avLst/>
          </a:prstGeom>
          <a:noFill/>
        </p:spPr>
        <p:txBody>
          <a:bodyPr wrap="square" rtlCol="0">
            <a:spAutoFit/>
          </a:bodyPr>
          <a:lstStyle/>
          <a:p>
            <a:r>
              <a:rPr lang="es-ES_tradnl" sz="2800" dirty="0" smtClean="0">
                <a:latin typeface="Stencil" charset="0"/>
                <a:ea typeface="Stencil" charset="0"/>
                <a:cs typeface="Stencil" charset="0"/>
              </a:rPr>
              <a:t>Residuos Peligrosos</a:t>
            </a:r>
            <a:endParaRPr lang="es-ES_tradnl" sz="1400" dirty="0">
              <a:latin typeface="Stencil" charset="0"/>
              <a:ea typeface="Stencil" charset="0"/>
              <a:cs typeface="Stencil"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8571"/>
            <a:ext cx="5061885" cy="5489751"/>
          </a:xfrm>
          <a:prstGeom prst="rect">
            <a:avLst/>
          </a:prstGeom>
        </p:spPr>
      </p:pic>
      <p:sp>
        <p:nvSpPr>
          <p:cNvPr id="6" name="CuadroTexto 5"/>
          <p:cNvSpPr txBox="1"/>
          <p:nvPr/>
        </p:nvSpPr>
        <p:spPr>
          <a:xfrm>
            <a:off x="289089" y="672388"/>
            <a:ext cx="3704177" cy="400110"/>
          </a:xfrm>
          <a:prstGeom prst="rect">
            <a:avLst/>
          </a:prstGeom>
          <a:noFill/>
        </p:spPr>
        <p:txBody>
          <a:bodyPr wrap="square" rtlCol="0">
            <a:spAutoFit/>
          </a:bodyPr>
          <a:lstStyle/>
          <a:p>
            <a:pPr algn="ctr"/>
            <a:r>
              <a:rPr lang="es-ES_tradnl" sz="2000" b="1" smtClean="0">
                <a:solidFill>
                  <a:schemeClr val="accent2">
                    <a:lumMod val="75000"/>
                  </a:schemeClr>
                </a:solidFill>
                <a:latin typeface="Arial" charset="0"/>
                <a:ea typeface="Arial" charset="0"/>
                <a:cs typeface="Arial" charset="0"/>
              </a:rPr>
              <a:t>¿Cuáles tienes en casa?</a:t>
            </a:r>
            <a:endParaRPr lang="es-ES_tradnl" sz="2000" b="1">
              <a:solidFill>
                <a:schemeClr val="accent2">
                  <a:lumMod val="75000"/>
                </a:schemeClr>
              </a:solidFill>
              <a:latin typeface="Arial" charset="0"/>
              <a:ea typeface="Arial" charset="0"/>
              <a:cs typeface="Arial" charset="0"/>
            </a:endParaRPr>
          </a:p>
        </p:txBody>
      </p:sp>
      <p:grpSp>
        <p:nvGrpSpPr>
          <p:cNvPr id="7" name="Agrupar 6"/>
          <p:cNvGrpSpPr>
            <a:grpSpLocks noChangeAspect="1"/>
          </p:cNvGrpSpPr>
          <p:nvPr/>
        </p:nvGrpSpPr>
        <p:grpSpPr>
          <a:xfrm>
            <a:off x="4692013" y="101214"/>
            <a:ext cx="7265872" cy="1762310"/>
            <a:chOff x="1340679" y="902322"/>
            <a:chExt cx="8641521" cy="2095952"/>
          </a:xfrm>
        </p:grpSpPr>
        <p:grpSp>
          <p:nvGrpSpPr>
            <p:cNvPr id="8" name="Agrupar 7"/>
            <p:cNvGrpSpPr/>
            <p:nvPr/>
          </p:nvGrpSpPr>
          <p:grpSpPr>
            <a:xfrm>
              <a:off x="1340679" y="902322"/>
              <a:ext cx="1998921" cy="1958654"/>
              <a:chOff x="587375" y="1575357"/>
              <a:chExt cx="1998921" cy="1958654"/>
            </a:xfrm>
          </p:grpSpPr>
          <p:sp>
            <p:nvSpPr>
              <p:cNvPr id="27" name="Elipse 26"/>
              <p:cNvSpPr/>
              <p:nvPr/>
            </p:nvSpPr>
            <p:spPr>
              <a:xfrm>
                <a:off x="587375" y="1659492"/>
                <a:ext cx="1998921" cy="187451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28" name="CuadroTexto 27"/>
              <p:cNvSpPr txBox="1">
                <a:spLocks noChangeAspect="1"/>
              </p:cNvSpPr>
              <p:nvPr/>
            </p:nvSpPr>
            <p:spPr>
              <a:xfrm>
                <a:off x="907644" y="2507647"/>
                <a:ext cx="1358384" cy="999536"/>
              </a:xfrm>
              <a:prstGeom prst="rect">
                <a:avLst/>
              </a:prstGeom>
              <a:noFill/>
            </p:spPr>
            <p:txBody>
              <a:bodyPr wrap="square" rtlCol="0">
                <a:spAutoFit/>
              </a:bodyPr>
              <a:lstStyle/>
              <a:p>
                <a:pPr algn="ctr"/>
                <a:r>
                  <a:rPr lang="es-ES_tradnl" sz="2000" dirty="0" smtClean="0">
                    <a:solidFill>
                      <a:schemeClr val="bg1"/>
                    </a:solidFill>
                    <a:latin typeface="Arial" charset="0"/>
                    <a:ea typeface="Arial" charset="0"/>
                    <a:cs typeface="Arial" charset="0"/>
                  </a:rPr>
                  <a:t>HAP</a:t>
                </a:r>
              </a:p>
              <a:p>
                <a:pPr algn="ctr"/>
                <a:r>
                  <a:rPr lang="es-ES_tradnl" sz="1000" dirty="0" smtClean="0">
                    <a:latin typeface="Arial" charset="0"/>
                    <a:ea typeface="Arial" charset="0"/>
                    <a:cs typeface="Arial" charset="0"/>
                  </a:rPr>
                  <a:t>188 compuestos</a:t>
                </a:r>
                <a:endParaRPr lang="es-ES_tradnl" sz="1000" dirty="0">
                  <a:latin typeface="Arial" charset="0"/>
                  <a:ea typeface="Arial" charset="0"/>
                  <a:cs typeface="Arial" charset="0"/>
                </a:endParaRPr>
              </a:p>
            </p:txBody>
          </p:sp>
          <p:grpSp>
            <p:nvGrpSpPr>
              <p:cNvPr id="29" name="Agrupar 28"/>
              <p:cNvGrpSpPr>
                <a:grpSpLocks noChangeAspect="1"/>
              </p:cNvGrpSpPr>
              <p:nvPr/>
            </p:nvGrpSpPr>
            <p:grpSpPr>
              <a:xfrm>
                <a:off x="1018201" y="1575357"/>
                <a:ext cx="1116000" cy="1116000"/>
                <a:chOff x="4682851" y="946849"/>
                <a:chExt cx="2183157" cy="2183157"/>
              </a:xfrm>
            </p:grpSpPr>
            <p:sp>
              <p:nvSpPr>
                <p:cNvPr id="30" name="Elipse 29"/>
                <p:cNvSpPr/>
                <p:nvPr/>
              </p:nvSpPr>
              <p:spPr>
                <a:xfrm>
                  <a:off x="4954773" y="1192702"/>
                  <a:ext cx="1653754" cy="1699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pic>
              <p:nvPicPr>
                <p:cNvPr id="31" name="Picture 4" descr=".S. EPA Region 10 (@EPAnorthwest) | Twit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851" y="946849"/>
                  <a:ext cx="2183157" cy="218315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Agrupar 8"/>
            <p:cNvGrpSpPr/>
            <p:nvPr/>
          </p:nvGrpSpPr>
          <p:grpSpPr>
            <a:xfrm>
              <a:off x="3554879" y="902322"/>
              <a:ext cx="1998921" cy="2095950"/>
              <a:chOff x="2845353" y="1616899"/>
              <a:chExt cx="1998921" cy="2095950"/>
            </a:xfrm>
          </p:grpSpPr>
          <p:sp>
            <p:nvSpPr>
              <p:cNvPr id="22" name="Elipse 21"/>
              <p:cNvSpPr/>
              <p:nvPr/>
            </p:nvSpPr>
            <p:spPr>
              <a:xfrm>
                <a:off x="2845353" y="1701034"/>
                <a:ext cx="1998921" cy="187451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23" name="CuadroTexto 22"/>
              <p:cNvSpPr txBox="1">
                <a:spLocks noChangeAspect="1"/>
              </p:cNvSpPr>
              <p:nvPr/>
            </p:nvSpPr>
            <p:spPr>
              <a:xfrm>
                <a:off x="3165622" y="2496023"/>
                <a:ext cx="1358384" cy="1216826"/>
              </a:xfrm>
              <a:prstGeom prst="rect">
                <a:avLst/>
              </a:prstGeom>
              <a:noFill/>
            </p:spPr>
            <p:txBody>
              <a:bodyPr wrap="square" rtlCol="0">
                <a:spAutoFit/>
              </a:bodyPr>
              <a:lstStyle/>
              <a:p>
                <a:pPr algn="ctr"/>
                <a:r>
                  <a:rPr lang="es-ES_tradnl" sz="2000" dirty="0" smtClean="0">
                    <a:solidFill>
                      <a:schemeClr val="bg1"/>
                    </a:solidFill>
                    <a:latin typeface="Arial" charset="0"/>
                    <a:ea typeface="Arial" charset="0"/>
                    <a:cs typeface="Arial" charset="0"/>
                  </a:rPr>
                  <a:t>HAP </a:t>
                </a:r>
                <a:r>
                  <a:rPr lang="es-ES_tradnl" sz="1000" dirty="0" smtClean="0">
                    <a:solidFill>
                      <a:schemeClr val="bg1"/>
                    </a:solidFill>
                    <a:latin typeface="Arial" charset="0"/>
                    <a:ea typeface="Arial" charset="0"/>
                    <a:cs typeface="Arial" charset="0"/>
                  </a:rPr>
                  <a:t>prioritarios</a:t>
                </a:r>
              </a:p>
              <a:p>
                <a:pPr algn="ctr"/>
                <a:r>
                  <a:rPr lang="es-ES_tradnl" sz="1000" dirty="0" smtClean="0">
                    <a:latin typeface="Arial" charset="0"/>
                    <a:ea typeface="Arial" charset="0"/>
                    <a:cs typeface="Arial" charset="0"/>
                  </a:rPr>
                  <a:t>49 compuestos</a:t>
                </a:r>
                <a:endParaRPr lang="es-ES_tradnl" sz="1000" dirty="0">
                  <a:latin typeface="Arial" charset="0"/>
                  <a:ea typeface="Arial" charset="0"/>
                  <a:cs typeface="Arial" charset="0"/>
                </a:endParaRPr>
              </a:p>
            </p:txBody>
          </p:sp>
          <p:grpSp>
            <p:nvGrpSpPr>
              <p:cNvPr id="24" name="Agrupar 23"/>
              <p:cNvGrpSpPr>
                <a:grpSpLocks noChangeAspect="1"/>
              </p:cNvGrpSpPr>
              <p:nvPr/>
            </p:nvGrpSpPr>
            <p:grpSpPr>
              <a:xfrm>
                <a:off x="3276179" y="1616899"/>
                <a:ext cx="1116000" cy="1116000"/>
                <a:chOff x="4682851" y="946849"/>
                <a:chExt cx="2183157" cy="2183157"/>
              </a:xfrm>
            </p:grpSpPr>
            <p:sp>
              <p:nvSpPr>
                <p:cNvPr id="25" name="Elipse 24"/>
                <p:cNvSpPr/>
                <p:nvPr/>
              </p:nvSpPr>
              <p:spPr>
                <a:xfrm>
                  <a:off x="4954773" y="1192702"/>
                  <a:ext cx="1653754" cy="1699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pic>
              <p:nvPicPr>
                <p:cNvPr id="26" name="Picture 4" descr=".S. EPA Region 10 (@EPAnorthwest) | Twit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851" y="946849"/>
                  <a:ext cx="2183157" cy="218315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Agrupar 9"/>
            <p:cNvGrpSpPr/>
            <p:nvPr/>
          </p:nvGrpSpPr>
          <p:grpSpPr>
            <a:xfrm>
              <a:off x="5769079" y="902322"/>
              <a:ext cx="1998921" cy="2095952"/>
              <a:chOff x="5011002" y="1634369"/>
              <a:chExt cx="1998921" cy="2095952"/>
            </a:xfrm>
          </p:grpSpPr>
          <p:sp>
            <p:nvSpPr>
              <p:cNvPr id="17" name="Elipse 16"/>
              <p:cNvSpPr/>
              <p:nvPr/>
            </p:nvSpPr>
            <p:spPr>
              <a:xfrm>
                <a:off x="5011002" y="1718504"/>
                <a:ext cx="1998921" cy="187451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18" name="CuadroTexto 17"/>
              <p:cNvSpPr txBox="1">
                <a:spLocks noChangeAspect="1"/>
              </p:cNvSpPr>
              <p:nvPr/>
            </p:nvSpPr>
            <p:spPr>
              <a:xfrm>
                <a:off x="5331271" y="2513495"/>
                <a:ext cx="1358384" cy="1216826"/>
              </a:xfrm>
              <a:prstGeom prst="rect">
                <a:avLst/>
              </a:prstGeom>
              <a:noFill/>
            </p:spPr>
            <p:txBody>
              <a:bodyPr wrap="square" rtlCol="0">
                <a:spAutoFit/>
              </a:bodyPr>
              <a:lstStyle/>
              <a:p>
                <a:pPr algn="ctr"/>
                <a:r>
                  <a:rPr lang="es-ES_tradnl" sz="2000" dirty="0" smtClean="0">
                    <a:solidFill>
                      <a:schemeClr val="bg1"/>
                    </a:solidFill>
                    <a:latin typeface="Arial" charset="0"/>
                    <a:ea typeface="Arial" charset="0"/>
                    <a:cs typeface="Arial" charset="0"/>
                  </a:rPr>
                  <a:t>HAP </a:t>
                </a:r>
                <a:r>
                  <a:rPr lang="es-ES_tradnl" sz="1000" dirty="0" smtClean="0">
                    <a:solidFill>
                      <a:schemeClr val="bg1"/>
                    </a:solidFill>
                    <a:latin typeface="Arial" charset="0"/>
                    <a:ea typeface="Arial" charset="0"/>
                    <a:cs typeface="Arial" charset="0"/>
                  </a:rPr>
                  <a:t>urbanos</a:t>
                </a:r>
              </a:p>
              <a:p>
                <a:pPr algn="ctr"/>
                <a:r>
                  <a:rPr lang="es-ES_tradnl" sz="1000" dirty="0" smtClean="0">
                    <a:latin typeface="Arial" charset="0"/>
                    <a:ea typeface="Arial" charset="0"/>
                    <a:cs typeface="Arial" charset="0"/>
                  </a:rPr>
                  <a:t>33 compuestos</a:t>
                </a:r>
                <a:endParaRPr lang="es-ES_tradnl" sz="1000" dirty="0">
                  <a:latin typeface="Arial" charset="0"/>
                  <a:ea typeface="Arial" charset="0"/>
                  <a:cs typeface="Arial" charset="0"/>
                </a:endParaRPr>
              </a:p>
            </p:txBody>
          </p:sp>
          <p:grpSp>
            <p:nvGrpSpPr>
              <p:cNvPr id="19" name="Agrupar 18"/>
              <p:cNvGrpSpPr>
                <a:grpSpLocks noChangeAspect="1"/>
              </p:cNvGrpSpPr>
              <p:nvPr/>
            </p:nvGrpSpPr>
            <p:grpSpPr>
              <a:xfrm>
                <a:off x="5441828" y="1634369"/>
                <a:ext cx="1116000" cy="1116000"/>
                <a:chOff x="4682851" y="946849"/>
                <a:chExt cx="2183157" cy="2183157"/>
              </a:xfrm>
            </p:grpSpPr>
            <p:sp>
              <p:nvSpPr>
                <p:cNvPr id="20" name="Elipse 19"/>
                <p:cNvSpPr/>
                <p:nvPr/>
              </p:nvSpPr>
              <p:spPr>
                <a:xfrm>
                  <a:off x="4954773" y="1192702"/>
                  <a:ext cx="1653754" cy="1699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pic>
              <p:nvPicPr>
                <p:cNvPr id="21" name="Picture 4" descr=".S. EPA Region 10 (@EPAnorthwest) | Twit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851" y="946849"/>
                  <a:ext cx="2183157" cy="218315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Agrupar 10"/>
            <p:cNvGrpSpPr/>
            <p:nvPr/>
          </p:nvGrpSpPr>
          <p:grpSpPr>
            <a:xfrm>
              <a:off x="7983279" y="902322"/>
              <a:ext cx="1998921" cy="2095952"/>
              <a:chOff x="7229975" y="1659492"/>
              <a:chExt cx="1998921" cy="2095952"/>
            </a:xfrm>
          </p:grpSpPr>
          <p:sp>
            <p:nvSpPr>
              <p:cNvPr id="12" name="Elipse 11"/>
              <p:cNvSpPr/>
              <p:nvPr/>
            </p:nvSpPr>
            <p:spPr>
              <a:xfrm>
                <a:off x="7229975" y="1743627"/>
                <a:ext cx="1998921" cy="187451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13" name="CuadroTexto 12"/>
              <p:cNvSpPr txBox="1">
                <a:spLocks noChangeAspect="1"/>
              </p:cNvSpPr>
              <p:nvPr/>
            </p:nvSpPr>
            <p:spPr>
              <a:xfrm>
                <a:off x="7550244" y="2538618"/>
                <a:ext cx="1358384" cy="1216826"/>
              </a:xfrm>
              <a:prstGeom prst="rect">
                <a:avLst/>
              </a:prstGeom>
              <a:noFill/>
            </p:spPr>
            <p:txBody>
              <a:bodyPr wrap="square" rtlCol="0">
                <a:spAutoFit/>
              </a:bodyPr>
              <a:lstStyle/>
              <a:p>
                <a:pPr algn="ctr"/>
                <a:r>
                  <a:rPr lang="es-ES_tradnl" sz="2000" dirty="0" smtClean="0">
                    <a:solidFill>
                      <a:schemeClr val="bg1"/>
                    </a:solidFill>
                    <a:latin typeface="Arial" charset="0"/>
                    <a:ea typeface="Arial" charset="0"/>
                    <a:cs typeface="Arial" charset="0"/>
                  </a:rPr>
                  <a:t>PBT </a:t>
                </a:r>
                <a:r>
                  <a:rPr lang="es-ES_tradnl" sz="1000" dirty="0" smtClean="0">
                    <a:solidFill>
                      <a:schemeClr val="bg1"/>
                    </a:solidFill>
                    <a:latin typeface="Arial" charset="0"/>
                    <a:ea typeface="Arial" charset="0"/>
                    <a:cs typeface="Arial" charset="0"/>
                  </a:rPr>
                  <a:t>urbanos</a:t>
                </a:r>
              </a:p>
              <a:p>
                <a:pPr algn="ctr"/>
                <a:r>
                  <a:rPr lang="es-ES_tradnl" sz="1000" dirty="0" smtClean="0">
                    <a:latin typeface="Arial" charset="0"/>
                    <a:ea typeface="Arial" charset="0"/>
                    <a:cs typeface="Arial" charset="0"/>
                  </a:rPr>
                  <a:t>12 compuestos</a:t>
                </a:r>
                <a:endParaRPr lang="es-ES_tradnl" sz="1000" dirty="0">
                  <a:latin typeface="Arial" charset="0"/>
                  <a:ea typeface="Arial" charset="0"/>
                  <a:cs typeface="Arial" charset="0"/>
                </a:endParaRPr>
              </a:p>
            </p:txBody>
          </p:sp>
          <p:grpSp>
            <p:nvGrpSpPr>
              <p:cNvPr id="14" name="Agrupar 13"/>
              <p:cNvGrpSpPr>
                <a:grpSpLocks noChangeAspect="1"/>
              </p:cNvGrpSpPr>
              <p:nvPr/>
            </p:nvGrpSpPr>
            <p:grpSpPr>
              <a:xfrm>
                <a:off x="7660801" y="1659492"/>
                <a:ext cx="1116000" cy="1116000"/>
                <a:chOff x="4682851" y="946849"/>
                <a:chExt cx="2183157" cy="2183157"/>
              </a:xfrm>
            </p:grpSpPr>
            <p:sp>
              <p:nvSpPr>
                <p:cNvPr id="15" name="Elipse 14"/>
                <p:cNvSpPr/>
                <p:nvPr/>
              </p:nvSpPr>
              <p:spPr>
                <a:xfrm>
                  <a:off x="4954773" y="1192702"/>
                  <a:ext cx="1653754" cy="1699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pic>
              <p:nvPicPr>
                <p:cNvPr id="16" name="Picture 4" descr=".S. EPA Region 10 (@EPAnorthwest) | Twit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851" y="946849"/>
                  <a:ext cx="2183157" cy="2183157"/>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2" name="Rectángulo 31"/>
          <p:cNvSpPr/>
          <p:nvPr/>
        </p:nvSpPr>
        <p:spPr>
          <a:xfrm>
            <a:off x="7743652" y="2092443"/>
            <a:ext cx="1328057" cy="461665"/>
          </a:xfrm>
          <a:prstGeom prst="rect">
            <a:avLst/>
          </a:prstGeom>
          <a:noFill/>
        </p:spPr>
        <p:txBody>
          <a:bodyPr wrap="square" rtlCol="0">
            <a:spAutoFit/>
          </a:bodyPr>
          <a:lstStyle/>
          <a:p>
            <a:pPr algn="ctr"/>
            <a:r>
              <a:rPr lang="es-ES_tradnl" sz="2400" b="1" dirty="0">
                <a:solidFill>
                  <a:schemeClr val="accent2">
                    <a:lumMod val="75000"/>
                  </a:schemeClr>
                </a:solidFill>
                <a:latin typeface="Arial" charset="0"/>
                <a:ea typeface="Arial" charset="0"/>
                <a:cs typeface="Arial" charset="0"/>
              </a:rPr>
              <a:t>RAEE</a:t>
            </a:r>
          </a:p>
        </p:txBody>
      </p:sp>
      <p:sp>
        <p:nvSpPr>
          <p:cNvPr id="33" name="Rectángulo 32"/>
          <p:cNvSpPr/>
          <p:nvPr/>
        </p:nvSpPr>
        <p:spPr>
          <a:xfrm>
            <a:off x="4405516" y="3981093"/>
            <a:ext cx="4804522" cy="2400657"/>
          </a:xfrm>
          <a:prstGeom prst="rect">
            <a:avLst/>
          </a:prstGeom>
        </p:spPr>
        <p:txBody>
          <a:bodyPr wrap="square">
            <a:spAutoFit/>
          </a:bodyPr>
          <a:lstStyle/>
          <a:p>
            <a:pPr algn="ctr">
              <a:lnSpc>
                <a:spcPct val="150000"/>
              </a:lnSpc>
            </a:pPr>
            <a:r>
              <a:rPr lang="es-ES_tradnl" sz="2000" dirty="0" smtClean="0">
                <a:latin typeface="Arial" charset="0"/>
                <a:ea typeface="Arial" charset="0"/>
                <a:cs typeface="Arial" charset="0"/>
              </a:rPr>
              <a:t>La </a:t>
            </a:r>
            <a:r>
              <a:rPr lang="es-ES_tradnl" sz="2000" dirty="0">
                <a:latin typeface="Arial" charset="0"/>
                <a:ea typeface="Arial" charset="0"/>
                <a:cs typeface="Arial" charset="0"/>
              </a:rPr>
              <a:t>composición de los residuos de aparatos eléctricos y electrónicos </a:t>
            </a:r>
            <a:r>
              <a:rPr lang="es-ES_tradnl" sz="2000" dirty="0" smtClean="0">
                <a:latin typeface="Arial" charset="0"/>
                <a:ea typeface="Arial" charset="0"/>
                <a:cs typeface="Arial" charset="0"/>
              </a:rPr>
              <a:t>es diversa: hierro, acero, cerámicas, caucho, vidrio, Pb, Cd, Hg</a:t>
            </a:r>
            <a:r>
              <a:rPr lang="es-ES_tradnl" sz="2000" smtClean="0">
                <a:latin typeface="Arial" charset="0"/>
                <a:ea typeface="Arial" charset="0"/>
                <a:cs typeface="Arial" charset="0"/>
              </a:rPr>
              <a:t>, Ar, </a:t>
            </a:r>
            <a:endParaRPr lang="es-ES_tradnl" sz="2000" dirty="0" smtClean="0">
              <a:latin typeface="Arial" charset="0"/>
              <a:ea typeface="Arial" charset="0"/>
              <a:cs typeface="Arial" charset="0"/>
            </a:endParaRPr>
          </a:p>
          <a:p>
            <a:pPr algn="ctr">
              <a:lnSpc>
                <a:spcPct val="150000"/>
              </a:lnSpc>
            </a:pPr>
            <a:r>
              <a:rPr lang="es-ES_tradnl" sz="2000" dirty="0" smtClean="0">
                <a:latin typeface="Arial" charset="0"/>
                <a:ea typeface="Arial" charset="0"/>
                <a:cs typeface="Arial" charset="0"/>
              </a:rPr>
              <a:t>otro metales y químicos..</a:t>
            </a:r>
            <a:endParaRPr lang="es-ES_tradnl" sz="2000" i="0" dirty="0">
              <a:effectLst/>
              <a:latin typeface="Arial" charset="0"/>
              <a:ea typeface="Arial" charset="0"/>
              <a:cs typeface="Arial" charset="0"/>
            </a:endParaRPr>
          </a:p>
        </p:txBody>
      </p:sp>
      <p:pic>
        <p:nvPicPr>
          <p:cNvPr id="1026" name="Picture 2" descr="omputadoras y Medio Ambiente, ¿amigas o enemigas? | Centro d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4956" y="4113625"/>
            <a:ext cx="3197044" cy="2394697"/>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p:cNvSpPr/>
          <p:nvPr/>
        </p:nvSpPr>
        <p:spPr>
          <a:xfrm>
            <a:off x="5061886" y="2438668"/>
            <a:ext cx="6895999" cy="1384995"/>
          </a:xfrm>
          <a:prstGeom prst="rect">
            <a:avLst/>
          </a:prstGeom>
        </p:spPr>
        <p:txBody>
          <a:bodyPr wrap="square">
            <a:spAutoFit/>
          </a:bodyPr>
          <a:lstStyle/>
          <a:p>
            <a:pPr>
              <a:lnSpc>
                <a:spcPct val="150000"/>
              </a:lnSpc>
            </a:pPr>
            <a:r>
              <a:rPr lang="es-ES_tradnl" dirty="0">
                <a:latin typeface="Arial" charset="0"/>
                <a:ea typeface="Arial" charset="0"/>
                <a:cs typeface="Arial" charset="0"/>
              </a:rPr>
              <a:t>La  ONU denuncia que entre </a:t>
            </a:r>
            <a:r>
              <a:rPr lang="es-ES_tradnl" dirty="0" smtClean="0">
                <a:latin typeface="Arial" charset="0"/>
                <a:ea typeface="Arial" charset="0"/>
                <a:cs typeface="Arial" charset="0"/>
              </a:rPr>
              <a:t>2014-2016 </a:t>
            </a:r>
            <a:r>
              <a:rPr lang="es-ES_tradnl" dirty="0">
                <a:latin typeface="Arial" charset="0"/>
                <a:ea typeface="Arial" charset="0"/>
                <a:cs typeface="Arial" charset="0"/>
              </a:rPr>
              <a:t>los RAEE </a:t>
            </a:r>
            <a:r>
              <a:rPr lang="es-ES_tradnl" dirty="0" smtClean="0">
                <a:latin typeface="Arial" charset="0"/>
                <a:ea typeface="Arial" charset="0"/>
                <a:cs typeface="Arial" charset="0"/>
              </a:rPr>
              <a:t>aumentaron en </a:t>
            </a:r>
            <a:r>
              <a:rPr lang="es-ES_tradnl" sz="2000" dirty="0" smtClean="0"/>
              <a:t>≈ </a:t>
            </a:r>
            <a:r>
              <a:rPr lang="es-ES_tradnl" sz="2000" dirty="0" smtClean="0">
                <a:latin typeface="Arial" charset="0"/>
                <a:ea typeface="Arial" charset="0"/>
                <a:cs typeface="Arial" charset="0"/>
              </a:rPr>
              <a:t>8%</a:t>
            </a:r>
            <a:r>
              <a:rPr lang="es-ES_tradnl" dirty="0" smtClean="0">
                <a:latin typeface="Arial" charset="0"/>
                <a:ea typeface="Arial" charset="0"/>
                <a:cs typeface="Arial" charset="0"/>
              </a:rPr>
              <a:t> </a:t>
            </a:r>
            <a:r>
              <a:rPr lang="es-ES_tradnl" dirty="0">
                <a:latin typeface="Arial" charset="0"/>
                <a:ea typeface="Arial" charset="0"/>
                <a:cs typeface="Arial" charset="0"/>
              </a:rPr>
              <a:t>(</a:t>
            </a:r>
            <a:r>
              <a:rPr lang="es-ES_tradnl" sz="2000" dirty="0">
                <a:latin typeface="Arial" charset="0"/>
                <a:ea typeface="Arial" charset="0"/>
                <a:cs typeface="Arial" charset="0"/>
              </a:rPr>
              <a:t>44,7MM </a:t>
            </a:r>
            <a:r>
              <a:rPr lang="es-ES_tradnl" sz="2000" dirty="0" smtClean="0">
                <a:latin typeface="Arial" charset="0"/>
                <a:ea typeface="Arial" charset="0"/>
                <a:cs typeface="Arial" charset="0"/>
              </a:rPr>
              <a:t>t</a:t>
            </a:r>
            <a:r>
              <a:rPr lang="es-ES_tradnl" dirty="0" smtClean="0">
                <a:latin typeface="Arial" charset="0"/>
                <a:ea typeface="Arial" charset="0"/>
                <a:cs typeface="Arial" charset="0"/>
              </a:rPr>
              <a:t>)- </a:t>
            </a:r>
            <a:r>
              <a:rPr lang="es-ES_tradnl" dirty="0">
                <a:latin typeface="Arial" charset="0"/>
                <a:ea typeface="Arial" charset="0"/>
                <a:cs typeface="Arial" charset="0"/>
              </a:rPr>
              <a:t>reciclando </a:t>
            </a:r>
            <a:r>
              <a:rPr lang="es-ES_tradnl" dirty="0" smtClean="0">
                <a:latin typeface="Arial" charset="0"/>
                <a:ea typeface="Arial" charset="0"/>
                <a:cs typeface="Arial" charset="0"/>
              </a:rPr>
              <a:t>sólo </a:t>
            </a:r>
            <a:r>
              <a:rPr lang="es-ES_tradnl" dirty="0"/>
              <a:t>≈ </a:t>
            </a:r>
            <a:r>
              <a:rPr lang="es-ES_tradnl" sz="2000" dirty="0" smtClean="0">
                <a:latin typeface="Arial" charset="0"/>
                <a:ea typeface="Arial" charset="0"/>
                <a:cs typeface="Arial" charset="0"/>
              </a:rPr>
              <a:t>20</a:t>
            </a:r>
            <a:r>
              <a:rPr lang="es-ES_tradnl" sz="2000" dirty="0">
                <a:latin typeface="Arial" charset="0"/>
                <a:ea typeface="Arial" charset="0"/>
                <a:cs typeface="Arial" charset="0"/>
              </a:rPr>
              <a:t>%</a:t>
            </a:r>
            <a:r>
              <a:rPr lang="es-ES_tradnl" dirty="0">
                <a:latin typeface="Arial" charset="0"/>
                <a:ea typeface="Arial" charset="0"/>
                <a:cs typeface="Arial" charset="0"/>
              </a:rPr>
              <a:t>: baterías, enchufes, paneles solares, celulares, neveras, televisores, computadores</a:t>
            </a:r>
            <a:r>
              <a:rPr lang="mr-IN" dirty="0">
                <a:latin typeface="Arial" charset="0"/>
                <a:ea typeface="Arial" charset="0"/>
                <a:cs typeface="Arial" charset="0"/>
              </a:rPr>
              <a:t>…</a:t>
            </a:r>
            <a:endParaRPr lang="es-ES" dirty="0">
              <a:latin typeface="Arial" charset="0"/>
              <a:ea typeface="Arial" charset="0"/>
              <a:cs typeface="Arial" charset="0"/>
            </a:endParaRPr>
          </a:p>
        </p:txBody>
      </p:sp>
    </p:spTree>
    <p:extLst>
      <p:ext uri="{BB962C8B-B14F-4D97-AF65-F5344CB8AC3E}">
        <p14:creationId xmlns:p14="http://schemas.microsoft.com/office/powerpoint/2010/main" val="284972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0" y="0"/>
            <a:ext cx="8757919" cy="523220"/>
          </a:xfrm>
          <a:prstGeom prst="rect">
            <a:avLst/>
          </a:prstGeom>
          <a:noFill/>
        </p:spPr>
        <p:txBody>
          <a:bodyPr wrap="square" rtlCol="0">
            <a:spAutoFit/>
          </a:bodyPr>
          <a:lstStyle/>
          <a:p>
            <a:r>
              <a:rPr lang="es-ES_tradnl" sz="2800" dirty="0" smtClean="0">
                <a:latin typeface="Stencil" charset="0"/>
                <a:ea typeface="Stencil" charset="0"/>
                <a:cs typeface="Stencil" charset="0"/>
              </a:rPr>
              <a:t>Gestionar los residuos peligrosos Líquidos</a:t>
            </a:r>
          </a:p>
        </p:txBody>
      </p:sp>
      <p:grpSp>
        <p:nvGrpSpPr>
          <p:cNvPr id="2" name="Agrupar 1"/>
          <p:cNvGrpSpPr/>
          <p:nvPr/>
        </p:nvGrpSpPr>
        <p:grpSpPr>
          <a:xfrm>
            <a:off x="-160016" y="963230"/>
            <a:ext cx="12352016" cy="5894770"/>
            <a:chOff x="-160016" y="766277"/>
            <a:chExt cx="12352016" cy="5894770"/>
          </a:xfrm>
        </p:grpSpPr>
        <p:pic>
          <p:nvPicPr>
            <p:cNvPr id="10" name="Imagen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016" y="1083209"/>
              <a:ext cx="6594226" cy="5452012"/>
            </a:xfrm>
            <a:prstGeom prst="rect">
              <a:avLst/>
            </a:prstGeom>
          </p:spPr>
        </p:pic>
        <p:pic>
          <p:nvPicPr>
            <p:cNvPr id="11" name="Imagen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2837" y="1152276"/>
              <a:ext cx="6199163" cy="5508771"/>
            </a:xfrm>
            <a:prstGeom prst="rect">
              <a:avLst/>
            </a:prstGeom>
          </p:spPr>
        </p:pic>
        <p:sp>
          <p:nvSpPr>
            <p:cNvPr id="12" name="CuadroTexto 11"/>
            <p:cNvSpPr txBox="1"/>
            <p:nvPr/>
          </p:nvSpPr>
          <p:spPr>
            <a:xfrm>
              <a:off x="263525" y="766277"/>
              <a:ext cx="11619913" cy="1015663"/>
            </a:xfrm>
            <a:prstGeom prst="rect">
              <a:avLst/>
            </a:prstGeom>
            <a:solidFill>
              <a:srgbClr val="FF9300"/>
            </a:solidFill>
            <a:ln>
              <a:noFill/>
            </a:ln>
          </p:spPr>
          <p:txBody>
            <a:bodyPr wrap="square" rtlCol="0">
              <a:spAutoFit/>
            </a:bodyPr>
            <a:lstStyle/>
            <a:p>
              <a:endParaRPr lang="es-ES_tradnl" sz="1000" dirty="0" smtClean="0"/>
            </a:p>
            <a:p>
              <a:pPr algn="ctr"/>
              <a:r>
                <a:rPr lang="es-ES_tradnl" sz="4000" b="1" dirty="0" smtClean="0">
                  <a:solidFill>
                    <a:schemeClr val="bg1"/>
                  </a:solidFill>
                  <a:latin typeface="Arial" charset="0"/>
                  <a:ea typeface="Arial" charset="0"/>
                  <a:cs typeface="Arial" charset="0"/>
                </a:rPr>
                <a:t>Compensaciones</a:t>
              </a:r>
            </a:p>
            <a:p>
              <a:endParaRPr lang="es-ES_tradnl" sz="1000" dirty="0"/>
            </a:p>
          </p:txBody>
        </p:sp>
      </p:grpSp>
    </p:spTree>
    <p:extLst>
      <p:ext uri="{BB962C8B-B14F-4D97-AF65-F5344CB8AC3E}">
        <p14:creationId xmlns:p14="http://schemas.microsoft.com/office/powerpoint/2010/main" val="199640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65BEEEB-C965-402F-B778-B1CD1494ACE6}"/>
              </a:ext>
            </a:extLst>
          </p:cNvPr>
          <p:cNvSpPr>
            <a:spLocks noGrp="1"/>
          </p:cNvSpPr>
          <p:nvPr>
            <p:ph idx="1"/>
          </p:nvPr>
        </p:nvSpPr>
        <p:spPr>
          <a:xfrm>
            <a:off x="1014587" y="1622909"/>
            <a:ext cx="9729612" cy="4408233"/>
          </a:xfrm>
        </p:spPr>
        <p:txBody>
          <a:bodyPr>
            <a:normAutofit/>
          </a:bodyPr>
          <a:lstStyle/>
          <a:p>
            <a:pPr marL="0" indent="0">
              <a:lnSpc>
                <a:spcPct val="200000"/>
              </a:lnSpc>
              <a:spcBef>
                <a:spcPts val="0"/>
              </a:spcBef>
              <a:spcAft>
                <a:spcPts val="0"/>
              </a:spcAft>
              <a:buNone/>
            </a:pPr>
            <a:r>
              <a:rPr lang="en-US" sz="3200" b="1" dirty="0" err="1" smtClean="0">
                <a:latin typeface="Arial" charset="0"/>
                <a:ea typeface="Arial" charset="0"/>
                <a:cs typeface="Arial" charset="0"/>
              </a:rPr>
              <a:t>Objetivo</a:t>
            </a:r>
            <a:r>
              <a:rPr lang="en-US" sz="3200" b="1" dirty="0" smtClean="0">
                <a:latin typeface="Arial" charset="0"/>
                <a:ea typeface="Arial" charset="0"/>
                <a:cs typeface="Arial" charset="0"/>
              </a:rPr>
              <a:t> de la </a:t>
            </a:r>
            <a:r>
              <a:rPr lang="en-US" sz="3200" b="1" dirty="0" err="1" smtClean="0">
                <a:latin typeface="Arial" charset="0"/>
                <a:ea typeface="Arial" charset="0"/>
                <a:cs typeface="Arial" charset="0"/>
              </a:rPr>
              <a:t>Unidad</a:t>
            </a:r>
            <a:endParaRPr lang="en-US" sz="3200" b="1" dirty="0">
              <a:latin typeface="Arial" charset="0"/>
              <a:ea typeface="Arial" charset="0"/>
              <a:cs typeface="Arial" charset="0"/>
            </a:endParaRPr>
          </a:p>
          <a:p>
            <a:pPr marL="0" indent="0">
              <a:lnSpc>
                <a:spcPct val="200000"/>
              </a:lnSpc>
              <a:spcBef>
                <a:spcPts val="0"/>
              </a:spcBef>
              <a:buNone/>
            </a:pPr>
            <a:r>
              <a:rPr lang="en-US" dirty="0" err="1" smtClean="0">
                <a:latin typeface="Arial" charset="0"/>
                <a:ea typeface="Arial" charset="0"/>
                <a:cs typeface="Arial" charset="0"/>
              </a:rPr>
              <a:t>Esta</a:t>
            </a:r>
            <a:r>
              <a:rPr lang="en-US" dirty="0" smtClean="0">
                <a:latin typeface="Arial" charset="0"/>
                <a:ea typeface="Arial" charset="0"/>
                <a:cs typeface="Arial" charset="0"/>
              </a:rPr>
              <a:t> </a:t>
            </a:r>
            <a:r>
              <a:rPr lang="en-US" dirty="0" err="1" smtClean="0">
                <a:latin typeface="Arial" charset="0"/>
                <a:ea typeface="Arial" charset="0"/>
                <a:cs typeface="Arial" charset="0"/>
              </a:rPr>
              <a:t>unidad</a:t>
            </a:r>
            <a:r>
              <a:rPr lang="en-US" dirty="0" smtClean="0">
                <a:latin typeface="Arial" charset="0"/>
                <a:ea typeface="Arial" charset="0"/>
                <a:cs typeface="Arial" charset="0"/>
              </a:rPr>
              <a:t> </a:t>
            </a:r>
            <a:r>
              <a:rPr lang="en-US" dirty="0" err="1" smtClean="0">
                <a:latin typeface="Arial" charset="0"/>
                <a:ea typeface="Arial" charset="0"/>
                <a:cs typeface="Arial" charset="0"/>
              </a:rPr>
              <a:t>pretende</a:t>
            </a:r>
            <a:r>
              <a:rPr lang="en-US" dirty="0" smtClean="0">
                <a:latin typeface="Arial" charset="0"/>
                <a:ea typeface="Arial" charset="0"/>
                <a:cs typeface="Arial" charset="0"/>
              </a:rPr>
              <a:t> </a:t>
            </a:r>
            <a:r>
              <a:rPr lang="en-US" dirty="0" err="1" smtClean="0">
                <a:latin typeface="Arial" charset="0"/>
                <a:ea typeface="Arial" charset="0"/>
                <a:cs typeface="Arial" charset="0"/>
              </a:rPr>
              <a:t>impartir</a:t>
            </a:r>
            <a:r>
              <a:rPr lang="en-US" dirty="0" smtClean="0">
                <a:latin typeface="Arial" charset="0"/>
                <a:ea typeface="Arial" charset="0"/>
                <a:cs typeface="Arial" charset="0"/>
              </a:rPr>
              <a:t> </a:t>
            </a:r>
            <a:r>
              <a:rPr lang="en-US" dirty="0" err="1" smtClean="0">
                <a:latin typeface="Arial" charset="0"/>
                <a:ea typeface="Arial" charset="0"/>
                <a:cs typeface="Arial" charset="0"/>
              </a:rPr>
              <a:t>los</a:t>
            </a:r>
            <a:r>
              <a:rPr lang="en-US" dirty="0" smtClean="0">
                <a:latin typeface="Arial" charset="0"/>
                <a:ea typeface="Arial" charset="0"/>
                <a:cs typeface="Arial" charset="0"/>
              </a:rPr>
              <a:t> </a:t>
            </a:r>
            <a:r>
              <a:rPr lang="en-US" dirty="0" err="1" smtClean="0">
                <a:latin typeface="Arial" charset="0"/>
                <a:ea typeface="Arial" charset="0"/>
                <a:cs typeface="Arial" charset="0"/>
              </a:rPr>
              <a:t>conceptos</a:t>
            </a:r>
            <a:r>
              <a:rPr lang="en-US" dirty="0" smtClean="0">
                <a:latin typeface="Arial" charset="0"/>
                <a:ea typeface="Arial" charset="0"/>
                <a:cs typeface="Arial" charset="0"/>
              </a:rPr>
              <a:t> claves </a:t>
            </a:r>
            <a:r>
              <a:rPr lang="en-US" dirty="0" err="1" smtClean="0">
                <a:latin typeface="Arial" charset="0"/>
                <a:ea typeface="Arial" charset="0"/>
                <a:cs typeface="Arial" charset="0"/>
              </a:rPr>
              <a:t>sobre</a:t>
            </a:r>
            <a:r>
              <a:rPr lang="en-US" dirty="0" smtClean="0">
                <a:latin typeface="Arial" charset="0"/>
                <a:ea typeface="Arial" charset="0"/>
                <a:cs typeface="Arial" charset="0"/>
              </a:rPr>
              <a:t> </a:t>
            </a:r>
            <a:r>
              <a:rPr lang="en-US" dirty="0" err="1" smtClean="0">
                <a:latin typeface="Arial" charset="0"/>
                <a:ea typeface="Arial" charset="0"/>
                <a:cs typeface="Arial" charset="0"/>
              </a:rPr>
              <a:t>los</a:t>
            </a:r>
            <a:r>
              <a:rPr lang="en-US" dirty="0" smtClean="0">
                <a:latin typeface="Arial" charset="0"/>
                <a:ea typeface="Arial" charset="0"/>
                <a:cs typeface="Arial" charset="0"/>
              </a:rPr>
              <a:t> </a:t>
            </a:r>
            <a:r>
              <a:rPr lang="en-US" dirty="0" err="1" smtClean="0">
                <a:latin typeface="Arial" charset="0"/>
                <a:ea typeface="Arial" charset="0"/>
                <a:cs typeface="Arial" charset="0"/>
              </a:rPr>
              <a:t>diferentes</a:t>
            </a:r>
            <a:r>
              <a:rPr lang="en-US" dirty="0" smtClean="0">
                <a:latin typeface="Arial" charset="0"/>
                <a:ea typeface="Arial" charset="0"/>
                <a:cs typeface="Arial" charset="0"/>
              </a:rPr>
              <a:t> </a:t>
            </a:r>
            <a:r>
              <a:rPr lang="en-US" dirty="0" err="1" smtClean="0">
                <a:latin typeface="Arial" charset="0"/>
                <a:ea typeface="Arial" charset="0"/>
                <a:cs typeface="Arial" charset="0"/>
              </a:rPr>
              <a:t>residuos</a:t>
            </a:r>
            <a:r>
              <a:rPr lang="en-US" dirty="0" smtClean="0">
                <a:latin typeface="Arial" charset="0"/>
                <a:ea typeface="Arial" charset="0"/>
                <a:cs typeface="Arial" charset="0"/>
              </a:rPr>
              <a:t> </a:t>
            </a:r>
            <a:r>
              <a:rPr lang="en-US" dirty="0" err="1" smtClean="0">
                <a:latin typeface="Arial" charset="0"/>
                <a:ea typeface="Arial" charset="0"/>
                <a:cs typeface="Arial" charset="0"/>
              </a:rPr>
              <a:t>sólidos</a:t>
            </a:r>
            <a:r>
              <a:rPr lang="en-US" dirty="0" smtClean="0">
                <a:latin typeface="Arial" charset="0"/>
                <a:ea typeface="Arial" charset="0"/>
                <a:cs typeface="Arial" charset="0"/>
              </a:rPr>
              <a:t> y la </a:t>
            </a:r>
            <a:r>
              <a:rPr lang="en-US" dirty="0" err="1" smtClean="0">
                <a:latin typeface="Arial" charset="0"/>
                <a:ea typeface="Arial" charset="0"/>
                <a:cs typeface="Arial" charset="0"/>
              </a:rPr>
              <a:t>adecuada</a:t>
            </a:r>
            <a:r>
              <a:rPr lang="en-US" dirty="0" smtClean="0">
                <a:latin typeface="Arial" charset="0"/>
                <a:ea typeface="Arial" charset="0"/>
                <a:cs typeface="Arial" charset="0"/>
              </a:rPr>
              <a:t> </a:t>
            </a:r>
            <a:r>
              <a:rPr lang="en-US" dirty="0" err="1" smtClean="0">
                <a:latin typeface="Arial" charset="0"/>
                <a:ea typeface="Arial" charset="0"/>
                <a:cs typeface="Arial" charset="0"/>
              </a:rPr>
              <a:t>gestión</a:t>
            </a:r>
            <a:r>
              <a:rPr lang="en-US" dirty="0" smtClean="0">
                <a:latin typeface="Arial" charset="0"/>
                <a:ea typeface="Arial" charset="0"/>
                <a:cs typeface="Arial" charset="0"/>
              </a:rPr>
              <a:t> </a:t>
            </a:r>
            <a:r>
              <a:rPr lang="en-US" dirty="0" err="1" smtClean="0">
                <a:latin typeface="Arial" charset="0"/>
                <a:ea typeface="Arial" charset="0"/>
                <a:cs typeface="Arial" charset="0"/>
              </a:rPr>
              <a:t>según</a:t>
            </a:r>
            <a:r>
              <a:rPr lang="en-US" dirty="0" smtClean="0">
                <a:latin typeface="Arial" charset="0"/>
                <a:ea typeface="Arial" charset="0"/>
                <a:cs typeface="Arial" charset="0"/>
              </a:rPr>
              <a:t> el </a:t>
            </a:r>
            <a:r>
              <a:rPr lang="en-US" dirty="0" err="1" smtClean="0">
                <a:latin typeface="Arial" charset="0"/>
                <a:ea typeface="Arial" charset="0"/>
                <a:cs typeface="Arial" charset="0"/>
              </a:rPr>
              <a:t>tipo</a:t>
            </a:r>
            <a:r>
              <a:rPr lang="en-US" dirty="0" smtClean="0">
                <a:latin typeface="Arial" charset="0"/>
                <a:ea typeface="Arial" charset="0"/>
                <a:cs typeface="Arial" charset="0"/>
              </a:rPr>
              <a:t> de </a:t>
            </a:r>
            <a:r>
              <a:rPr lang="en-US" dirty="0" err="1" smtClean="0">
                <a:latin typeface="Arial" charset="0"/>
                <a:ea typeface="Arial" charset="0"/>
                <a:cs typeface="Arial" charset="0"/>
              </a:rPr>
              <a:t>resiclo</a:t>
            </a:r>
            <a:r>
              <a:rPr lang="en-US" dirty="0" smtClean="0">
                <a:latin typeface="Arial" charset="0"/>
                <a:ea typeface="Arial" charset="0"/>
                <a:cs typeface="Arial" charset="0"/>
              </a:rPr>
              <a:t>.</a:t>
            </a:r>
            <a:endParaRPr lang="en-US" dirty="0">
              <a:latin typeface="Arial" charset="0"/>
              <a:ea typeface="Arial" charset="0"/>
              <a:cs typeface="Arial" charset="0"/>
            </a:endParaRPr>
          </a:p>
          <a:p>
            <a:pPr marL="0" indent="0">
              <a:lnSpc>
                <a:spcPct val="200000"/>
              </a:lnSpc>
              <a:spcBef>
                <a:spcPts val="0"/>
              </a:spcBef>
              <a:spcAft>
                <a:spcPts val="0"/>
              </a:spcAft>
              <a:buNone/>
            </a:pPr>
            <a:endParaRPr lang="en-US" sz="3200" dirty="0">
              <a:latin typeface="Arial" charset="0"/>
              <a:ea typeface="Arial" charset="0"/>
              <a:cs typeface="Arial" charset="0"/>
            </a:endParaRPr>
          </a:p>
        </p:txBody>
      </p:sp>
      <p:sp>
        <p:nvSpPr>
          <p:cNvPr id="2" name="AutoShape 6" descr="bjetivo 7 - AGUA ENERGÍA ASEQUIBLE Y NO CONTAMINANTE. Foto ON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3" name="Marcador de número de diapositiva 2"/>
          <p:cNvSpPr>
            <a:spLocks noGrp="1"/>
          </p:cNvSpPr>
          <p:nvPr>
            <p:ph type="sldNum" sz="quarter" idx="12"/>
          </p:nvPr>
        </p:nvSpPr>
        <p:spPr/>
        <p:txBody>
          <a:bodyPr/>
          <a:lstStyle/>
          <a:p>
            <a:fld id="{CC8B3BF1-7637-6047-AA82-1781691586E0}" type="slidenum">
              <a:rPr lang="es-ES_tradnl" smtClean="0"/>
              <a:t>2</a:t>
            </a:fld>
            <a:endParaRPr lang="es-ES_tradnl"/>
          </a:p>
        </p:txBody>
      </p:sp>
      <p:pic>
        <p:nvPicPr>
          <p:cNvPr id="28" name="Imagen 27"/>
          <p:cNvPicPr>
            <a:picLocks noChangeAspect="1"/>
          </p:cNvPicPr>
          <p:nvPr/>
        </p:nvPicPr>
        <p:blipFill rotWithShape="1">
          <a:blip r:embed="rId3">
            <a:extLst>
              <a:ext uri="{28A0092B-C50C-407E-A947-70E740481C1C}">
                <a14:useLocalDpi xmlns:a14="http://schemas.microsoft.com/office/drawing/2010/main" val="0"/>
              </a:ext>
            </a:extLst>
          </a:blip>
          <a:srcRect l="9635" t="30324" r="50131" b="37500"/>
          <a:stretch/>
        </p:blipFill>
        <p:spPr>
          <a:xfrm>
            <a:off x="9893327" y="219683"/>
            <a:ext cx="885825" cy="398478"/>
          </a:xfrm>
          <a:prstGeom prst="rect">
            <a:avLst/>
          </a:prstGeom>
        </p:spPr>
      </p:pic>
      <p:sp>
        <p:nvSpPr>
          <p:cNvPr id="24" name="Subtitle 51">
            <a:extLst>
              <a:ext uri="{FF2B5EF4-FFF2-40B4-BE49-F238E27FC236}">
                <a16:creationId xmlns="" xmlns:a16="http://schemas.microsoft.com/office/drawing/2014/main" id="{46FF1827-B46B-4BC4-8665-8914CF45DE0C}"/>
              </a:ext>
            </a:extLst>
          </p:cNvPr>
          <p:cNvSpPr txBox="1">
            <a:spLocks/>
          </p:cNvSpPr>
          <p:nvPr/>
        </p:nvSpPr>
        <p:spPr>
          <a:xfrm>
            <a:off x="446315" y="843926"/>
            <a:ext cx="7940448" cy="490904"/>
          </a:xfrm>
          <a:prstGeom prst="rect">
            <a:avLst/>
          </a:prstGeom>
        </p:spPr>
        <p:txBody>
          <a:bodyPr vert="horz" wrap="square" lIns="91440" tIns="45720" rIns="91440" bIns="45720" rtlCol="0" anchor="ctr">
            <a:spAutoFit/>
          </a:bodyPr>
          <a:lstStyle>
            <a:defPPr>
              <a:defRPr lang="es-ES_tradnl"/>
            </a:defPPr>
            <a:lvl1pPr>
              <a:lnSpc>
                <a:spcPct val="90000"/>
              </a:lnSpc>
              <a:spcBef>
                <a:spcPct val="0"/>
              </a:spcBef>
              <a:buNone/>
              <a:defRPr sz="4400" b="1" spc="-60">
                <a:latin typeface="Calisto MT" charset="0"/>
                <a:ea typeface="Calisto MT" charset="0"/>
                <a:cs typeface="Calisto MT" charset="0"/>
              </a:defRPr>
            </a:lvl1pPr>
          </a:lstStyle>
          <a:p>
            <a:r>
              <a:rPr lang="es-ES" sz="2800" dirty="0" smtClean="0"/>
              <a:t>Contaminación del suelo </a:t>
            </a:r>
            <a:r>
              <a:rPr lang="mr-IN" sz="2800" dirty="0" smtClean="0"/>
              <a:t>–</a:t>
            </a:r>
            <a:r>
              <a:rPr lang="es-ES" sz="2800" dirty="0" smtClean="0"/>
              <a:t> Residuos Sólidos</a:t>
            </a:r>
            <a:endParaRPr lang="en-US" sz="2800" dirty="0"/>
          </a:p>
        </p:txBody>
      </p:sp>
      <p:sp>
        <p:nvSpPr>
          <p:cNvPr id="25" name="Title 50">
            <a:extLst>
              <a:ext uri="{FF2B5EF4-FFF2-40B4-BE49-F238E27FC236}">
                <a16:creationId xmlns="" xmlns:a16="http://schemas.microsoft.com/office/drawing/2014/main" id="{D8694222-4D81-4A9A-93A2-23C89102F234}"/>
              </a:ext>
            </a:extLst>
          </p:cNvPr>
          <p:cNvSpPr txBox="1">
            <a:spLocks/>
          </p:cNvSpPr>
          <p:nvPr/>
        </p:nvSpPr>
        <p:spPr>
          <a:xfrm>
            <a:off x="446315" y="164465"/>
            <a:ext cx="10607040"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spc="-60" dirty="0" err="1" smtClean="0">
                <a:latin typeface="Calisto MT" charset="0"/>
                <a:ea typeface="Calisto MT" charset="0"/>
                <a:cs typeface="Calisto MT" charset="0"/>
              </a:rPr>
              <a:t>Protegiendo</a:t>
            </a:r>
            <a:r>
              <a:rPr lang="en-US" sz="4000" spc="-60" dirty="0" smtClean="0">
                <a:latin typeface="Calisto MT" charset="0"/>
                <a:ea typeface="Calisto MT" charset="0"/>
                <a:cs typeface="Calisto MT" charset="0"/>
              </a:rPr>
              <a:t> la </a:t>
            </a:r>
            <a:r>
              <a:rPr lang="en-US" sz="4000" spc="-60" dirty="0" err="1" smtClean="0">
                <a:latin typeface="Calisto MT" charset="0"/>
                <a:ea typeface="Calisto MT" charset="0"/>
                <a:cs typeface="Calisto MT" charset="0"/>
              </a:rPr>
              <a:t>Calidad</a:t>
            </a:r>
            <a:r>
              <a:rPr lang="en-US" sz="4000" spc="-60" dirty="0" smtClean="0">
                <a:latin typeface="Calisto MT" charset="0"/>
                <a:ea typeface="Calisto MT" charset="0"/>
                <a:cs typeface="Calisto MT" charset="0"/>
              </a:rPr>
              <a:t> </a:t>
            </a:r>
            <a:r>
              <a:rPr lang="en-US" sz="4000" spc="-60" dirty="0" err="1" smtClean="0">
                <a:latin typeface="Calisto MT" charset="0"/>
                <a:ea typeface="Calisto MT" charset="0"/>
                <a:cs typeface="Calisto MT" charset="0"/>
              </a:rPr>
              <a:t>Ambiental</a:t>
            </a:r>
            <a:endParaRPr lang="en-US" sz="4000" spc="-60" dirty="0">
              <a:latin typeface="Calisto MT" charset="0"/>
              <a:ea typeface="Calisto MT" charset="0"/>
              <a:cs typeface="Calisto MT" charset="0"/>
            </a:endParaRPr>
          </a:p>
        </p:txBody>
      </p:sp>
      <p:grpSp>
        <p:nvGrpSpPr>
          <p:cNvPr id="26" name="Agrupar 25"/>
          <p:cNvGrpSpPr/>
          <p:nvPr/>
        </p:nvGrpSpPr>
        <p:grpSpPr>
          <a:xfrm>
            <a:off x="10968548" y="352897"/>
            <a:ext cx="1080000" cy="5641167"/>
            <a:chOff x="10933231" y="512763"/>
            <a:chExt cx="1080000" cy="5641167"/>
          </a:xfrm>
        </p:grpSpPr>
        <p:pic>
          <p:nvPicPr>
            <p:cNvPr id="27" name="Picture 12" descr="esultado de imagen de ods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231" y="5127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l agua libre de impurezas y accesible para todos es parte esencial 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3231" y="17374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esultado de imagen de ods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3231" y="507393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bjetivo 11 - CIUDADES Y COMUNIDADES SOSTENIB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3231" y="279334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bjetivo 12 - PRODUCCIÓN Y CONSUMOS RESPONSAB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33231" y="3933639"/>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98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6971322" cy="523220"/>
          </a:xfrm>
          <a:prstGeom prst="rect">
            <a:avLst/>
          </a:prstGeom>
          <a:noFill/>
        </p:spPr>
        <p:txBody>
          <a:bodyPr wrap="square" rtlCol="0">
            <a:spAutoFit/>
          </a:bodyPr>
          <a:lstStyle/>
          <a:p>
            <a:r>
              <a:rPr lang="es-ES_tradnl" sz="2800" dirty="0" smtClean="0">
                <a:latin typeface="Stencil" charset="0"/>
                <a:ea typeface="Stencil" charset="0"/>
                <a:cs typeface="Stencil" charset="0"/>
              </a:rPr>
              <a:t>Gestionar los Residuos peligrosos</a:t>
            </a:r>
            <a:endParaRPr lang="es-ES_tradnl" sz="1400" dirty="0">
              <a:latin typeface="Stencil" charset="0"/>
              <a:ea typeface="Stencil" charset="0"/>
              <a:cs typeface="Stencil" charset="0"/>
            </a:endParaRPr>
          </a:p>
        </p:txBody>
      </p:sp>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85" y="624532"/>
            <a:ext cx="12612232" cy="3398828"/>
          </a:xfrm>
          <a:prstGeom prst="rect">
            <a:avLst/>
          </a:prstGeom>
        </p:spPr>
      </p:pic>
      <p:pic>
        <p:nvPicPr>
          <p:cNvPr id="1026" name="Picture 2" descr="on lupa Secretaría de Salud inspecciona disposición final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75" y="4201265"/>
            <a:ext cx="371342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ductos tóxicos y residuos peligrosos | Empresa y economí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886" y="4201265"/>
            <a:ext cx="370758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 5° Naturales: Desechos Tecnológicos"/>
          <p:cNvPicPr>
            <a:picLocks noChangeAspect="1" noChangeArrowheads="1"/>
          </p:cNvPicPr>
          <p:nvPr/>
        </p:nvPicPr>
        <p:blipFill rotWithShape="1">
          <a:blip r:embed="rId6">
            <a:extLst>
              <a:ext uri="{28A0092B-C50C-407E-A947-70E740481C1C}">
                <a14:useLocalDpi xmlns:a14="http://schemas.microsoft.com/office/drawing/2010/main" val="0"/>
              </a:ext>
            </a:extLst>
          </a:blip>
          <a:srcRect r="15319"/>
          <a:stretch/>
        </p:blipFill>
        <p:spPr bwMode="auto">
          <a:xfrm>
            <a:off x="8262256" y="4201265"/>
            <a:ext cx="3810682"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8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3201" y="0"/>
            <a:ext cx="11824676" cy="523220"/>
          </a:xfrm>
          <a:prstGeom prst="rect">
            <a:avLst/>
          </a:prstGeom>
          <a:noFill/>
        </p:spPr>
        <p:txBody>
          <a:bodyPr wrap="square" rtlCol="0">
            <a:spAutoFit/>
          </a:bodyPr>
          <a:lstStyle/>
          <a:p>
            <a:r>
              <a:rPr lang="es-ES_tradnl" sz="2800" dirty="0" smtClean="0">
                <a:latin typeface="Stencil" charset="0"/>
                <a:ea typeface="Stencil" charset="0"/>
                <a:cs typeface="Stencil" charset="0"/>
              </a:rPr>
              <a:t>Cómo reducir la producción de residuos peligrosos</a:t>
            </a:r>
          </a:p>
        </p:txBody>
      </p:sp>
      <p:grpSp>
        <p:nvGrpSpPr>
          <p:cNvPr id="2" name="Agrupar 1"/>
          <p:cNvGrpSpPr/>
          <p:nvPr/>
        </p:nvGrpSpPr>
        <p:grpSpPr>
          <a:xfrm>
            <a:off x="5458267" y="846440"/>
            <a:ext cx="6807200" cy="5483685"/>
            <a:chOff x="2318628" y="860846"/>
            <a:chExt cx="6807200" cy="5483685"/>
          </a:xfrm>
        </p:grpSpPr>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b="19686"/>
            <a:stretch/>
          </p:blipFill>
          <p:spPr>
            <a:xfrm>
              <a:off x="2318628" y="1071198"/>
              <a:ext cx="6807200" cy="5273333"/>
            </a:xfrm>
            <a:prstGeom prst="rect">
              <a:avLst/>
            </a:prstGeom>
          </p:spPr>
        </p:pic>
        <p:sp>
          <p:nvSpPr>
            <p:cNvPr id="11" name="CuadroTexto 10"/>
            <p:cNvSpPr txBox="1"/>
            <p:nvPr/>
          </p:nvSpPr>
          <p:spPr>
            <a:xfrm>
              <a:off x="2518118" y="860846"/>
              <a:ext cx="6386730" cy="1015663"/>
            </a:xfrm>
            <a:prstGeom prst="rect">
              <a:avLst/>
            </a:prstGeom>
            <a:solidFill>
              <a:srgbClr val="FF9300"/>
            </a:solidFill>
            <a:ln>
              <a:noFill/>
            </a:ln>
          </p:spPr>
          <p:txBody>
            <a:bodyPr wrap="square" rtlCol="0">
              <a:spAutoFit/>
            </a:bodyPr>
            <a:lstStyle/>
            <a:p>
              <a:endParaRPr lang="es-ES_tradnl" sz="1000" dirty="0" smtClean="0"/>
            </a:p>
            <a:p>
              <a:pPr algn="ctr"/>
              <a:r>
                <a:rPr lang="es-ES_tradnl" sz="4000" b="1" dirty="0" smtClean="0">
                  <a:solidFill>
                    <a:schemeClr val="bg1"/>
                  </a:solidFill>
                  <a:latin typeface="Arial" charset="0"/>
                  <a:ea typeface="Arial" charset="0"/>
                  <a:cs typeface="Arial" charset="0"/>
                </a:rPr>
                <a:t>¿ Qué hacer ?</a:t>
              </a:r>
            </a:p>
            <a:p>
              <a:endParaRPr lang="es-ES_tradnl" sz="1000" dirty="0"/>
            </a:p>
          </p:txBody>
        </p:sp>
      </p:grpSp>
      <p:pic>
        <p:nvPicPr>
          <p:cNvPr id="12" name="Picture 2" descr="Resultado de imagen para quÃ© es el mercurio inforgrafia"/>
          <p:cNvPicPr>
            <a:picLocks noChangeAspect="1" noChangeArrowheads="1"/>
          </p:cNvPicPr>
          <p:nvPr/>
        </p:nvPicPr>
        <p:blipFill rotWithShape="1">
          <a:blip r:embed="rId4">
            <a:extLst>
              <a:ext uri="{28A0092B-C50C-407E-A947-70E740481C1C}">
                <a14:useLocalDpi xmlns:a14="http://schemas.microsoft.com/office/drawing/2010/main" val="0"/>
              </a:ext>
            </a:extLst>
          </a:blip>
          <a:srcRect l="-538" r="421" b="-2"/>
          <a:stretch/>
        </p:blipFill>
        <p:spPr bwMode="auto">
          <a:xfrm>
            <a:off x="301674" y="523220"/>
            <a:ext cx="5086249"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8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xmlns="" id="{D8694222-4D81-4A9A-93A2-23C89102F234}"/>
              </a:ext>
            </a:extLst>
          </p:cNvPr>
          <p:cNvSpPr>
            <a:spLocks noGrp="1"/>
          </p:cNvSpPr>
          <p:nvPr>
            <p:ph type="ctrTitle"/>
          </p:nvPr>
        </p:nvSpPr>
        <p:spPr>
          <a:xfrm>
            <a:off x="838200" y="5534025"/>
            <a:ext cx="10515600" cy="822326"/>
          </a:xfrm>
        </p:spPr>
        <p:txBody>
          <a:bodyPr vert="horz" lIns="91440" tIns="45720" rIns="91440" bIns="45720" rtlCol="0" anchor="ctr">
            <a:normAutofit/>
          </a:bodyPr>
          <a:lstStyle/>
          <a:p>
            <a:pPr algn="ctr"/>
            <a:r>
              <a:rPr lang="en-US" kern="1200">
                <a:solidFill>
                  <a:schemeClr val="tx1"/>
                </a:solidFill>
                <a:latin typeface="+mj-lt"/>
                <a:ea typeface="+mj-ea"/>
                <a:cs typeface="+mj-cs"/>
              </a:rPr>
              <a:t>Acciones humanas ante los residuos sólidos</a:t>
            </a:r>
          </a:p>
        </p:txBody>
      </p:sp>
      <p:pic>
        <p:nvPicPr>
          <p:cNvPr id="4" name="Marcador de imagen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3834" b="13834"/>
          <a:stretch>
            <a:fillRect/>
          </a:stretch>
        </p:blipFill>
        <p:spPr>
          <a:xfrm>
            <a:off x="643467" y="1244922"/>
            <a:ext cx="10905066" cy="3549533"/>
          </a:xfrm>
          <a:prstGeom prst="rect">
            <a:avLst/>
          </a:prstGeom>
        </p:spPr>
      </p:pic>
    </p:spTree>
    <p:extLst>
      <p:ext uri="{BB962C8B-B14F-4D97-AF65-F5344CB8AC3E}">
        <p14:creationId xmlns:p14="http://schemas.microsoft.com/office/powerpoint/2010/main" val="108174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32823" y="3759070"/>
            <a:ext cx="11825200" cy="3017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374876" y="3663619"/>
            <a:ext cx="531991" cy="523844"/>
          </a:xfrm>
          <a:prstGeom prst="ellipse">
            <a:avLst/>
          </a:prstGeom>
          <a:solidFill>
            <a:schemeClr val="accent2"/>
          </a:solidFill>
          <a:ln>
            <a:solidFill>
              <a:srgbClr val="F6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7" name="CuadroTexto 16"/>
          <p:cNvSpPr txBox="1"/>
          <p:nvPr/>
        </p:nvSpPr>
        <p:spPr>
          <a:xfrm>
            <a:off x="331170" y="3763162"/>
            <a:ext cx="678253" cy="338554"/>
          </a:xfrm>
          <a:prstGeom prst="rect">
            <a:avLst/>
          </a:prstGeom>
          <a:noFill/>
        </p:spPr>
        <p:txBody>
          <a:bodyPr wrap="square" rtlCol="0">
            <a:spAutoFit/>
          </a:bodyPr>
          <a:lstStyle/>
          <a:p>
            <a:r>
              <a:rPr lang="es-ES_tradnl" sz="1600" dirty="0" smtClean="0">
                <a:solidFill>
                  <a:schemeClr val="bg1"/>
                </a:solidFill>
                <a:latin typeface="Arial" charset="0"/>
                <a:ea typeface="Arial" charset="0"/>
                <a:cs typeface="Arial" charset="0"/>
              </a:rPr>
              <a:t>1992</a:t>
            </a:r>
            <a:endParaRPr lang="es-ES_tradnl" sz="1600" dirty="0">
              <a:solidFill>
                <a:schemeClr val="bg1"/>
              </a:solidFill>
              <a:latin typeface="Arial" charset="0"/>
              <a:ea typeface="Arial" charset="0"/>
              <a:cs typeface="Arial" charset="0"/>
            </a:endParaRPr>
          </a:p>
        </p:txBody>
      </p:sp>
      <p:sp>
        <p:nvSpPr>
          <p:cNvPr id="18" name="Elipse 17"/>
          <p:cNvSpPr/>
          <p:nvPr/>
        </p:nvSpPr>
        <p:spPr>
          <a:xfrm>
            <a:off x="6087041" y="3639103"/>
            <a:ext cx="531991" cy="523844"/>
          </a:xfrm>
          <a:prstGeom prst="ellipse">
            <a:avLst/>
          </a:prstGeom>
          <a:solidFill>
            <a:schemeClr val="accent2"/>
          </a:solidFill>
          <a:ln>
            <a:solidFill>
              <a:srgbClr val="F6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6033289" y="3710165"/>
            <a:ext cx="67825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_tradnl"/>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dirty="0"/>
              <a:t>2004</a:t>
            </a:r>
          </a:p>
        </p:txBody>
      </p:sp>
      <p:pic>
        <p:nvPicPr>
          <p:cNvPr id="21" name="Picture 16" descr="Resultado de imagen para convenio de basile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0956" y="2847720"/>
            <a:ext cx="1393260" cy="79938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130289" y="2637442"/>
            <a:ext cx="1431768" cy="954107"/>
          </a:xfrm>
          <a:prstGeom prst="rect">
            <a:avLst/>
          </a:prstGeom>
          <a:noFill/>
        </p:spPr>
        <p:txBody>
          <a:bodyPr wrap="square" rtlCol="0">
            <a:spAutoFit/>
          </a:bodyPr>
          <a:lstStyle/>
          <a:p>
            <a:r>
              <a:rPr lang="es-EC" sz="1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Movimiento transfronterizos desechos peligrosos</a:t>
            </a:r>
            <a:endParaRPr lang="es-EC" sz="1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25" name="CuadroTexto 24"/>
          <p:cNvSpPr txBox="1"/>
          <p:nvPr/>
        </p:nvSpPr>
        <p:spPr>
          <a:xfrm>
            <a:off x="4296209" y="4196901"/>
            <a:ext cx="1952632" cy="1169551"/>
          </a:xfrm>
          <a:prstGeom prst="rect">
            <a:avLst/>
          </a:prstGeom>
          <a:noFill/>
        </p:spPr>
        <p:txBody>
          <a:bodyPr wrap="square" rtlCol="0">
            <a:spAutoFit/>
          </a:bodyPr>
          <a:lstStyle>
            <a:defPPr>
              <a:defRPr lang="es-ES_tradnl"/>
            </a:defPPr>
            <a:lvl1pPr>
              <a:defRPr sz="1400">
                <a:effectLst>
                  <a:outerShdw blurRad="38100" dist="38100" dir="2700000" algn="tl">
                    <a:srgbClr val="000000">
                      <a:alpha val="43137"/>
                    </a:srgbClr>
                  </a:outerShdw>
                </a:effectLst>
                <a:latin typeface="Verdana" panose="020B0604030504040204" pitchFamily="34" charset="0"/>
                <a:ea typeface="Verdana" panose="020B0604030504040204" pitchFamily="34" charset="0"/>
              </a:defRPr>
            </a:lvl1pPr>
          </a:lstStyle>
          <a:p>
            <a:r>
              <a:rPr lang="es-EC" dirty="0"/>
              <a:t>Comercialización de Productos Químicas Peligrosos y Plaguicidas</a:t>
            </a:r>
          </a:p>
        </p:txBody>
      </p:sp>
      <p:sp>
        <p:nvSpPr>
          <p:cNvPr id="26" name="CuadroTexto 25"/>
          <p:cNvSpPr txBox="1"/>
          <p:nvPr/>
        </p:nvSpPr>
        <p:spPr>
          <a:xfrm>
            <a:off x="4902753" y="2758059"/>
            <a:ext cx="2015696" cy="954107"/>
          </a:xfrm>
          <a:prstGeom prst="rect">
            <a:avLst/>
          </a:prstGeom>
          <a:noFill/>
        </p:spPr>
        <p:txBody>
          <a:bodyPr wrap="square" rtlCol="0">
            <a:spAutoFit/>
          </a:bodyPr>
          <a:lstStyle>
            <a:defPPr>
              <a:defRPr lang="es-ES_tradnl"/>
            </a:defPPr>
            <a:lvl1pPr>
              <a:defRPr sz="1400">
                <a:effectLst>
                  <a:outerShdw blurRad="38100" dist="38100" dir="2700000" algn="tl">
                    <a:srgbClr val="000000">
                      <a:alpha val="43137"/>
                    </a:srgbClr>
                  </a:outerShdw>
                </a:effectLst>
                <a:latin typeface="Verdana" panose="020B0604030504040204" pitchFamily="34" charset="0"/>
                <a:ea typeface="Verdana" panose="020B0604030504040204" pitchFamily="34" charset="0"/>
              </a:defRPr>
            </a:lvl1pPr>
          </a:lstStyle>
          <a:p>
            <a:r>
              <a:rPr lang="es-EC" dirty="0"/>
              <a:t>Proteger salud humana y medio ambiente </a:t>
            </a:r>
            <a:r>
              <a:rPr lang="es-EC"/>
              <a:t>de </a:t>
            </a:r>
            <a:r>
              <a:rPr lang="es-EC" smtClean="0"/>
              <a:t>(</a:t>
            </a:r>
            <a:r>
              <a:rPr lang="es-EC" dirty="0" err="1"/>
              <a:t>COPs</a:t>
            </a:r>
            <a:r>
              <a:rPr lang="es-EC" dirty="0"/>
              <a:t>).</a:t>
            </a:r>
          </a:p>
        </p:txBody>
      </p:sp>
      <p:pic>
        <p:nvPicPr>
          <p:cNvPr id="29" name="Picture 24" descr="Resultado de imagen para convenio de estocolm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9976" y="2501339"/>
            <a:ext cx="1069301" cy="12108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Resultado de imagen para convenio de ROTTERDAM"/>
          <p:cNvPicPr>
            <a:picLocks noChangeAspect="1" noChangeArrowheads="1"/>
          </p:cNvPicPr>
          <p:nvPr/>
        </p:nvPicPr>
        <p:blipFill rotWithShape="1">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rcRect t="13131"/>
          <a:stretch/>
        </p:blipFill>
        <p:spPr bwMode="auto">
          <a:xfrm>
            <a:off x="5393497" y="4282914"/>
            <a:ext cx="1919077" cy="127114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sultado de imagen para desechos toxicos peligrosos">
            <a:extLst>
              <a:ext uri="{FF2B5EF4-FFF2-40B4-BE49-F238E27FC236}">
                <a16:creationId xmlns="" xmlns:a16="http://schemas.microsoft.com/office/drawing/2014/main" id="{BF94DC85-17B0-41F0-9AFE-B9C1621D65D4}"/>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50100"/>
          <a:stretch/>
        </p:blipFill>
        <p:spPr bwMode="auto">
          <a:xfrm>
            <a:off x="0" y="-109184"/>
            <a:ext cx="3052689" cy="15676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esultado de imagen para desechos toxicos peligrosos">
            <a:extLst>
              <a:ext uri="{FF2B5EF4-FFF2-40B4-BE49-F238E27FC236}">
                <a16:creationId xmlns="" xmlns:a16="http://schemas.microsoft.com/office/drawing/2014/main" id="{BF94DC85-17B0-41F0-9AFE-B9C1621D65D4}"/>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1548"/>
          <a:stretch/>
        </p:blipFill>
        <p:spPr bwMode="auto">
          <a:xfrm>
            <a:off x="88548" y="1274286"/>
            <a:ext cx="2964141" cy="15676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48" y="4265781"/>
            <a:ext cx="3284649" cy="2135021"/>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p:cNvSpPr/>
          <p:nvPr/>
        </p:nvSpPr>
        <p:spPr>
          <a:xfrm>
            <a:off x="3819536" y="5596267"/>
            <a:ext cx="2020300" cy="954107"/>
          </a:xfrm>
          <a:prstGeom prst="rect">
            <a:avLst/>
          </a:prstGeom>
        </p:spPr>
        <p:txBody>
          <a:bodyPr wrap="square">
            <a:spAutoFit/>
          </a:bodyPr>
          <a:lstStyle/>
          <a:p>
            <a:pPr algn="ctr"/>
            <a:r>
              <a:rPr lang="es-EC" sz="1600" b="1" dirty="0" smtClean="0">
                <a:solidFill>
                  <a:srgbClr val="CC3300"/>
                </a:solidFill>
                <a:latin typeface="Verdana" panose="020B0604030504040204" pitchFamily="34" charset="0"/>
                <a:ea typeface="Verdana" panose="020B0604030504040204" pitchFamily="34" charset="0"/>
              </a:rPr>
              <a:t>Regulados</a:t>
            </a:r>
            <a:r>
              <a:rPr lang="es-EC" sz="1600" dirty="0" smtClean="0">
                <a:solidFill>
                  <a:srgbClr val="CC3300"/>
                </a:solidFill>
                <a:latin typeface="Verdana" panose="020B0604030504040204" pitchFamily="34" charset="0"/>
                <a:ea typeface="Verdana" panose="020B0604030504040204" pitchFamily="34" charset="0"/>
              </a:rPr>
              <a:t> </a:t>
            </a:r>
            <a:r>
              <a:rPr lang="es-EC" sz="2400" b="1" dirty="0" smtClean="0">
                <a:solidFill>
                  <a:srgbClr val="CC3300"/>
                </a:solidFill>
                <a:latin typeface="Verdana" panose="020B0604030504040204" pitchFamily="34" charset="0"/>
                <a:ea typeface="Verdana" panose="020B0604030504040204" pitchFamily="34" charset="0"/>
              </a:rPr>
              <a:t>28</a:t>
            </a:r>
            <a:r>
              <a:rPr lang="es-EC" sz="1200" dirty="0" smtClean="0">
                <a:solidFill>
                  <a:schemeClr val="tx1">
                    <a:lumMod val="85000"/>
                    <a:lumOff val="15000"/>
                  </a:schemeClr>
                </a:solidFill>
                <a:latin typeface="Verdana" panose="020B0604030504040204" pitchFamily="34" charset="0"/>
                <a:ea typeface="Verdana" panose="020B0604030504040204" pitchFamily="34" charset="0"/>
              </a:rPr>
              <a:t> </a:t>
            </a:r>
          </a:p>
          <a:p>
            <a:pPr algn="ctr"/>
            <a:r>
              <a:rPr lang="es-EC" sz="1600" dirty="0">
                <a:solidFill>
                  <a:schemeClr val="tx1">
                    <a:lumMod val="85000"/>
                    <a:lumOff val="15000"/>
                  </a:schemeClr>
                </a:solidFill>
                <a:latin typeface="Verdana" panose="020B0604030504040204" pitchFamily="34" charset="0"/>
                <a:ea typeface="Verdana" panose="020B0604030504040204" pitchFamily="34" charset="0"/>
              </a:rPr>
              <a:t>p</a:t>
            </a:r>
            <a:r>
              <a:rPr lang="es-EC" sz="1600" dirty="0" smtClean="0">
                <a:solidFill>
                  <a:schemeClr val="tx1">
                    <a:lumMod val="85000"/>
                    <a:lumOff val="15000"/>
                  </a:schemeClr>
                </a:solidFill>
                <a:latin typeface="Verdana" panose="020B0604030504040204" pitchFamily="34" charset="0"/>
                <a:ea typeface="Verdana" panose="020B0604030504040204" pitchFamily="34" charset="0"/>
              </a:rPr>
              <a:t>laguicidas peligrosos</a:t>
            </a:r>
            <a:endParaRPr lang="es-EC" sz="1200"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35" name="Rectángulo 34"/>
          <p:cNvSpPr/>
          <p:nvPr/>
        </p:nvSpPr>
        <p:spPr>
          <a:xfrm>
            <a:off x="5729371" y="5558763"/>
            <a:ext cx="2020300" cy="954107"/>
          </a:xfrm>
          <a:prstGeom prst="rect">
            <a:avLst/>
          </a:prstGeom>
        </p:spPr>
        <p:txBody>
          <a:bodyPr wrap="square">
            <a:spAutoFit/>
          </a:bodyPr>
          <a:lstStyle/>
          <a:p>
            <a:pPr algn="ctr"/>
            <a:r>
              <a:rPr lang="es-EC" sz="1600" b="1" dirty="0">
                <a:solidFill>
                  <a:srgbClr val="CC3300"/>
                </a:solidFill>
                <a:latin typeface="Verdana" panose="020B0604030504040204" pitchFamily="34" charset="0"/>
                <a:ea typeface="Verdana" panose="020B0604030504040204" pitchFamily="34" charset="0"/>
              </a:rPr>
              <a:t>Regulados</a:t>
            </a:r>
            <a:r>
              <a:rPr lang="es-EC" sz="1600" dirty="0" smtClean="0">
                <a:solidFill>
                  <a:srgbClr val="CC3300"/>
                </a:solidFill>
                <a:latin typeface="Verdana" panose="020B0604030504040204" pitchFamily="34" charset="0"/>
                <a:ea typeface="Verdana" panose="020B0604030504040204" pitchFamily="34" charset="0"/>
              </a:rPr>
              <a:t> </a:t>
            </a:r>
            <a:r>
              <a:rPr lang="es-EC" sz="2800" b="1" dirty="0">
                <a:solidFill>
                  <a:srgbClr val="CC3300"/>
                </a:solidFill>
                <a:latin typeface="Verdana" panose="020B0604030504040204" pitchFamily="34" charset="0"/>
                <a:ea typeface="Verdana" panose="020B0604030504040204" pitchFamily="34" charset="0"/>
              </a:rPr>
              <a:t>11</a:t>
            </a:r>
            <a:r>
              <a:rPr lang="es-EC" sz="1400" dirty="0">
                <a:solidFill>
                  <a:prstClr val="black">
                    <a:lumMod val="85000"/>
                    <a:lumOff val="15000"/>
                  </a:prstClr>
                </a:solidFill>
                <a:latin typeface="Verdana" panose="020B0604030504040204" pitchFamily="34" charset="0"/>
                <a:ea typeface="Verdana" panose="020B0604030504040204" pitchFamily="34" charset="0"/>
              </a:rPr>
              <a:t> </a:t>
            </a:r>
            <a:r>
              <a:rPr lang="es-EC" sz="1400" dirty="0" smtClean="0">
                <a:solidFill>
                  <a:prstClr val="black">
                    <a:lumMod val="85000"/>
                    <a:lumOff val="15000"/>
                  </a:prstClr>
                </a:solidFill>
                <a:latin typeface="Verdana" panose="020B0604030504040204" pitchFamily="34" charset="0"/>
                <a:ea typeface="Verdana" panose="020B0604030504040204" pitchFamily="34" charset="0"/>
              </a:rPr>
              <a:t>productos </a:t>
            </a:r>
            <a:r>
              <a:rPr lang="es-EC" sz="1400" dirty="0">
                <a:solidFill>
                  <a:prstClr val="black">
                    <a:lumMod val="85000"/>
                    <a:lumOff val="15000"/>
                  </a:prstClr>
                </a:solidFill>
                <a:latin typeface="Verdana" panose="020B0604030504040204" pitchFamily="34" charset="0"/>
                <a:ea typeface="Verdana" panose="020B0604030504040204" pitchFamily="34" charset="0"/>
              </a:rPr>
              <a:t>químicos </a:t>
            </a:r>
            <a:r>
              <a:rPr lang="es-EC" sz="1400" dirty="0" smtClean="0">
                <a:solidFill>
                  <a:prstClr val="black">
                    <a:lumMod val="85000"/>
                    <a:lumOff val="15000"/>
                  </a:prstClr>
                </a:solidFill>
                <a:latin typeface="Verdana" panose="020B0604030504040204" pitchFamily="34" charset="0"/>
                <a:ea typeface="Verdana" panose="020B0604030504040204" pitchFamily="34" charset="0"/>
              </a:rPr>
              <a:t>industriales</a:t>
            </a:r>
            <a:endParaRPr lang="es-EC" sz="1200"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8" name="CuadroTexto 7"/>
          <p:cNvSpPr txBox="1"/>
          <p:nvPr/>
        </p:nvSpPr>
        <p:spPr>
          <a:xfrm>
            <a:off x="406766" y="6379683"/>
            <a:ext cx="2327704" cy="584775"/>
          </a:xfrm>
          <a:prstGeom prst="rect">
            <a:avLst/>
          </a:prstGeom>
          <a:noFill/>
        </p:spPr>
        <p:txBody>
          <a:bodyPr wrap="square" rtlCol="0">
            <a:spAutoFit/>
          </a:bodyPr>
          <a:lstStyle/>
          <a:p>
            <a:pPr algn="ctr"/>
            <a:r>
              <a:rPr lang="es-ES_tradnl" sz="3200" smtClean="0">
                <a:solidFill>
                  <a:schemeClr val="accent2">
                    <a:lumMod val="75000"/>
                  </a:schemeClr>
                </a:solidFill>
                <a:latin typeface="Apple Chancery" charset="0"/>
                <a:ea typeface="Apple Chancery" charset="0"/>
                <a:cs typeface="Apple Chancery" charset="0"/>
              </a:rPr>
              <a:t>Bangladesh</a:t>
            </a:r>
            <a:endParaRPr lang="es-ES_tradnl" sz="3200">
              <a:solidFill>
                <a:schemeClr val="accent2">
                  <a:lumMod val="75000"/>
                </a:schemeClr>
              </a:solidFill>
              <a:latin typeface="Apple Chancery" charset="0"/>
              <a:ea typeface="Apple Chancery" charset="0"/>
              <a:cs typeface="Apple Chancery" charset="0"/>
            </a:endParaRPr>
          </a:p>
        </p:txBody>
      </p:sp>
      <p:pic>
        <p:nvPicPr>
          <p:cNvPr id="36" name="Imagen 35"/>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6296"/>
          <a:stretch/>
        </p:blipFill>
        <p:spPr>
          <a:xfrm>
            <a:off x="3530991" y="-69350"/>
            <a:ext cx="5809957" cy="2808773"/>
          </a:xfrm>
          <a:prstGeom prst="rect">
            <a:avLst/>
          </a:prstGeom>
        </p:spPr>
      </p:pic>
      <p:sp>
        <p:nvSpPr>
          <p:cNvPr id="37" name="Elipse 36"/>
          <p:cNvSpPr/>
          <p:nvPr/>
        </p:nvSpPr>
        <p:spPr>
          <a:xfrm>
            <a:off x="9964654" y="3666073"/>
            <a:ext cx="531991" cy="523844"/>
          </a:xfrm>
          <a:prstGeom prst="ellipse">
            <a:avLst/>
          </a:prstGeom>
          <a:solidFill>
            <a:schemeClr val="accent2"/>
          </a:solidFill>
          <a:ln>
            <a:solidFill>
              <a:srgbClr val="F6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uadroTexto 37"/>
          <p:cNvSpPr txBox="1"/>
          <p:nvPr/>
        </p:nvSpPr>
        <p:spPr>
          <a:xfrm>
            <a:off x="9910902" y="3737135"/>
            <a:ext cx="67825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_tradnl"/>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dirty="0" smtClean="0"/>
              <a:t>2019</a:t>
            </a:r>
            <a:endParaRPr lang="es-ES_tradnl" dirty="0"/>
          </a:p>
        </p:txBody>
      </p:sp>
      <p:pic>
        <p:nvPicPr>
          <p:cNvPr id="39" name="Picture 16" descr="Resultado de imagen para convenio de basile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2525" y="2774111"/>
            <a:ext cx="1393260" cy="799383"/>
          </a:xfrm>
          <a:prstGeom prst="rect">
            <a:avLst/>
          </a:prstGeom>
          <a:noFill/>
          <a:extLst>
            <a:ext uri="{909E8E84-426E-40DD-AFC4-6F175D3DCCD1}">
              <a14:hiddenFill xmlns:a14="http://schemas.microsoft.com/office/drawing/2010/main">
                <a:solidFill>
                  <a:srgbClr val="FFFFFF"/>
                </a:solidFill>
              </a14:hiddenFill>
            </a:ext>
          </a:extLst>
        </p:spPr>
      </p:pic>
      <p:sp>
        <p:nvSpPr>
          <p:cNvPr id="40" name="Rectángulo 39"/>
          <p:cNvSpPr/>
          <p:nvPr/>
        </p:nvSpPr>
        <p:spPr>
          <a:xfrm>
            <a:off x="9074852" y="4308519"/>
            <a:ext cx="2648225" cy="2031325"/>
          </a:xfrm>
          <a:prstGeom prst="rect">
            <a:avLst/>
          </a:prstGeom>
        </p:spPr>
        <p:txBody>
          <a:bodyPr wrap="square">
            <a:spAutoFit/>
          </a:bodyPr>
          <a:lstStyle/>
          <a:p>
            <a:pPr algn="ctr"/>
            <a:r>
              <a:rPr lang="es-EC" smtClean="0">
                <a:latin typeface="Verdana" charset="0"/>
                <a:ea typeface="Verdana" charset="0"/>
                <a:cs typeface="Verdana" charset="0"/>
              </a:rPr>
              <a:t>2019, </a:t>
            </a:r>
            <a:r>
              <a:rPr lang="es-EC">
                <a:latin typeface="Verdana" charset="0"/>
                <a:ea typeface="Verdana" charset="0"/>
                <a:cs typeface="Verdana" charset="0"/>
              </a:rPr>
              <a:t>se incorporan los plásticos en el convenio de </a:t>
            </a:r>
            <a:r>
              <a:rPr lang="es-EC" smtClean="0">
                <a:latin typeface="Verdana" charset="0"/>
                <a:ea typeface="Verdana" charset="0"/>
                <a:cs typeface="Verdana" charset="0"/>
              </a:rPr>
              <a:t>Basilea, limitando el tráfico del movimiento transfronterizo de ”plástico limpio” </a:t>
            </a:r>
            <a:endParaRPr lang="es-ES_tradnl" dirty="0"/>
          </a:p>
        </p:txBody>
      </p:sp>
      <p:pic>
        <p:nvPicPr>
          <p:cNvPr id="4100" name="Picture 4" descr="omo las botellas de plástico dañan nuestro medio ambien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3135" y="1102206"/>
            <a:ext cx="2454888" cy="150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52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C8B3BF1-7637-6047-AA82-1781691586E0}" type="slidenum">
              <a:rPr lang="es-ES_tradnl" smtClean="0"/>
              <a:t>24</a:t>
            </a:fld>
            <a:endParaRPr lang="es-ES_tradnl"/>
          </a:p>
        </p:txBody>
      </p:sp>
      <p:sp>
        <p:nvSpPr>
          <p:cNvPr id="14" name="Marcador de contenido 2"/>
          <p:cNvSpPr txBox="1">
            <a:spLocks/>
          </p:cNvSpPr>
          <p:nvPr/>
        </p:nvSpPr>
        <p:spPr>
          <a:xfrm>
            <a:off x="382371" y="659912"/>
            <a:ext cx="10538042" cy="633173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4300" dirty="0" smtClean="0">
                <a:latin typeface="Arial" charset="0"/>
                <a:ea typeface="Arial" charset="0"/>
                <a:cs typeface="Arial" charset="0"/>
              </a:rPr>
              <a:t>Tarea</a:t>
            </a:r>
          </a:p>
          <a:p>
            <a:pPr marL="0" indent="0">
              <a:lnSpc>
                <a:spcPct val="120000"/>
              </a:lnSpc>
              <a:spcBef>
                <a:spcPts val="0"/>
              </a:spcBef>
              <a:buFont typeface="Arial"/>
              <a:buNone/>
            </a:pPr>
            <a:r>
              <a:rPr lang="es-ES_tradnl" sz="2600" dirty="0" smtClean="0">
                <a:latin typeface="Arial" charset="0"/>
                <a:ea typeface="Arial" charset="0"/>
                <a:cs typeface="Arial" charset="0"/>
              </a:rPr>
              <a:t>Por una semana, cada uno de ustedes debe separar la basura de sus hogares según tipo y pesarla por día. Al final de la semana deben calcular el porcentaje semanal de tipo de basura generado en su hogar:</a:t>
            </a:r>
          </a:p>
          <a:p>
            <a:pPr marL="1911350" indent="-265113"/>
            <a:r>
              <a:rPr lang="es-ES_tradnl" sz="2600" dirty="0" smtClean="0">
                <a:latin typeface="Arial" charset="0"/>
                <a:ea typeface="Arial" charset="0"/>
                <a:cs typeface="Arial" charset="0"/>
              </a:rPr>
              <a:t>Plástico, </a:t>
            </a:r>
          </a:p>
          <a:p>
            <a:pPr marL="1911350" indent="-265113"/>
            <a:r>
              <a:rPr lang="es-ES_tradnl" sz="2600" dirty="0" smtClean="0">
                <a:latin typeface="Arial" charset="0"/>
                <a:ea typeface="Arial" charset="0"/>
                <a:cs typeface="Arial" charset="0"/>
              </a:rPr>
              <a:t>Vidrio, </a:t>
            </a:r>
          </a:p>
          <a:p>
            <a:pPr marL="1911350" indent="-265113"/>
            <a:r>
              <a:rPr lang="es-ES_tradnl" sz="2600" dirty="0" smtClean="0">
                <a:latin typeface="Arial" charset="0"/>
                <a:ea typeface="Arial" charset="0"/>
                <a:cs typeface="Arial" charset="0"/>
              </a:rPr>
              <a:t>Papel-Cartón</a:t>
            </a:r>
          </a:p>
          <a:p>
            <a:pPr marL="0" indent="0">
              <a:buFont typeface="Arial"/>
              <a:buNone/>
            </a:pPr>
            <a:endParaRPr lang="es-ES_tradnl" sz="1100" dirty="0" smtClean="0">
              <a:latin typeface="Arial" charset="0"/>
              <a:ea typeface="Arial" charset="0"/>
              <a:cs typeface="Arial" charset="0"/>
            </a:endParaRPr>
          </a:p>
          <a:p>
            <a:pPr marL="0" indent="0">
              <a:lnSpc>
                <a:spcPct val="120000"/>
              </a:lnSpc>
              <a:spcBef>
                <a:spcPts val="0"/>
              </a:spcBef>
              <a:buFont typeface="Arial"/>
              <a:buNone/>
            </a:pPr>
            <a:r>
              <a:rPr lang="es-ES_tradnl" sz="2600" dirty="0" smtClean="0">
                <a:latin typeface="Arial" charset="0"/>
                <a:ea typeface="Arial" charset="0"/>
                <a:cs typeface="Arial" charset="0"/>
              </a:rPr>
              <a:t>La tarea se presenta en una hoja de Excel con cálculos detallados y un informa en Word donde compara lo </a:t>
            </a:r>
            <a:r>
              <a:rPr lang="es-ES_tradnl" sz="2600" dirty="0" err="1" smtClean="0">
                <a:latin typeface="Arial" charset="0"/>
                <a:ea typeface="Arial" charset="0"/>
                <a:cs typeface="Arial" charset="0"/>
              </a:rPr>
              <a:t>qe</a:t>
            </a:r>
            <a:r>
              <a:rPr lang="es-ES_tradnl" sz="2600" dirty="0" smtClean="0">
                <a:latin typeface="Arial" charset="0"/>
                <a:ea typeface="Arial" charset="0"/>
                <a:cs typeface="Arial" charset="0"/>
              </a:rPr>
              <a:t> se genera en su hogar con respecto al comportamiento de la basura en Ecuador.</a:t>
            </a:r>
            <a:endParaRPr lang="es-ES_tradnl" sz="2600" dirty="0">
              <a:latin typeface="Arial" charset="0"/>
              <a:ea typeface="Arial" charset="0"/>
              <a:cs typeface="Arial" charset="0"/>
            </a:endParaRPr>
          </a:p>
          <a:p>
            <a:pPr marL="0" indent="0">
              <a:buFont typeface="Arial"/>
              <a:buNone/>
            </a:pPr>
            <a:r>
              <a:rPr lang="es-ES_tradnl" sz="1900" dirty="0" smtClean="0">
                <a:latin typeface="Arial" charset="0"/>
                <a:ea typeface="Arial" charset="0"/>
                <a:cs typeface="Arial" charset="0"/>
              </a:rPr>
              <a:t>INDICAR LITERATURA DE REFERENCIA USADA PARA SU DISERTACIÓN (USAR NORMAS APA).</a:t>
            </a:r>
            <a:endParaRPr lang="es-ES_tradnl" sz="2600" dirty="0" smtClean="0">
              <a:latin typeface="Arial" charset="0"/>
              <a:ea typeface="Arial" charset="0"/>
              <a:cs typeface="Arial" charset="0"/>
            </a:endParaRPr>
          </a:p>
          <a:p>
            <a:pPr marL="368300" lvl="8" indent="-223838" algn="r"/>
            <a:r>
              <a:rPr lang="es-ES_tradnl" sz="1900" dirty="0">
                <a:latin typeface="Arial" charset="0"/>
                <a:ea typeface="Arial" charset="0"/>
                <a:cs typeface="Arial" charset="0"/>
              </a:rPr>
              <a:t>papel A4. Letra Times New Roma, 12. </a:t>
            </a:r>
            <a:r>
              <a:rPr lang="es-ES_tradnl" sz="1900" dirty="0" smtClean="0">
                <a:latin typeface="Arial" charset="0"/>
                <a:ea typeface="Arial" charset="0"/>
                <a:cs typeface="Arial" charset="0"/>
              </a:rPr>
              <a:t>Interlineado Simple</a:t>
            </a:r>
            <a:endParaRPr lang="es-ES_tradnl" sz="1900" dirty="0">
              <a:latin typeface="Arial" charset="0"/>
              <a:ea typeface="Arial" charset="0"/>
              <a:cs typeface="Arial" charset="0"/>
            </a:endParaRPr>
          </a:p>
          <a:p>
            <a:pPr algn="r"/>
            <a:r>
              <a:rPr lang="es-ES_tradnl" sz="1900" dirty="0" smtClean="0">
                <a:latin typeface="Arial" charset="0"/>
                <a:ea typeface="Arial" charset="0"/>
                <a:cs typeface="Arial" charset="0"/>
              </a:rPr>
              <a:t>Poner </a:t>
            </a:r>
            <a:r>
              <a:rPr lang="es-ES_tradnl" sz="1900" dirty="0">
                <a:latin typeface="Arial" charset="0"/>
                <a:ea typeface="Arial" charset="0"/>
                <a:cs typeface="Arial" charset="0"/>
              </a:rPr>
              <a:t>nombre y cédula en el encabezado</a:t>
            </a:r>
            <a:r>
              <a:rPr lang="es-ES_tradnl" sz="1900" dirty="0" smtClean="0">
                <a:latin typeface="Arial" charset="0"/>
                <a:ea typeface="Arial" charset="0"/>
                <a:cs typeface="Arial" charset="0"/>
              </a:rPr>
              <a:t>..</a:t>
            </a:r>
            <a:endParaRPr lang="es-ES_tradnl" sz="1900" dirty="0">
              <a:latin typeface="Arial" charset="0"/>
              <a:ea typeface="Arial" charset="0"/>
              <a:cs typeface="Arial" charset="0"/>
            </a:endParaRPr>
          </a:p>
        </p:txBody>
      </p:sp>
      <p:sp>
        <p:nvSpPr>
          <p:cNvPr id="15" name="Subtitle 51">
            <a:extLst>
              <a:ext uri="{FF2B5EF4-FFF2-40B4-BE49-F238E27FC236}">
                <a16:creationId xmlns:a16="http://schemas.microsoft.com/office/drawing/2014/main" xmlns="" id="{46FF1827-B46B-4BC4-8665-8914CF45DE0C}"/>
              </a:ext>
            </a:extLst>
          </p:cNvPr>
          <p:cNvSpPr txBox="1">
            <a:spLocks/>
          </p:cNvSpPr>
          <p:nvPr/>
        </p:nvSpPr>
        <p:spPr>
          <a:xfrm>
            <a:off x="243740" y="-62030"/>
            <a:ext cx="9014560" cy="424732"/>
          </a:xfrm>
          <a:prstGeom prst="rect">
            <a:avLst/>
          </a:prstGeom>
        </p:spPr>
        <p:txBody>
          <a:bodyPr vert="horz" lIns="91440" tIns="45720" rIns="91440" bIns="45720" rtlCol="0">
            <a:noAutofit/>
          </a:bodyPr>
          <a:lstStyle>
            <a:defPPr>
              <a:defRPr lang="es-ES_tradnl"/>
            </a:defPPr>
            <a:lvl1pPr indent="0">
              <a:lnSpc>
                <a:spcPct val="100000"/>
              </a:lnSpc>
              <a:spcBef>
                <a:spcPts val="600"/>
              </a:spcBef>
              <a:spcAft>
                <a:spcPts val="1200"/>
              </a:spcAft>
              <a:buFont typeface="Arial" panose="020B0604020202020204" pitchFamily="34" charset="0"/>
              <a:buNone/>
              <a:defRPr sz="3200" b="1" spc="100">
                <a:latin typeface="Covered By Your Grace" pitchFamily="2" charset="0"/>
                <a:ea typeface="+mj-ea"/>
                <a:cs typeface="+mj-cs"/>
              </a:defRPr>
            </a:lvl1pPr>
            <a:lvl2pPr marL="685800" indent="-228600">
              <a:lnSpc>
                <a:spcPct val="100000"/>
              </a:lnSpc>
              <a:spcBef>
                <a:spcPts val="600"/>
              </a:spcBef>
              <a:spcAft>
                <a:spcPts val="1200"/>
              </a:spcAft>
              <a:buFont typeface="Arial" panose="020B0604020202020204" pitchFamily="34" charset="0"/>
              <a:buChar char="•"/>
              <a:defRPr sz="1600" b="0">
                <a:solidFill>
                  <a:schemeClr val="tx1">
                    <a:lumMod val="75000"/>
                    <a:lumOff val="25000"/>
                  </a:schemeClr>
                </a:solidFill>
              </a:defRPr>
            </a:lvl2pPr>
            <a:lvl3pPr marL="1143000" indent="-228600">
              <a:lnSpc>
                <a:spcPct val="100000"/>
              </a:lnSpc>
              <a:spcBef>
                <a:spcPts val="600"/>
              </a:spcBef>
              <a:spcAft>
                <a:spcPts val="1200"/>
              </a:spcAft>
              <a:buFont typeface="Arial" panose="020B0604020202020204" pitchFamily="34" charset="0"/>
              <a:buChar char="•"/>
              <a:defRPr sz="1400" b="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400" b="0"/>
            </a:lvl4pPr>
            <a:lvl5pPr marL="2057400" indent="-228600">
              <a:lnSpc>
                <a:spcPct val="90000"/>
              </a:lnSpc>
              <a:spcBef>
                <a:spcPts val="500"/>
              </a:spcBef>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t>Sustancias</a:t>
            </a:r>
            <a:r>
              <a:rPr lang="en-US" dirty="0"/>
              <a:t> </a:t>
            </a:r>
            <a:r>
              <a:rPr lang="en-US" dirty="0" err="1"/>
              <a:t>Agotadoras</a:t>
            </a:r>
            <a:r>
              <a:rPr lang="en-US" dirty="0"/>
              <a:t> de la </a:t>
            </a:r>
            <a:r>
              <a:rPr lang="en-US" dirty="0" err="1"/>
              <a:t>Capa</a:t>
            </a:r>
            <a:r>
              <a:rPr lang="en-US" dirty="0"/>
              <a:t> de </a:t>
            </a:r>
            <a:r>
              <a:rPr lang="en-US" dirty="0" err="1"/>
              <a:t>Ozono</a:t>
            </a:r>
            <a:endParaRPr lang="en-US" dirty="0"/>
          </a:p>
        </p:txBody>
      </p:sp>
      <p:pic>
        <p:nvPicPr>
          <p:cNvPr id="37" name="Imagen 36"/>
          <p:cNvPicPr>
            <a:picLocks noChangeAspect="1"/>
          </p:cNvPicPr>
          <p:nvPr/>
        </p:nvPicPr>
        <p:blipFill rotWithShape="1">
          <a:blip r:embed="rId2">
            <a:extLst>
              <a:ext uri="{28A0092B-C50C-407E-A947-70E740481C1C}">
                <a14:useLocalDpi xmlns:a14="http://schemas.microsoft.com/office/drawing/2010/main" val="0"/>
              </a:ext>
            </a:extLst>
          </a:blip>
          <a:srcRect l="9635" t="30324" r="50131" b="37500"/>
          <a:stretch/>
        </p:blipFill>
        <p:spPr>
          <a:xfrm>
            <a:off x="9893327" y="219683"/>
            <a:ext cx="885825" cy="398478"/>
          </a:xfrm>
          <a:prstGeom prst="rect">
            <a:avLst/>
          </a:prstGeom>
        </p:spPr>
      </p:pic>
      <p:grpSp>
        <p:nvGrpSpPr>
          <p:cNvPr id="38" name="Agrupar 37"/>
          <p:cNvGrpSpPr/>
          <p:nvPr/>
        </p:nvGrpSpPr>
        <p:grpSpPr>
          <a:xfrm>
            <a:off x="10968548" y="352897"/>
            <a:ext cx="1080000" cy="5641167"/>
            <a:chOff x="10933231" y="512763"/>
            <a:chExt cx="1080000" cy="5641167"/>
          </a:xfrm>
        </p:grpSpPr>
        <p:pic>
          <p:nvPicPr>
            <p:cNvPr id="39" name="Picture 12" descr="esultado de imagen de od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231" y="5127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l agua libre de impurezas y accesible para todos es parte esencial 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231" y="17374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esultado de imagen de ods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3231" y="507393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bjetivo 11 - CIUDADES Y COMUNIDADES SOSTENI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3231" y="279334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bjetivo 12 - PRODUCCIÓN Y CONSUMOS RESPONSAB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3231" y="3933639"/>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ángulo 2"/>
          <p:cNvSpPr/>
          <p:nvPr/>
        </p:nvSpPr>
        <p:spPr>
          <a:xfrm>
            <a:off x="3910698" y="2563141"/>
            <a:ext cx="3481387" cy="1569660"/>
          </a:xfrm>
          <a:prstGeom prst="rect">
            <a:avLst/>
          </a:prstGeom>
        </p:spPr>
        <p:txBody>
          <a:bodyPr wrap="square">
            <a:spAutoFit/>
          </a:bodyPr>
          <a:lstStyle/>
          <a:p>
            <a:pPr marL="828675" indent="-285750">
              <a:buFont typeface="Arial" charset="0"/>
              <a:buChar char="•"/>
            </a:pPr>
            <a:r>
              <a:rPr lang="es-ES_tradnl" sz="2400" dirty="0">
                <a:latin typeface="Arial" charset="0"/>
                <a:ea typeface="Arial" charset="0"/>
                <a:cs typeface="Arial" charset="0"/>
              </a:rPr>
              <a:t>Orgánica</a:t>
            </a:r>
          </a:p>
          <a:p>
            <a:pPr marL="828675" indent="-285750">
              <a:buFont typeface="Arial" charset="0"/>
              <a:buChar char="•"/>
            </a:pPr>
            <a:r>
              <a:rPr lang="es-ES_tradnl" sz="2400" dirty="0" err="1">
                <a:latin typeface="Arial" charset="0"/>
                <a:ea typeface="Arial" charset="0"/>
                <a:cs typeface="Arial" charset="0"/>
              </a:rPr>
              <a:t>Tetraplac</a:t>
            </a:r>
            <a:endParaRPr lang="es-ES_tradnl" sz="2400" dirty="0">
              <a:latin typeface="Arial" charset="0"/>
              <a:ea typeface="Arial" charset="0"/>
              <a:cs typeface="Arial" charset="0"/>
            </a:endParaRPr>
          </a:p>
          <a:p>
            <a:pPr marL="828675" indent="-285750">
              <a:buFont typeface="Arial" charset="0"/>
              <a:buChar char="•"/>
            </a:pPr>
            <a:r>
              <a:rPr lang="es-ES_tradnl" sz="2400" dirty="0">
                <a:latin typeface="Arial" charset="0"/>
                <a:ea typeface="Arial" charset="0"/>
                <a:cs typeface="Arial" charset="0"/>
              </a:rPr>
              <a:t>Chatarra</a:t>
            </a:r>
          </a:p>
          <a:p>
            <a:pPr marL="828675" indent="-285750">
              <a:buFont typeface="Arial" charset="0"/>
              <a:buChar char="•"/>
            </a:pPr>
            <a:r>
              <a:rPr lang="es-ES_tradnl" sz="2400" dirty="0">
                <a:latin typeface="Arial" charset="0"/>
                <a:ea typeface="Arial" charset="0"/>
                <a:cs typeface="Arial" charset="0"/>
              </a:rPr>
              <a:t>Llantas</a:t>
            </a:r>
          </a:p>
        </p:txBody>
      </p:sp>
    </p:spTree>
    <p:extLst>
      <p:ext uri="{BB962C8B-B14F-4D97-AF65-F5344CB8AC3E}">
        <p14:creationId xmlns:p14="http://schemas.microsoft.com/office/powerpoint/2010/main" val="1745880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alphaModFix/>
            <a:extLst>
              <a:ext uri="{28A0092B-C50C-407E-A947-70E740481C1C}">
                <a14:useLocalDpi xmlns:a14="http://schemas.microsoft.com/office/drawing/2010/main" val="0"/>
              </a:ext>
            </a:extLst>
          </a:blip>
          <a:srcRect r="-1" b="11514"/>
          <a:stretch/>
        </p:blipFill>
        <p:spPr>
          <a:xfrm>
            <a:off x="5797543" y="10"/>
            <a:ext cx="6394152" cy="6857990"/>
          </a:xfrm>
          <a:prstGeom prst="rect">
            <a:avLst/>
          </a:prstGeom>
        </p:spPr>
      </p:pic>
      <p:pic>
        <p:nvPicPr>
          <p:cNvPr id="17" name="Picture 16">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p:cNvSpPr>
            <a:spLocks noGrp="1"/>
          </p:cNvSpPr>
          <p:nvPr>
            <p:ph idx="1"/>
          </p:nvPr>
        </p:nvSpPr>
        <p:spPr>
          <a:xfrm>
            <a:off x="120369" y="1414014"/>
            <a:ext cx="5975631" cy="3788830"/>
          </a:xfrm>
        </p:spPr>
        <p:txBody>
          <a:bodyPr anchor="ctr">
            <a:normAutofit/>
          </a:bodyPr>
          <a:lstStyle/>
          <a:p>
            <a:pPr marL="0" indent="0">
              <a:buNone/>
            </a:pPr>
            <a:r>
              <a:rPr lang="es-ES_tradnl" sz="9600" b="1" dirty="0">
                <a:solidFill>
                  <a:schemeClr val="accent2">
                    <a:lumMod val="75000"/>
                  </a:schemeClr>
                </a:solidFill>
                <a:latin typeface="Covered By Your Grace" pitchFamily="2" charset="0"/>
              </a:rPr>
              <a:t>GRACIAS</a:t>
            </a:r>
          </a:p>
        </p:txBody>
      </p:sp>
      <p:sp>
        <p:nvSpPr>
          <p:cNvPr id="2" name="Marcador de número de diapositiva 1"/>
          <p:cNvSpPr>
            <a:spLocks noGrp="1"/>
          </p:cNvSpPr>
          <p:nvPr>
            <p:ph type="sldNum" sz="quarter" idx="12"/>
          </p:nvPr>
        </p:nvSpPr>
        <p:spPr>
          <a:xfrm>
            <a:off x="10825930" y="6223702"/>
            <a:ext cx="570728" cy="314067"/>
          </a:xfrm>
        </p:spPr>
        <p:txBody>
          <a:bodyPr>
            <a:normAutofit/>
          </a:bodyPr>
          <a:lstStyle/>
          <a:p>
            <a:pPr>
              <a:spcAft>
                <a:spcPts val="600"/>
              </a:spcAft>
            </a:pPr>
            <a:fld id="{CC8B3BF1-7637-6047-AA82-1781691586E0}" type="slidenum">
              <a:rPr lang="es-ES_tradnl" sz="1100">
                <a:solidFill>
                  <a:srgbClr val="FFFFFF"/>
                </a:solidFill>
              </a:rPr>
              <a:pPr>
                <a:spcAft>
                  <a:spcPts val="600"/>
                </a:spcAft>
              </a:pPr>
              <a:t>25</a:t>
            </a:fld>
            <a:endParaRPr lang="es-ES_tradnl" sz="1100">
              <a:solidFill>
                <a:srgbClr val="FFFFFF"/>
              </a:solidFill>
            </a:endParaRPr>
          </a:p>
        </p:txBody>
      </p:sp>
    </p:spTree>
    <p:extLst>
      <p:ext uri="{BB962C8B-B14F-4D97-AF65-F5344CB8AC3E}">
        <p14:creationId xmlns:p14="http://schemas.microsoft.com/office/powerpoint/2010/main" val="310388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65BEEEB-C965-402F-B778-B1CD1494ACE6}"/>
              </a:ext>
            </a:extLst>
          </p:cNvPr>
          <p:cNvSpPr>
            <a:spLocks noGrp="1"/>
          </p:cNvSpPr>
          <p:nvPr>
            <p:ph idx="1"/>
          </p:nvPr>
        </p:nvSpPr>
        <p:spPr>
          <a:xfrm>
            <a:off x="1311848" y="1663978"/>
            <a:ext cx="8989439" cy="4524814"/>
          </a:xfrm>
        </p:spPr>
        <p:txBody>
          <a:bodyPr>
            <a:noAutofit/>
          </a:bodyPr>
          <a:lstStyle/>
          <a:p>
            <a:pPr marL="0" indent="0" algn="ctr">
              <a:spcBef>
                <a:spcPts val="0"/>
              </a:spcBef>
              <a:spcAft>
                <a:spcPts val="0"/>
              </a:spcAft>
              <a:buNone/>
            </a:pPr>
            <a:r>
              <a:rPr lang="en-US" sz="2400" b="1" dirty="0">
                <a:latin typeface="Arial" charset="0"/>
                <a:ea typeface="Arial" charset="0"/>
                <a:cs typeface="Arial" charset="0"/>
              </a:rPr>
              <a:t>CONTENIDO DE LA </a:t>
            </a:r>
            <a:r>
              <a:rPr lang="en-US" sz="2400" b="1" dirty="0" smtClean="0">
                <a:latin typeface="Arial" charset="0"/>
                <a:ea typeface="Arial" charset="0"/>
                <a:cs typeface="Arial" charset="0"/>
              </a:rPr>
              <a:t>UNIDAD</a:t>
            </a:r>
          </a:p>
          <a:p>
            <a:pPr marL="0" indent="0">
              <a:spcBef>
                <a:spcPts val="0"/>
              </a:spcBef>
              <a:spcAft>
                <a:spcPts val="0"/>
              </a:spcAft>
              <a:buNone/>
            </a:pPr>
            <a:endParaRPr lang="en-US" sz="2400" b="1" dirty="0" smtClean="0">
              <a:latin typeface="Arial" charset="0"/>
              <a:ea typeface="Arial" charset="0"/>
              <a:cs typeface="Arial" charset="0"/>
            </a:endParaRPr>
          </a:p>
          <a:p>
            <a:pPr>
              <a:lnSpc>
                <a:spcPct val="150000"/>
              </a:lnSpc>
              <a:spcBef>
                <a:spcPts val="0"/>
              </a:spcBef>
            </a:pPr>
            <a:r>
              <a:rPr lang="en-US" sz="2400" dirty="0" err="1" smtClean="0">
                <a:latin typeface="Arial" charset="0"/>
                <a:ea typeface="Arial" charset="0"/>
                <a:cs typeface="Arial" charset="0"/>
              </a:rPr>
              <a:t>Definición</a:t>
            </a:r>
            <a:r>
              <a:rPr lang="en-US" sz="2400" dirty="0" smtClean="0">
                <a:latin typeface="Arial" charset="0"/>
                <a:ea typeface="Arial" charset="0"/>
                <a:cs typeface="Arial" charset="0"/>
              </a:rPr>
              <a:t> y </a:t>
            </a:r>
            <a:r>
              <a:rPr lang="en-US" sz="2400" dirty="0" err="1" smtClean="0">
                <a:latin typeface="Arial" charset="0"/>
                <a:ea typeface="Arial" charset="0"/>
                <a:cs typeface="Arial" charset="0"/>
              </a:rPr>
              <a:t>tipos</a:t>
            </a:r>
            <a:r>
              <a:rPr lang="en-US" sz="2400" dirty="0" smtClean="0">
                <a:latin typeface="Arial" charset="0"/>
                <a:ea typeface="Arial" charset="0"/>
                <a:cs typeface="Arial" charset="0"/>
              </a:rPr>
              <a:t> de </a:t>
            </a:r>
            <a:r>
              <a:rPr lang="en-US" sz="2400" dirty="0" err="1" smtClean="0">
                <a:latin typeface="Arial" charset="0"/>
                <a:ea typeface="Arial" charset="0"/>
                <a:cs typeface="Arial" charset="0"/>
              </a:rPr>
              <a:t>Residuos</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sólidos</a:t>
            </a:r>
            <a:endParaRPr lang="en-US" sz="2400" dirty="0" smtClean="0">
              <a:latin typeface="Arial" charset="0"/>
              <a:ea typeface="Arial" charset="0"/>
              <a:cs typeface="Arial" charset="0"/>
            </a:endParaRPr>
          </a:p>
          <a:p>
            <a:pPr>
              <a:lnSpc>
                <a:spcPct val="150000"/>
              </a:lnSpc>
              <a:spcBef>
                <a:spcPts val="0"/>
              </a:spcBef>
            </a:pPr>
            <a:r>
              <a:rPr lang="en-US" sz="2400" dirty="0" smtClean="0">
                <a:latin typeface="Arial" charset="0"/>
                <a:ea typeface="Arial" charset="0"/>
                <a:cs typeface="Arial" charset="0"/>
              </a:rPr>
              <a:t>De la Cuna a la Cuna</a:t>
            </a:r>
          </a:p>
          <a:p>
            <a:pPr>
              <a:lnSpc>
                <a:spcPct val="150000"/>
              </a:lnSpc>
              <a:spcBef>
                <a:spcPts val="0"/>
              </a:spcBef>
            </a:pPr>
            <a:r>
              <a:rPr lang="en-US" sz="2400" dirty="0" err="1" smtClean="0">
                <a:latin typeface="Arial" charset="0"/>
                <a:ea typeface="Arial" charset="0"/>
                <a:cs typeface="Arial" charset="0"/>
              </a:rPr>
              <a:t>Producción</a:t>
            </a:r>
            <a:r>
              <a:rPr lang="en-US" sz="2400" dirty="0" smtClean="0">
                <a:latin typeface="Arial" charset="0"/>
                <a:ea typeface="Arial" charset="0"/>
                <a:cs typeface="Arial" charset="0"/>
              </a:rPr>
              <a:t> de RS a </a:t>
            </a:r>
            <a:r>
              <a:rPr lang="en-US" sz="2400" dirty="0" err="1" smtClean="0">
                <a:latin typeface="Arial" charset="0"/>
                <a:ea typeface="Arial" charset="0"/>
                <a:cs typeface="Arial" charset="0"/>
              </a:rPr>
              <a:t>nivel</a:t>
            </a:r>
            <a:r>
              <a:rPr lang="en-US" sz="2400" dirty="0" smtClean="0">
                <a:latin typeface="Arial" charset="0"/>
                <a:ea typeface="Arial" charset="0"/>
                <a:cs typeface="Arial" charset="0"/>
              </a:rPr>
              <a:t> Global y </a:t>
            </a:r>
            <a:r>
              <a:rPr lang="en-US" sz="2400" dirty="0" err="1" smtClean="0">
                <a:latin typeface="Arial" charset="0"/>
                <a:ea typeface="Arial" charset="0"/>
                <a:cs typeface="Arial" charset="0"/>
              </a:rPr>
              <a:t>en</a:t>
            </a:r>
            <a:r>
              <a:rPr lang="en-US" sz="2400" dirty="0" smtClean="0">
                <a:latin typeface="Arial" charset="0"/>
                <a:ea typeface="Arial" charset="0"/>
                <a:cs typeface="Arial" charset="0"/>
              </a:rPr>
              <a:t> Ecuador</a:t>
            </a:r>
          </a:p>
          <a:p>
            <a:pPr>
              <a:lnSpc>
                <a:spcPct val="150000"/>
              </a:lnSpc>
              <a:spcBef>
                <a:spcPts val="0"/>
              </a:spcBef>
            </a:pPr>
            <a:r>
              <a:rPr lang="en-US" sz="2400" dirty="0" err="1" smtClean="0">
                <a:latin typeface="Arial" charset="0"/>
                <a:ea typeface="Arial" charset="0"/>
                <a:cs typeface="Arial" charset="0"/>
              </a:rPr>
              <a:t>Basura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Oceánica</a:t>
            </a:r>
            <a:endParaRPr lang="en-US" sz="2400" dirty="0" smtClean="0">
              <a:latin typeface="Arial" charset="0"/>
              <a:ea typeface="Arial" charset="0"/>
              <a:cs typeface="Arial" charset="0"/>
            </a:endParaRPr>
          </a:p>
          <a:p>
            <a:pPr>
              <a:lnSpc>
                <a:spcPct val="150000"/>
              </a:lnSpc>
              <a:spcBef>
                <a:spcPts val="0"/>
              </a:spcBef>
            </a:pPr>
            <a:r>
              <a:rPr lang="en-US" sz="2400" dirty="0" err="1" smtClean="0">
                <a:latin typeface="Arial" charset="0"/>
                <a:ea typeface="Arial" charset="0"/>
                <a:cs typeface="Arial" charset="0"/>
              </a:rPr>
              <a:t>Residuos</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Peligrosos</a:t>
            </a:r>
            <a:endParaRPr lang="en-US" sz="2400" dirty="0" smtClean="0">
              <a:latin typeface="Arial" charset="0"/>
              <a:ea typeface="Arial" charset="0"/>
              <a:cs typeface="Arial" charset="0"/>
            </a:endParaRPr>
          </a:p>
          <a:p>
            <a:pPr>
              <a:lnSpc>
                <a:spcPct val="150000"/>
              </a:lnSpc>
              <a:spcBef>
                <a:spcPts val="0"/>
              </a:spcBef>
            </a:pPr>
            <a:r>
              <a:rPr lang="en-US" sz="2400" dirty="0" err="1" smtClean="0">
                <a:latin typeface="Arial" charset="0"/>
                <a:ea typeface="Arial" charset="0"/>
                <a:cs typeface="Arial" charset="0"/>
              </a:rPr>
              <a:t>Gestión</a:t>
            </a:r>
            <a:r>
              <a:rPr lang="en-US" sz="2400" dirty="0" smtClean="0">
                <a:latin typeface="Arial" charset="0"/>
                <a:ea typeface="Arial" charset="0"/>
                <a:cs typeface="Arial" charset="0"/>
              </a:rPr>
              <a:t> de </a:t>
            </a:r>
            <a:r>
              <a:rPr lang="en-US" sz="2400" dirty="0" err="1" smtClean="0">
                <a:latin typeface="Arial" charset="0"/>
                <a:ea typeface="Arial" charset="0"/>
                <a:cs typeface="Arial" charset="0"/>
              </a:rPr>
              <a:t>Residuos</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Peligrosos</a:t>
            </a:r>
            <a:endParaRPr lang="en-US" sz="2400" dirty="0" smtClean="0">
              <a:latin typeface="Arial" charset="0"/>
              <a:ea typeface="Arial" charset="0"/>
              <a:cs typeface="Arial" charset="0"/>
            </a:endParaRPr>
          </a:p>
          <a:p>
            <a:pPr>
              <a:lnSpc>
                <a:spcPct val="150000"/>
              </a:lnSpc>
              <a:spcBef>
                <a:spcPts val="0"/>
              </a:spcBef>
            </a:pPr>
            <a:r>
              <a:rPr lang="en-US" sz="2400" dirty="0" err="1" smtClean="0">
                <a:latin typeface="Arial" charset="0"/>
                <a:ea typeface="Arial" charset="0"/>
                <a:cs typeface="Arial" charset="0"/>
              </a:rPr>
              <a:t>Acción</a:t>
            </a:r>
            <a:r>
              <a:rPr lang="en-US" sz="2400" dirty="0" smtClean="0">
                <a:latin typeface="Arial" charset="0"/>
                <a:ea typeface="Arial" charset="0"/>
                <a:cs typeface="Arial" charset="0"/>
              </a:rPr>
              <a:t> Humana ante </a:t>
            </a:r>
            <a:r>
              <a:rPr lang="en-US" sz="2400" dirty="0" err="1" smtClean="0">
                <a:latin typeface="Arial" charset="0"/>
                <a:ea typeface="Arial" charset="0"/>
                <a:cs typeface="Arial" charset="0"/>
              </a:rPr>
              <a:t>los</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Residuos</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Sólidos</a:t>
            </a:r>
            <a:endParaRPr lang="en-US" sz="2400" dirty="0" smtClean="0">
              <a:latin typeface="Arial" charset="0"/>
              <a:ea typeface="Arial" charset="0"/>
              <a:cs typeface="Arial" charset="0"/>
            </a:endParaRPr>
          </a:p>
          <a:p>
            <a:pPr>
              <a:lnSpc>
                <a:spcPct val="150000"/>
              </a:lnSpc>
              <a:spcBef>
                <a:spcPts val="0"/>
              </a:spcBef>
            </a:pPr>
            <a:endParaRPr lang="en-US" sz="2400" dirty="0" smtClean="0">
              <a:latin typeface="Arial" charset="0"/>
              <a:ea typeface="Arial" charset="0"/>
              <a:cs typeface="Arial" charset="0"/>
            </a:endParaRPr>
          </a:p>
          <a:p>
            <a:pPr>
              <a:lnSpc>
                <a:spcPct val="150000"/>
              </a:lnSpc>
              <a:spcBef>
                <a:spcPts val="0"/>
              </a:spcBef>
            </a:pPr>
            <a:endParaRPr lang="en-US" sz="2400" dirty="0" smtClean="0">
              <a:latin typeface="Arial" charset="0"/>
              <a:ea typeface="Arial" charset="0"/>
              <a:cs typeface="Arial" charset="0"/>
            </a:endParaRPr>
          </a:p>
        </p:txBody>
      </p:sp>
      <p:sp>
        <p:nvSpPr>
          <p:cNvPr id="2" name="AutoShape 6" descr="bjetivo 7 - AGUA ENERGÍA ASEQUIBLE Y NO CONTAMINANTE. Foto ON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3" name="Marcador de número de diapositiva 2"/>
          <p:cNvSpPr>
            <a:spLocks noGrp="1"/>
          </p:cNvSpPr>
          <p:nvPr>
            <p:ph type="sldNum" sz="quarter" idx="12"/>
          </p:nvPr>
        </p:nvSpPr>
        <p:spPr/>
        <p:txBody>
          <a:bodyPr/>
          <a:lstStyle/>
          <a:p>
            <a:fld id="{CC8B3BF1-7637-6047-AA82-1781691586E0}" type="slidenum">
              <a:rPr lang="es-ES_tradnl" smtClean="0"/>
              <a:t>3</a:t>
            </a:fld>
            <a:endParaRPr lang="es-ES_tradnl"/>
          </a:p>
        </p:txBody>
      </p:sp>
      <p:sp>
        <p:nvSpPr>
          <p:cNvPr id="43" name="Title 50">
            <a:extLst>
              <a:ext uri="{FF2B5EF4-FFF2-40B4-BE49-F238E27FC236}">
                <a16:creationId xmlns="" xmlns:a16="http://schemas.microsoft.com/office/drawing/2014/main" id="{D8694222-4D81-4A9A-93A2-23C89102F234}"/>
              </a:ext>
            </a:extLst>
          </p:cNvPr>
          <p:cNvSpPr txBox="1">
            <a:spLocks/>
          </p:cNvSpPr>
          <p:nvPr/>
        </p:nvSpPr>
        <p:spPr>
          <a:xfrm>
            <a:off x="446315" y="164465"/>
            <a:ext cx="10607040"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spc="-60" dirty="0" err="1" smtClean="0">
                <a:latin typeface="Calisto MT" charset="0"/>
                <a:ea typeface="Calisto MT" charset="0"/>
                <a:cs typeface="Calisto MT" charset="0"/>
              </a:rPr>
              <a:t>Protegiendo</a:t>
            </a:r>
            <a:r>
              <a:rPr lang="en-US" sz="4000" spc="-60" dirty="0" smtClean="0">
                <a:latin typeface="Calisto MT" charset="0"/>
                <a:ea typeface="Calisto MT" charset="0"/>
                <a:cs typeface="Calisto MT" charset="0"/>
              </a:rPr>
              <a:t> la </a:t>
            </a:r>
            <a:r>
              <a:rPr lang="en-US" sz="4000" spc="-60" dirty="0" err="1" smtClean="0">
                <a:latin typeface="Calisto MT" charset="0"/>
                <a:ea typeface="Calisto MT" charset="0"/>
                <a:cs typeface="Calisto MT" charset="0"/>
              </a:rPr>
              <a:t>Calidad</a:t>
            </a:r>
            <a:r>
              <a:rPr lang="en-US" sz="4000" spc="-60" dirty="0" smtClean="0">
                <a:latin typeface="Calisto MT" charset="0"/>
                <a:ea typeface="Calisto MT" charset="0"/>
                <a:cs typeface="Calisto MT" charset="0"/>
              </a:rPr>
              <a:t> </a:t>
            </a:r>
            <a:r>
              <a:rPr lang="en-US" sz="4000" spc="-60" dirty="0" err="1" smtClean="0">
                <a:latin typeface="Calisto MT" charset="0"/>
                <a:ea typeface="Calisto MT" charset="0"/>
                <a:cs typeface="Calisto MT" charset="0"/>
              </a:rPr>
              <a:t>Ambiental</a:t>
            </a:r>
            <a:endParaRPr lang="en-US" sz="4000" spc="-60" dirty="0">
              <a:latin typeface="Calisto MT" charset="0"/>
              <a:ea typeface="Calisto MT" charset="0"/>
              <a:cs typeface="Calisto MT" charset="0"/>
            </a:endParaRPr>
          </a:p>
        </p:txBody>
      </p:sp>
      <p:sp>
        <p:nvSpPr>
          <p:cNvPr id="27" name="Subtitle 51">
            <a:extLst>
              <a:ext uri="{FF2B5EF4-FFF2-40B4-BE49-F238E27FC236}">
                <a16:creationId xmlns="" xmlns:a16="http://schemas.microsoft.com/office/drawing/2014/main" id="{46FF1827-B46B-4BC4-8665-8914CF45DE0C}"/>
              </a:ext>
            </a:extLst>
          </p:cNvPr>
          <p:cNvSpPr txBox="1">
            <a:spLocks/>
          </p:cNvSpPr>
          <p:nvPr/>
        </p:nvSpPr>
        <p:spPr>
          <a:xfrm>
            <a:off x="446315" y="843926"/>
            <a:ext cx="7940448" cy="490904"/>
          </a:xfrm>
          <a:prstGeom prst="rect">
            <a:avLst/>
          </a:prstGeom>
        </p:spPr>
        <p:txBody>
          <a:bodyPr vert="horz" wrap="square" lIns="91440" tIns="45720" rIns="91440" bIns="45720" rtlCol="0" anchor="ctr">
            <a:spAutoFit/>
          </a:bodyPr>
          <a:lstStyle>
            <a:defPPr>
              <a:defRPr lang="es-ES_tradnl"/>
            </a:defPPr>
            <a:lvl1pPr>
              <a:lnSpc>
                <a:spcPct val="90000"/>
              </a:lnSpc>
              <a:spcBef>
                <a:spcPct val="0"/>
              </a:spcBef>
              <a:buNone/>
              <a:defRPr sz="4400" b="1" spc="-60">
                <a:latin typeface="Calisto MT" charset="0"/>
                <a:ea typeface="Calisto MT" charset="0"/>
                <a:cs typeface="Calisto MT" charset="0"/>
              </a:defRPr>
            </a:lvl1pPr>
          </a:lstStyle>
          <a:p>
            <a:r>
              <a:rPr lang="es-ES" sz="2800" dirty="0" smtClean="0"/>
              <a:t>Contaminación del suelo </a:t>
            </a:r>
            <a:r>
              <a:rPr lang="mr-IN" sz="2800" dirty="0" smtClean="0"/>
              <a:t>–</a:t>
            </a:r>
            <a:r>
              <a:rPr lang="es-ES" sz="2800" dirty="0" smtClean="0"/>
              <a:t> Residuos Sólidos</a:t>
            </a:r>
            <a:endParaRPr lang="en-US" sz="2800" dirty="0"/>
          </a:p>
        </p:txBody>
      </p:sp>
      <p:pic>
        <p:nvPicPr>
          <p:cNvPr id="28" name="Imagen 27"/>
          <p:cNvPicPr>
            <a:picLocks noChangeAspect="1"/>
          </p:cNvPicPr>
          <p:nvPr/>
        </p:nvPicPr>
        <p:blipFill rotWithShape="1">
          <a:blip r:embed="rId2">
            <a:extLst>
              <a:ext uri="{28A0092B-C50C-407E-A947-70E740481C1C}">
                <a14:useLocalDpi xmlns:a14="http://schemas.microsoft.com/office/drawing/2010/main" val="0"/>
              </a:ext>
            </a:extLst>
          </a:blip>
          <a:srcRect l="9635" t="30324" r="50131" b="37500"/>
          <a:stretch/>
        </p:blipFill>
        <p:spPr>
          <a:xfrm>
            <a:off x="9893327" y="219683"/>
            <a:ext cx="885825" cy="398478"/>
          </a:xfrm>
          <a:prstGeom prst="rect">
            <a:avLst/>
          </a:prstGeom>
        </p:spPr>
      </p:pic>
      <p:grpSp>
        <p:nvGrpSpPr>
          <p:cNvPr id="42" name="Agrupar 41"/>
          <p:cNvGrpSpPr/>
          <p:nvPr/>
        </p:nvGrpSpPr>
        <p:grpSpPr>
          <a:xfrm>
            <a:off x="10968548" y="352897"/>
            <a:ext cx="1080000" cy="5641167"/>
            <a:chOff x="10933231" y="512763"/>
            <a:chExt cx="1080000" cy="5641167"/>
          </a:xfrm>
        </p:grpSpPr>
        <p:pic>
          <p:nvPicPr>
            <p:cNvPr id="44" name="Picture 12" descr="esultado de imagen de od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231" y="5127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l agua libre de impurezas y accesible para todos es parte esencial 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231" y="17374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esultado de imagen de ods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3231" y="507393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bjetivo 11 - CIUDADES Y COMUNIDADES SOSTENI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3231" y="279334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bjetivo 12 - PRODUCCIÓN Y CONSUMOS RESPONSAB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3231" y="3933639"/>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70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07482" y="609369"/>
            <a:ext cx="2120088" cy="646331"/>
          </a:xfrm>
          <a:prstGeom prst="rect">
            <a:avLst/>
          </a:prstGeom>
          <a:noFill/>
        </p:spPr>
        <p:txBody>
          <a:bodyPr wrap="square" rtlCol="0">
            <a:spAutoFit/>
          </a:bodyPr>
          <a:lstStyle/>
          <a:p>
            <a:r>
              <a:rPr lang="es-ES_tradnl" dirty="0" smtClean="0">
                <a:latin typeface="Arial" charset="0"/>
                <a:ea typeface="Arial" charset="0"/>
                <a:cs typeface="Arial" charset="0"/>
              </a:rPr>
              <a:t>Desechos Sólidos Industriales</a:t>
            </a:r>
            <a:endParaRPr lang="es-ES_tradnl" dirty="0">
              <a:latin typeface="Arial" charset="0"/>
              <a:ea typeface="Arial" charset="0"/>
              <a:cs typeface="Arial" charset="0"/>
            </a:endParaRPr>
          </a:p>
        </p:txBody>
      </p:sp>
      <p:sp>
        <p:nvSpPr>
          <p:cNvPr id="3" name="CuadroTexto 2"/>
          <p:cNvSpPr txBox="1"/>
          <p:nvPr/>
        </p:nvSpPr>
        <p:spPr>
          <a:xfrm>
            <a:off x="5118887" y="1812746"/>
            <a:ext cx="2256019" cy="646331"/>
          </a:xfrm>
          <a:prstGeom prst="rect">
            <a:avLst/>
          </a:prstGeom>
          <a:noFill/>
        </p:spPr>
        <p:txBody>
          <a:bodyPr wrap="square" rtlCol="0">
            <a:spAutoFit/>
          </a:bodyPr>
          <a:lstStyle/>
          <a:p>
            <a:r>
              <a:rPr lang="es-ES_tradnl" dirty="0" smtClean="0">
                <a:latin typeface="Arial" charset="0"/>
                <a:ea typeface="Arial" charset="0"/>
                <a:cs typeface="Arial" charset="0"/>
              </a:rPr>
              <a:t>Desechos Sólidos Municipales (RSU)</a:t>
            </a:r>
            <a:endParaRPr lang="es-ES_tradnl" dirty="0">
              <a:latin typeface="Arial" charset="0"/>
              <a:ea typeface="Arial" charset="0"/>
              <a:cs typeface="Arial" charset="0"/>
            </a:endParaRPr>
          </a:p>
        </p:txBody>
      </p:sp>
      <p:sp>
        <p:nvSpPr>
          <p:cNvPr id="4" name="CuadroTexto 3"/>
          <p:cNvSpPr txBox="1"/>
          <p:nvPr/>
        </p:nvSpPr>
        <p:spPr>
          <a:xfrm>
            <a:off x="1382842" y="1095717"/>
            <a:ext cx="3074670" cy="1200329"/>
          </a:xfrm>
          <a:prstGeom prst="rect">
            <a:avLst/>
          </a:prstGeom>
          <a:noFill/>
        </p:spPr>
        <p:txBody>
          <a:bodyPr wrap="square" rtlCol="0">
            <a:spAutoFit/>
          </a:bodyPr>
          <a:lstStyle/>
          <a:p>
            <a:pPr algn="ctr"/>
            <a:r>
              <a:rPr lang="es-ES_tradnl" dirty="0" smtClean="0">
                <a:latin typeface="Arial" charset="0"/>
                <a:ea typeface="Arial" charset="0"/>
                <a:cs typeface="Arial" charset="0"/>
              </a:rPr>
              <a:t>Cualquier material descartado o </a:t>
            </a:r>
            <a:r>
              <a:rPr lang="es-ES_tradnl" dirty="0">
                <a:latin typeface="Arial" charset="0"/>
                <a:ea typeface="Arial" charset="0"/>
                <a:cs typeface="Arial" charset="0"/>
              </a:rPr>
              <a:t>n</a:t>
            </a:r>
            <a:r>
              <a:rPr lang="es-ES_tradnl" dirty="0" smtClean="0">
                <a:latin typeface="Arial" charset="0"/>
                <a:ea typeface="Arial" charset="0"/>
                <a:cs typeface="Arial" charset="0"/>
              </a:rPr>
              <a:t>o-deseado que no este en estado gaseoso o líquido</a:t>
            </a:r>
          </a:p>
        </p:txBody>
      </p:sp>
      <p:sp>
        <p:nvSpPr>
          <p:cNvPr id="6" name="CuadroTexto 5"/>
          <p:cNvSpPr txBox="1"/>
          <p:nvPr/>
        </p:nvSpPr>
        <p:spPr>
          <a:xfrm>
            <a:off x="7319010" y="1608905"/>
            <a:ext cx="3589020" cy="2585323"/>
          </a:xfrm>
          <a:prstGeom prst="rect">
            <a:avLst/>
          </a:prstGeom>
          <a:noFill/>
        </p:spPr>
        <p:txBody>
          <a:bodyPr wrap="square" rtlCol="0">
            <a:spAutoFit/>
          </a:bodyPr>
          <a:lstStyle/>
          <a:p>
            <a:pPr marL="90488" indent="-90488">
              <a:buFont typeface="Arial" charset="0"/>
              <a:buChar char="•"/>
            </a:pPr>
            <a:r>
              <a:rPr lang="es-ES_tradnl" dirty="0" smtClean="0">
                <a:latin typeface="Arial" charset="0"/>
                <a:ea typeface="Arial" charset="0"/>
                <a:cs typeface="Arial" charset="0"/>
              </a:rPr>
              <a:t>Papel/cartón</a:t>
            </a:r>
          </a:p>
          <a:p>
            <a:pPr marL="90488" indent="-90488">
              <a:buFont typeface="Arial" charset="0"/>
              <a:buChar char="•"/>
            </a:pPr>
            <a:r>
              <a:rPr lang="es-ES_tradnl" dirty="0" smtClean="0">
                <a:latin typeface="Arial" charset="0"/>
                <a:ea typeface="Arial" charset="0"/>
                <a:cs typeface="Arial" charset="0"/>
              </a:rPr>
              <a:t>Orgánicos (desechos alimentos)</a:t>
            </a:r>
          </a:p>
          <a:p>
            <a:pPr marL="90488" indent="-90488">
              <a:buFont typeface="Arial" charset="0"/>
              <a:buChar char="•"/>
            </a:pPr>
            <a:r>
              <a:rPr lang="es-ES_tradnl" dirty="0" smtClean="0">
                <a:latin typeface="Arial" charset="0"/>
                <a:ea typeface="Arial" charset="0"/>
                <a:cs typeface="Arial" charset="0"/>
              </a:rPr>
              <a:t>Latas</a:t>
            </a:r>
          </a:p>
          <a:p>
            <a:pPr marL="90488" indent="-90488">
              <a:buFont typeface="Arial" charset="0"/>
              <a:buChar char="•"/>
            </a:pPr>
            <a:r>
              <a:rPr lang="es-ES_tradnl" dirty="0" smtClean="0">
                <a:latin typeface="Arial" charset="0"/>
                <a:ea typeface="Arial" charset="0"/>
                <a:cs typeface="Arial" charset="0"/>
              </a:rPr>
              <a:t>Botellas de vidrio</a:t>
            </a:r>
          </a:p>
          <a:p>
            <a:pPr marL="90488" indent="-90488">
              <a:buFont typeface="Arial" charset="0"/>
              <a:buChar char="•"/>
            </a:pPr>
            <a:r>
              <a:rPr lang="es-ES_tradnl" dirty="0" smtClean="0">
                <a:latin typeface="Arial" charset="0"/>
                <a:ea typeface="Arial" charset="0"/>
                <a:cs typeface="Arial" charset="0"/>
              </a:rPr>
              <a:t>Empaques de plástico</a:t>
            </a:r>
          </a:p>
          <a:p>
            <a:pPr marL="90488" indent="-90488">
              <a:buFont typeface="Arial" charset="0"/>
              <a:buChar char="•"/>
            </a:pPr>
            <a:r>
              <a:rPr lang="es-ES_tradnl" dirty="0" smtClean="0">
                <a:latin typeface="Arial" charset="0"/>
                <a:ea typeface="Arial" charset="0"/>
                <a:cs typeface="Arial" charset="0"/>
              </a:rPr>
              <a:t>Carbón</a:t>
            </a:r>
          </a:p>
          <a:p>
            <a:pPr marL="90488" indent="-90488">
              <a:buFont typeface="Arial" charset="0"/>
              <a:buChar char="•"/>
            </a:pPr>
            <a:r>
              <a:rPr lang="es-ES_tradnl" dirty="0" smtClean="0">
                <a:latin typeface="Arial" charset="0"/>
                <a:ea typeface="Arial" charset="0"/>
                <a:cs typeface="Arial" charset="0"/>
              </a:rPr>
              <a:t>Residuos de madera</a:t>
            </a:r>
          </a:p>
          <a:p>
            <a:pPr marL="90488" indent="-90488">
              <a:buFont typeface="Arial" charset="0"/>
              <a:buChar char="•"/>
            </a:pPr>
            <a:r>
              <a:rPr lang="es-ES_tradnl" dirty="0" smtClean="0">
                <a:latin typeface="Arial" charset="0"/>
                <a:ea typeface="Arial" charset="0"/>
                <a:cs typeface="Arial" charset="0"/>
              </a:rPr>
              <a:t>Residuos de Jardín</a:t>
            </a:r>
          </a:p>
          <a:p>
            <a:pPr marL="90488" indent="-90488">
              <a:buFont typeface="Arial" charset="0"/>
              <a:buChar char="•"/>
            </a:pPr>
            <a:r>
              <a:rPr lang="es-ES_tradnl" dirty="0" smtClean="0">
                <a:latin typeface="Arial" charset="0"/>
                <a:ea typeface="Arial" charset="0"/>
                <a:cs typeface="Arial" charset="0"/>
              </a:rPr>
              <a:t>Residuos electrónicos (RAEE)</a:t>
            </a:r>
          </a:p>
        </p:txBody>
      </p:sp>
      <p:sp>
        <p:nvSpPr>
          <p:cNvPr id="7" name="CuadroTexto 6"/>
          <p:cNvSpPr txBox="1"/>
          <p:nvPr/>
        </p:nvSpPr>
        <p:spPr>
          <a:xfrm>
            <a:off x="7319010" y="205338"/>
            <a:ext cx="1375410" cy="1200329"/>
          </a:xfrm>
          <a:prstGeom prst="rect">
            <a:avLst/>
          </a:prstGeom>
          <a:noFill/>
        </p:spPr>
        <p:txBody>
          <a:bodyPr wrap="square" rtlCol="0">
            <a:spAutoFit/>
          </a:bodyPr>
          <a:lstStyle>
            <a:defPPr>
              <a:defRPr lang="es-ES_tradnl"/>
            </a:defPPr>
            <a:lvl1pPr marL="90488" indent="-90488">
              <a:buFont typeface="Arial" charset="0"/>
              <a:buChar char="•"/>
            </a:lvl1pPr>
          </a:lstStyle>
          <a:p>
            <a:r>
              <a:rPr lang="es-ES_tradnl" dirty="0" smtClean="0">
                <a:latin typeface="Arial" charset="0"/>
                <a:ea typeface="Arial" charset="0"/>
                <a:cs typeface="Arial" charset="0"/>
              </a:rPr>
              <a:t>Minería</a:t>
            </a:r>
            <a:endParaRPr lang="es-ES_tradnl" dirty="0">
              <a:latin typeface="Arial" charset="0"/>
              <a:ea typeface="Arial" charset="0"/>
              <a:cs typeface="Arial" charset="0"/>
            </a:endParaRPr>
          </a:p>
          <a:p>
            <a:r>
              <a:rPr lang="es-ES_tradnl" dirty="0" smtClean="0">
                <a:latin typeface="Arial" charset="0"/>
                <a:ea typeface="Arial" charset="0"/>
                <a:cs typeface="Arial" charset="0"/>
              </a:rPr>
              <a:t>Industrias</a:t>
            </a:r>
            <a:endParaRPr lang="es-ES_tradnl" dirty="0">
              <a:latin typeface="Arial" charset="0"/>
              <a:ea typeface="Arial" charset="0"/>
              <a:cs typeface="Arial" charset="0"/>
            </a:endParaRPr>
          </a:p>
          <a:p>
            <a:r>
              <a:rPr lang="es-ES_tradnl" dirty="0">
                <a:latin typeface="Arial" charset="0"/>
                <a:ea typeface="Arial" charset="0"/>
                <a:cs typeface="Arial" charset="0"/>
              </a:rPr>
              <a:t>Fábricas </a:t>
            </a:r>
          </a:p>
          <a:p>
            <a:r>
              <a:rPr lang="es-ES_tradnl" dirty="0">
                <a:latin typeface="Arial" charset="0"/>
                <a:ea typeface="Arial" charset="0"/>
                <a:cs typeface="Arial" charset="0"/>
              </a:rPr>
              <a:t>Granjas</a:t>
            </a:r>
          </a:p>
        </p:txBody>
      </p:sp>
      <p:sp>
        <p:nvSpPr>
          <p:cNvPr id="10" name="Flecha derecha 9"/>
          <p:cNvSpPr/>
          <p:nvPr/>
        </p:nvSpPr>
        <p:spPr>
          <a:xfrm rot="20264283">
            <a:off x="4343521" y="1046930"/>
            <a:ext cx="803084" cy="44672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lecha derecha 10"/>
          <p:cNvSpPr/>
          <p:nvPr/>
        </p:nvSpPr>
        <p:spPr>
          <a:xfrm rot="1416471">
            <a:off x="4343785" y="1737116"/>
            <a:ext cx="787021" cy="44672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Abrir corchete 11"/>
          <p:cNvSpPr/>
          <p:nvPr/>
        </p:nvSpPr>
        <p:spPr>
          <a:xfrm>
            <a:off x="7227570" y="237679"/>
            <a:ext cx="605576" cy="1168169"/>
          </a:xfrm>
          <a:prstGeom prst="leftBracket">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3" name="Abrir corchete 12"/>
          <p:cNvSpPr/>
          <p:nvPr/>
        </p:nvSpPr>
        <p:spPr>
          <a:xfrm>
            <a:off x="7227570" y="1624145"/>
            <a:ext cx="605576" cy="2570083"/>
          </a:xfrm>
          <a:prstGeom prst="leftBracket">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5" name="CuadroTexto 14"/>
          <p:cNvSpPr txBox="1"/>
          <p:nvPr/>
        </p:nvSpPr>
        <p:spPr>
          <a:xfrm>
            <a:off x="203200" y="0"/>
            <a:ext cx="4084067" cy="523220"/>
          </a:xfrm>
          <a:prstGeom prst="rect">
            <a:avLst/>
          </a:prstGeom>
          <a:noFill/>
        </p:spPr>
        <p:txBody>
          <a:bodyPr wrap="square" rtlCol="0">
            <a:spAutoFit/>
          </a:bodyPr>
          <a:lstStyle/>
          <a:p>
            <a:r>
              <a:rPr lang="es-ES_tradnl" sz="2800" smtClean="0">
                <a:latin typeface="Stencil" charset="0"/>
                <a:ea typeface="Stencil" charset="0"/>
                <a:cs typeface="Stencil" charset="0"/>
              </a:rPr>
              <a:t>Residuos sólidos</a:t>
            </a:r>
            <a:endParaRPr lang="es-ES_tradnl" sz="2000" dirty="0">
              <a:latin typeface="Stencil" charset="0"/>
              <a:ea typeface="Stencil" charset="0"/>
              <a:cs typeface="Stencil" charset="0"/>
            </a:endParaRPr>
          </a:p>
        </p:txBody>
      </p:sp>
      <p:pic>
        <p:nvPicPr>
          <p:cNvPr id="1026" name="Picture 2" descr="a basura se acumula en la región | El Comer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56" y="3078002"/>
            <a:ext cx="6498143" cy="3610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ito: quema de basura entre las principales causas de incendio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7570" y="4481305"/>
            <a:ext cx="4405950" cy="220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8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4419" y="640735"/>
            <a:ext cx="11567950" cy="5953262"/>
          </a:xfrm>
          <a:prstGeom prst="rect">
            <a:avLst/>
          </a:prstGeom>
        </p:spPr>
      </p:pic>
      <p:sp>
        <p:nvSpPr>
          <p:cNvPr id="6" name="CuadroTexto 5"/>
          <p:cNvSpPr txBox="1"/>
          <p:nvPr/>
        </p:nvSpPr>
        <p:spPr>
          <a:xfrm>
            <a:off x="203200" y="0"/>
            <a:ext cx="11135360" cy="523220"/>
          </a:xfrm>
          <a:prstGeom prst="rect">
            <a:avLst/>
          </a:prstGeom>
          <a:noFill/>
        </p:spPr>
        <p:txBody>
          <a:bodyPr wrap="square" rtlCol="0">
            <a:spAutoFit/>
          </a:bodyPr>
          <a:lstStyle/>
          <a:p>
            <a:r>
              <a:rPr lang="es-ES_tradnl" sz="2800" dirty="0" smtClean="0">
                <a:latin typeface="Stencil" charset="0"/>
                <a:ea typeface="Stencil" charset="0"/>
                <a:cs typeface="Stencil" charset="0"/>
              </a:rPr>
              <a:t>De La Cuna A La Cuna </a:t>
            </a:r>
            <a:r>
              <a:rPr lang="es-ES_tradnl" sz="2000" dirty="0" smtClean="0">
                <a:latin typeface="Stencil" charset="0"/>
                <a:ea typeface="Stencil" charset="0"/>
                <a:cs typeface="Stencil" charset="0"/>
              </a:rPr>
              <a:t>(</a:t>
            </a:r>
            <a:r>
              <a:rPr lang="es-ES_tradnl" sz="2000" dirty="0" err="1" smtClean="0">
                <a:latin typeface="Stencil" charset="0"/>
                <a:ea typeface="Stencil" charset="0"/>
                <a:cs typeface="Stencil" charset="0"/>
              </a:rPr>
              <a:t>Credle</a:t>
            </a:r>
            <a:r>
              <a:rPr lang="es-ES_tradnl" sz="2000" dirty="0" smtClean="0">
                <a:latin typeface="Stencil" charset="0"/>
                <a:ea typeface="Stencil" charset="0"/>
                <a:cs typeface="Stencil" charset="0"/>
              </a:rPr>
              <a:t> tu </a:t>
            </a:r>
            <a:r>
              <a:rPr lang="es-ES_tradnl" sz="2000" dirty="0" err="1" smtClean="0">
                <a:latin typeface="Stencil" charset="0"/>
                <a:ea typeface="Stencil" charset="0"/>
                <a:cs typeface="Stencil" charset="0"/>
              </a:rPr>
              <a:t>Credle</a:t>
            </a:r>
            <a:r>
              <a:rPr lang="es-ES_tradnl" sz="2000" dirty="0">
                <a:latin typeface="Stencil" charset="0"/>
                <a:ea typeface="Stencil" charset="0"/>
                <a:cs typeface="Stencil" charset="0"/>
              </a:rPr>
              <a:t>)</a:t>
            </a:r>
          </a:p>
        </p:txBody>
      </p:sp>
    </p:spTree>
    <p:extLst>
      <p:ext uri="{BB962C8B-B14F-4D97-AF65-F5344CB8AC3E}">
        <p14:creationId xmlns:p14="http://schemas.microsoft.com/office/powerpoint/2010/main" val="191909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07692" y="694341"/>
            <a:ext cx="5070106" cy="369332"/>
          </a:xfrm>
          <a:prstGeom prst="rect">
            <a:avLst/>
          </a:prstGeom>
        </p:spPr>
        <p:txBody>
          <a:bodyPr wrap="none">
            <a:spAutoFit/>
          </a:bodyPr>
          <a:lstStyle/>
          <a:p>
            <a:r>
              <a:rPr lang="es-ES_tradnl" dirty="0" smtClean="0">
                <a:hlinkClick r:id="rId2"/>
              </a:rPr>
              <a:t>https://www.youtube.com/watch?v=cbpzwBRTMaU</a:t>
            </a:r>
            <a:endParaRPr lang="es-ES_tradnl" dirty="0"/>
          </a:p>
        </p:txBody>
      </p:sp>
      <p:sp>
        <p:nvSpPr>
          <p:cNvPr id="5" name="Rectángulo 4"/>
          <p:cNvSpPr/>
          <p:nvPr/>
        </p:nvSpPr>
        <p:spPr>
          <a:xfrm>
            <a:off x="3869839" y="1170608"/>
            <a:ext cx="3275256" cy="830997"/>
          </a:xfrm>
          <a:prstGeom prst="rect">
            <a:avLst/>
          </a:prstGeom>
        </p:spPr>
        <p:txBody>
          <a:bodyPr wrap="none">
            <a:spAutoFit/>
          </a:bodyPr>
          <a:lstStyle/>
          <a:p>
            <a:pPr algn="ctr"/>
            <a:r>
              <a:rPr lang="es-ES_tradnl" sz="2400" dirty="0">
                <a:latin typeface="Roboto" charset="0"/>
              </a:rPr>
              <a:t>Qué es </a:t>
            </a:r>
            <a:r>
              <a:rPr lang="es-ES_tradnl" sz="2400" dirty="0" err="1">
                <a:latin typeface="Roboto" charset="0"/>
              </a:rPr>
              <a:t>Cradle</a:t>
            </a:r>
            <a:r>
              <a:rPr lang="es-ES_tradnl" sz="2400" dirty="0">
                <a:latin typeface="Roboto" charset="0"/>
              </a:rPr>
              <a:t> to </a:t>
            </a:r>
            <a:r>
              <a:rPr lang="es-ES_tradnl" sz="2400" dirty="0" err="1">
                <a:latin typeface="Roboto" charset="0"/>
              </a:rPr>
              <a:t>Cradle</a:t>
            </a:r>
            <a:r>
              <a:rPr lang="es-ES_tradnl" sz="2400" dirty="0" smtClean="0">
                <a:latin typeface="Roboto" charset="0"/>
              </a:rPr>
              <a:t>?</a:t>
            </a:r>
          </a:p>
          <a:p>
            <a:pPr algn="ctr"/>
            <a:r>
              <a:rPr lang="es-ES_tradnl" sz="2400" b="0" i="0" dirty="0" smtClean="0">
                <a:effectLst/>
                <a:latin typeface="Roboto" charset="0"/>
              </a:rPr>
              <a:t>4:33 min</a:t>
            </a:r>
            <a:endParaRPr lang="es-ES_tradnl" sz="2400" b="0" i="0" dirty="0">
              <a:effectLst/>
              <a:latin typeface="Roboto"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005" y="2208632"/>
            <a:ext cx="7639694" cy="4281094"/>
          </a:xfrm>
          <a:prstGeom prst="rect">
            <a:avLst/>
          </a:prstGeom>
        </p:spPr>
      </p:pic>
      <p:sp>
        <p:nvSpPr>
          <p:cNvPr id="7" name="CuadroTexto 6"/>
          <p:cNvSpPr txBox="1"/>
          <p:nvPr/>
        </p:nvSpPr>
        <p:spPr>
          <a:xfrm>
            <a:off x="203200" y="0"/>
            <a:ext cx="11135360" cy="523220"/>
          </a:xfrm>
          <a:prstGeom prst="rect">
            <a:avLst/>
          </a:prstGeom>
          <a:noFill/>
        </p:spPr>
        <p:txBody>
          <a:bodyPr wrap="square" rtlCol="0">
            <a:spAutoFit/>
          </a:bodyPr>
          <a:lstStyle/>
          <a:p>
            <a:r>
              <a:rPr lang="es-ES_tradnl" sz="2800" dirty="0" smtClean="0">
                <a:latin typeface="Stencil" charset="0"/>
                <a:ea typeface="Stencil" charset="0"/>
                <a:cs typeface="Stencil" charset="0"/>
              </a:rPr>
              <a:t>De La Cuna A La Cuna </a:t>
            </a:r>
            <a:r>
              <a:rPr lang="es-ES_tradnl" sz="2000" dirty="0" smtClean="0">
                <a:latin typeface="Stencil" charset="0"/>
                <a:ea typeface="Stencil" charset="0"/>
                <a:cs typeface="Stencil" charset="0"/>
              </a:rPr>
              <a:t>(</a:t>
            </a:r>
            <a:r>
              <a:rPr lang="es-ES_tradnl" sz="2000" dirty="0" err="1" smtClean="0">
                <a:latin typeface="Stencil" charset="0"/>
                <a:ea typeface="Stencil" charset="0"/>
                <a:cs typeface="Stencil" charset="0"/>
              </a:rPr>
              <a:t>Credle</a:t>
            </a:r>
            <a:r>
              <a:rPr lang="es-ES_tradnl" sz="2000" dirty="0" smtClean="0">
                <a:latin typeface="Stencil" charset="0"/>
                <a:ea typeface="Stencil" charset="0"/>
                <a:cs typeface="Stencil" charset="0"/>
              </a:rPr>
              <a:t> tu </a:t>
            </a:r>
            <a:r>
              <a:rPr lang="es-ES_tradnl" sz="2000" dirty="0" err="1" smtClean="0">
                <a:latin typeface="Stencil" charset="0"/>
                <a:ea typeface="Stencil" charset="0"/>
                <a:cs typeface="Stencil" charset="0"/>
              </a:rPr>
              <a:t>Credle</a:t>
            </a:r>
            <a:r>
              <a:rPr lang="es-ES_tradnl" sz="2000" dirty="0">
                <a:latin typeface="Stencil" charset="0"/>
                <a:ea typeface="Stencil" charset="0"/>
                <a:cs typeface="Stencil" charset="0"/>
              </a:rPr>
              <a:t>)</a:t>
            </a:r>
          </a:p>
        </p:txBody>
      </p:sp>
    </p:spTree>
    <p:extLst>
      <p:ext uri="{BB962C8B-B14F-4D97-AF65-F5344CB8AC3E}">
        <p14:creationId xmlns:p14="http://schemas.microsoft.com/office/powerpoint/2010/main" val="199018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11193" t="23584" r="32007" b="4395"/>
          <a:stretch/>
        </p:blipFill>
        <p:spPr>
          <a:xfrm>
            <a:off x="6658077" y="2950068"/>
            <a:ext cx="4844253" cy="3869495"/>
          </a:xfrm>
          <a:prstGeom prst="rect">
            <a:avLst/>
          </a:prstGeom>
        </p:spPr>
      </p:pic>
      <p:pic>
        <p:nvPicPr>
          <p:cNvPr id="8" name="Imagen 7"/>
          <p:cNvPicPr>
            <a:picLocks noChangeAspect="1"/>
          </p:cNvPicPr>
          <p:nvPr/>
        </p:nvPicPr>
        <p:blipFill rotWithShape="1">
          <a:blip r:embed="rId4">
            <a:clrChange>
              <a:clrFrom>
                <a:srgbClr val="F3F3F3"/>
              </a:clrFrom>
              <a:clrTo>
                <a:srgbClr val="F3F3F3">
                  <a:alpha val="0"/>
                </a:srgbClr>
              </a:clrTo>
            </a:clrChange>
            <a:extLst>
              <a:ext uri="{28A0092B-C50C-407E-A947-70E740481C1C}">
                <a14:useLocalDpi xmlns:a14="http://schemas.microsoft.com/office/drawing/2010/main" val="0"/>
              </a:ext>
            </a:extLst>
          </a:blip>
          <a:srcRect l="11812" t="27614" r="15150"/>
          <a:stretch/>
        </p:blipFill>
        <p:spPr>
          <a:xfrm>
            <a:off x="203200" y="3171301"/>
            <a:ext cx="6668655" cy="3648262"/>
          </a:xfrm>
          <a:prstGeom prst="rect">
            <a:avLst/>
          </a:prstGeom>
        </p:spPr>
      </p:pic>
      <p:sp>
        <p:nvSpPr>
          <p:cNvPr id="9" name="CuadroTexto 8"/>
          <p:cNvSpPr txBox="1"/>
          <p:nvPr/>
        </p:nvSpPr>
        <p:spPr>
          <a:xfrm>
            <a:off x="203201" y="0"/>
            <a:ext cx="6162876" cy="523220"/>
          </a:xfrm>
          <a:prstGeom prst="rect">
            <a:avLst/>
          </a:prstGeom>
          <a:noFill/>
        </p:spPr>
        <p:txBody>
          <a:bodyPr wrap="square" rtlCol="0">
            <a:spAutoFit/>
          </a:bodyPr>
          <a:lstStyle/>
          <a:p>
            <a:r>
              <a:rPr lang="es-ES_tradnl" sz="2800" dirty="0" smtClean="0">
                <a:latin typeface="Stencil" charset="0"/>
                <a:ea typeface="Stencil" charset="0"/>
                <a:cs typeface="Stencil" charset="0"/>
              </a:rPr>
              <a:t>Residuos sólidos: </a:t>
            </a:r>
            <a:r>
              <a:rPr lang="es-ES_tradnl" sz="2000" dirty="0" smtClean="0">
                <a:latin typeface="Stencil" charset="0"/>
                <a:ea typeface="Stencil" charset="0"/>
                <a:cs typeface="Stencil" charset="0"/>
              </a:rPr>
              <a:t>panorama global</a:t>
            </a:r>
            <a:endParaRPr lang="es-ES_tradnl" sz="1400" dirty="0">
              <a:latin typeface="Stencil" charset="0"/>
              <a:ea typeface="Stencil" charset="0"/>
              <a:cs typeface="Stencil" charset="0"/>
            </a:endParaRPr>
          </a:p>
        </p:txBody>
      </p:sp>
      <p:sp>
        <p:nvSpPr>
          <p:cNvPr id="10" name="CuadroTexto 9"/>
          <p:cNvSpPr txBox="1"/>
          <p:nvPr/>
        </p:nvSpPr>
        <p:spPr>
          <a:xfrm>
            <a:off x="1456897" y="2782174"/>
            <a:ext cx="4636008" cy="369332"/>
          </a:xfrm>
          <a:prstGeom prst="rect">
            <a:avLst/>
          </a:prstGeom>
          <a:noFill/>
        </p:spPr>
        <p:txBody>
          <a:bodyPr wrap="square" rtlCol="0">
            <a:spAutoFit/>
          </a:bodyPr>
          <a:lstStyle/>
          <a:p>
            <a:pPr algn="ctr"/>
            <a:r>
              <a:rPr lang="es-ES_tradnl" dirty="0" smtClean="0"/>
              <a:t>Generación de RSU a nivel global (t/año) </a:t>
            </a:r>
            <a:endParaRPr lang="es-ES_tradnl" dirty="0"/>
          </a:p>
        </p:txBody>
      </p:sp>
      <p:sp>
        <p:nvSpPr>
          <p:cNvPr id="11" name="CuadroTexto 10"/>
          <p:cNvSpPr txBox="1"/>
          <p:nvPr/>
        </p:nvSpPr>
        <p:spPr>
          <a:xfrm>
            <a:off x="7345547" y="2930071"/>
            <a:ext cx="4035488" cy="369332"/>
          </a:xfrm>
          <a:prstGeom prst="rect">
            <a:avLst/>
          </a:prstGeom>
          <a:solidFill>
            <a:schemeClr val="bg1"/>
          </a:solidFill>
        </p:spPr>
        <p:txBody>
          <a:bodyPr wrap="square" rtlCol="0">
            <a:spAutoFit/>
          </a:bodyPr>
          <a:lstStyle/>
          <a:p>
            <a:pPr algn="ctr"/>
            <a:r>
              <a:rPr lang="es-ES_tradnl" dirty="0" smtClean="0"/>
              <a:t>Generación per cápita de RSU (kg/año) </a:t>
            </a:r>
            <a:endParaRPr lang="es-ES_tradnl" dirty="0"/>
          </a:p>
        </p:txBody>
      </p:sp>
      <p:pic>
        <p:nvPicPr>
          <p:cNvPr id="12" name="Imagen 1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7115"/>
          <a:stretch/>
        </p:blipFill>
        <p:spPr>
          <a:xfrm>
            <a:off x="7106396" y="40760"/>
            <a:ext cx="4846453" cy="2926080"/>
          </a:xfrm>
          <a:prstGeom prst="rect">
            <a:avLst/>
          </a:prstGeom>
        </p:spPr>
      </p:pic>
      <p:sp>
        <p:nvSpPr>
          <p:cNvPr id="13" name="Rectángulo 12"/>
          <p:cNvSpPr/>
          <p:nvPr/>
        </p:nvSpPr>
        <p:spPr>
          <a:xfrm>
            <a:off x="70301" y="490532"/>
            <a:ext cx="7409200" cy="1969770"/>
          </a:xfrm>
          <a:prstGeom prst="rect">
            <a:avLst/>
          </a:prstGeom>
        </p:spPr>
        <p:txBody>
          <a:bodyPr wrap="square">
            <a:spAutoFit/>
          </a:bodyPr>
          <a:lstStyle/>
          <a:p>
            <a:r>
              <a:rPr lang="es-ES_tradnl" sz="4400" dirty="0" smtClean="0">
                <a:solidFill>
                  <a:schemeClr val="accent2">
                    <a:lumMod val="75000"/>
                  </a:schemeClr>
                </a:solidFill>
                <a:latin typeface="Arial" charset="0"/>
                <a:ea typeface="Arial" charset="0"/>
                <a:cs typeface="Arial" charset="0"/>
              </a:rPr>
              <a:t>2016 </a:t>
            </a:r>
            <a:r>
              <a:rPr lang="es-ES_tradnl" sz="3200" dirty="0" smtClean="0">
                <a:solidFill>
                  <a:schemeClr val="accent2">
                    <a:lumMod val="75000"/>
                  </a:schemeClr>
                </a:solidFill>
                <a:latin typeface="Arial" charset="0"/>
                <a:ea typeface="Arial" charset="0"/>
                <a:cs typeface="Arial" charset="0"/>
              </a:rPr>
              <a:t>recolección basura urbana</a:t>
            </a:r>
          </a:p>
          <a:p>
            <a:pPr>
              <a:spcBef>
                <a:spcPts val="600"/>
              </a:spcBef>
            </a:pPr>
            <a:r>
              <a:rPr lang="es-ES_tradnl" dirty="0" smtClean="0">
                <a:latin typeface="Arial" charset="0"/>
                <a:ea typeface="Arial" charset="0"/>
                <a:cs typeface="Arial" charset="0"/>
              </a:rPr>
              <a:t>Nivel Global       </a:t>
            </a:r>
            <a:r>
              <a:rPr lang="es-ES_tradnl" sz="2000" b="1" dirty="0" smtClean="0">
                <a:latin typeface="Arial" charset="0"/>
                <a:ea typeface="Arial" charset="0"/>
                <a:cs typeface="Arial" charset="0"/>
              </a:rPr>
              <a:t>3.500.000 t/día</a:t>
            </a:r>
            <a:endParaRPr lang="es-ES_tradnl" dirty="0">
              <a:latin typeface="Arial" charset="0"/>
              <a:ea typeface="Arial" charset="0"/>
              <a:cs typeface="Arial" charset="0"/>
            </a:endParaRPr>
          </a:p>
          <a:p>
            <a:pPr>
              <a:spcBef>
                <a:spcPts val="600"/>
              </a:spcBef>
            </a:pPr>
            <a:r>
              <a:rPr lang="es-ES_tradnl" dirty="0" smtClean="0">
                <a:latin typeface="Arial" charset="0"/>
                <a:ea typeface="Arial" charset="0"/>
                <a:cs typeface="Arial" charset="0"/>
              </a:rPr>
              <a:t>Nivel Ecuador         </a:t>
            </a:r>
            <a:r>
              <a:rPr lang="es-ES_tradnl" sz="2000" b="1" dirty="0" smtClean="0">
                <a:latin typeface="Arial" charset="0"/>
                <a:ea typeface="Arial" charset="0"/>
                <a:cs typeface="Arial" charset="0"/>
              </a:rPr>
              <a:t>12.898 </a:t>
            </a:r>
            <a:r>
              <a:rPr lang="es-ES_tradnl" sz="2000" b="1" dirty="0">
                <a:latin typeface="Arial" charset="0"/>
                <a:ea typeface="Arial" charset="0"/>
                <a:cs typeface="Arial" charset="0"/>
              </a:rPr>
              <a:t>t/día </a:t>
            </a:r>
            <a:r>
              <a:rPr lang="es-ES_tradnl" dirty="0" smtClean="0">
                <a:latin typeface="Arial" charset="0"/>
                <a:ea typeface="Arial" charset="0"/>
                <a:cs typeface="Arial" charset="0"/>
              </a:rPr>
              <a:t>(cobertura del 88,7 </a:t>
            </a:r>
            <a:r>
              <a:rPr lang="es-ES_tradnl" dirty="0">
                <a:latin typeface="Arial" charset="0"/>
                <a:ea typeface="Arial" charset="0"/>
                <a:cs typeface="Arial" charset="0"/>
              </a:rPr>
              <a:t>% </a:t>
            </a:r>
            <a:r>
              <a:rPr lang="es-ES_tradnl" dirty="0" smtClean="0">
                <a:latin typeface="Arial" charset="0"/>
                <a:ea typeface="Arial" charset="0"/>
                <a:cs typeface="Arial" charset="0"/>
              </a:rPr>
              <a:t>en 14,5M km</a:t>
            </a:r>
            <a:r>
              <a:rPr lang="es-ES_tradnl" baseline="30000" dirty="0" smtClean="0">
                <a:latin typeface="Arial" charset="0"/>
                <a:ea typeface="Arial" charset="0"/>
                <a:cs typeface="Arial" charset="0"/>
              </a:rPr>
              <a:t>2</a:t>
            </a:r>
            <a:r>
              <a:rPr lang="es-ES_tradnl" dirty="0" smtClean="0">
                <a:latin typeface="Arial" charset="0"/>
                <a:ea typeface="Arial" charset="0"/>
                <a:cs typeface="Arial" charset="0"/>
              </a:rPr>
              <a:t>). </a:t>
            </a:r>
          </a:p>
          <a:p>
            <a:pPr algn="ctr"/>
            <a:r>
              <a:rPr lang="es-ES_tradnl" sz="2800" b="1" dirty="0" smtClean="0">
                <a:solidFill>
                  <a:schemeClr val="accent2">
                    <a:lumMod val="75000"/>
                  </a:schemeClr>
                </a:solidFill>
                <a:latin typeface="Arial" charset="0"/>
                <a:ea typeface="Arial" charset="0"/>
                <a:cs typeface="Arial" charset="0"/>
              </a:rPr>
              <a:t>  </a:t>
            </a:r>
            <a:r>
              <a:rPr lang="es-ES_tradnl" sz="2800" b="1" dirty="0" smtClean="0">
                <a:latin typeface="Arial" charset="0"/>
                <a:ea typeface="Arial" charset="0"/>
                <a:cs typeface="Arial" charset="0"/>
              </a:rPr>
              <a:t>0,86 kg/día-persona</a:t>
            </a:r>
            <a:endParaRPr lang="es-ES_tradnl" sz="2800" b="1" dirty="0">
              <a:latin typeface="Arial" charset="0"/>
              <a:ea typeface="Arial" charset="0"/>
              <a:cs typeface="Arial" charset="0"/>
            </a:endParaRPr>
          </a:p>
        </p:txBody>
      </p:sp>
      <p:grpSp>
        <p:nvGrpSpPr>
          <p:cNvPr id="16" name="Agrupar 15"/>
          <p:cNvGrpSpPr/>
          <p:nvPr/>
        </p:nvGrpSpPr>
        <p:grpSpPr>
          <a:xfrm>
            <a:off x="2162848" y="3656122"/>
            <a:ext cx="4203229" cy="1107996"/>
            <a:chOff x="2599183" y="3557290"/>
            <a:chExt cx="4747073" cy="1104834"/>
          </a:xfrm>
        </p:grpSpPr>
        <p:sp>
          <p:nvSpPr>
            <p:cNvPr id="14" name="Rectángulo 13"/>
            <p:cNvSpPr/>
            <p:nvPr/>
          </p:nvSpPr>
          <p:spPr>
            <a:xfrm>
              <a:off x="2599183" y="3557290"/>
              <a:ext cx="2924537" cy="1104834"/>
            </a:xfrm>
            <a:prstGeom prst="rect">
              <a:avLst/>
            </a:prstGeom>
          </p:spPr>
          <p:txBody>
            <a:bodyPr wrap="square">
              <a:spAutoFit/>
            </a:bodyPr>
            <a:lstStyle/>
            <a:p>
              <a:r>
                <a:rPr lang="es-ES_tradnl" sz="6600" dirty="0" smtClean="0">
                  <a:latin typeface=""/>
                </a:rPr>
                <a:t>3.200</a:t>
              </a:r>
              <a:endParaRPr lang="es-ES_tradnl" sz="1400" dirty="0"/>
            </a:p>
          </p:txBody>
        </p:sp>
        <p:sp>
          <p:nvSpPr>
            <p:cNvPr id="15" name="Rectángulo 14"/>
            <p:cNvSpPr/>
            <p:nvPr/>
          </p:nvSpPr>
          <p:spPr>
            <a:xfrm>
              <a:off x="5125015" y="3641811"/>
              <a:ext cx="2221241" cy="920695"/>
            </a:xfrm>
            <a:prstGeom prst="rect">
              <a:avLst/>
            </a:prstGeom>
          </p:spPr>
          <p:txBody>
            <a:bodyPr wrap="square">
              <a:spAutoFit/>
            </a:bodyPr>
            <a:lstStyle/>
            <a:p>
              <a:r>
                <a:rPr lang="es-ES_tradnl" dirty="0">
                  <a:latin typeface="Arial" charset="0"/>
                  <a:ea typeface="Arial" charset="0"/>
                  <a:cs typeface="Arial" charset="0"/>
                </a:rPr>
                <a:t>bolsas de basura </a:t>
              </a:r>
              <a:r>
                <a:rPr lang="es-ES_tradnl" dirty="0" smtClean="0">
                  <a:latin typeface="Arial" charset="0"/>
                  <a:ea typeface="Arial" charset="0"/>
                  <a:cs typeface="Arial" charset="0"/>
                </a:rPr>
                <a:t>nuevas/</a:t>
              </a:r>
              <a:r>
                <a:rPr lang="es-ES_tradnl" dirty="0" err="1" smtClean="0">
                  <a:latin typeface="Arial" charset="0"/>
                  <a:ea typeface="Arial" charset="0"/>
                  <a:cs typeface="Arial" charset="0"/>
                </a:rPr>
                <a:t>seg</a:t>
              </a:r>
              <a:endParaRPr lang="es-ES_tradnl" dirty="0" smtClean="0">
                <a:latin typeface="Arial" charset="0"/>
                <a:ea typeface="Arial" charset="0"/>
                <a:cs typeface="Arial" charset="0"/>
              </a:endParaRPr>
            </a:p>
            <a:p>
              <a:r>
                <a:rPr lang="es-ES_tradnl" dirty="0" smtClean="0">
                  <a:latin typeface="Arial" charset="0"/>
                  <a:ea typeface="Arial" charset="0"/>
                  <a:cs typeface="Arial" charset="0"/>
                </a:rPr>
                <a:t>in </a:t>
              </a:r>
              <a:r>
                <a:rPr lang="es-ES_tradnl" dirty="0">
                  <a:latin typeface="Arial" charset="0"/>
                  <a:ea typeface="Arial" charset="0"/>
                  <a:cs typeface="Arial" charset="0"/>
                </a:rPr>
                <a:t>USA</a:t>
              </a:r>
            </a:p>
          </p:txBody>
        </p:sp>
      </p:grpSp>
    </p:spTree>
    <p:extLst>
      <p:ext uri="{BB962C8B-B14F-4D97-AF65-F5344CB8AC3E}">
        <p14:creationId xmlns:p14="http://schemas.microsoft.com/office/powerpoint/2010/main" val="7254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xmlns="" id="{62EAFF69-196E-E34E-81E0-BDA4AE7DC3CF}"/>
              </a:ext>
            </a:extLst>
          </p:cNvPr>
          <p:cNvPicPr>
            <a:picLocks noGrp="1" noChangeAspect="1"/>
          </p:cNvPicPr>
          <p:nvPr>
            <p:ph idx="1"/>
          </p:nvPr>
        </p:nvPicPr>
        <p:blipFill>
          <a:blip r:embed="rId3"/>
          <a:stretch>
            <a:fillRect/>
          </a:stretch>
        </p:blipFill>
        <p:spPr>
          <a:xfrm>
            <a:off x="4269665" y="1419754"/>
            <a:ext cx="7723223" cy="4351338"/>
          </a:xfrm>
        </p:spPr>
      </p:pic>
      <p:sp>
        <p:nvSpPr>
          <p:cNvPr id="4" name="Rectángulo 3">
            <a:extLst>
              <a:ext uri="{FF2B5EF4-FFF2-40B4-BE49-F238E27FC236}">
                <a16:creationId xmlns:a16="http://schemas.microsoft.com/office/drawing/2014/main" xmlns="" id="{548458B1-3793-6A4A-ABB1-1451401BC67D}"/>
              </a:ext>
            </a:extLst>
          </p:cNvPr>
          <p:cNvSpPr/>
          <p:nvPr/>
        </p:nvSpPr>
        <p:spPr>
          <a:xfrm>
            <a:off x="5307162" y="3244334"/>
            <a:ext cx="1577676" cy="369332"/>
          </a:xfrm>
          <a:prstGeom prst="rect">
            <a:avLst/>
          </a:prstGeom>
        </p:spPr>
        <p:txBody>
          <a:bodyPr wrap="none">
            <a:spAutoFit/>
          </a:bodyPr>
          <a:lstStyle/>
          <a:p>
            <a:r>
              <a:rPr lang="es-EC"/>
              <a:t>788 4240 4961</a:t>
            </a:r>
          </a:p>
        </p:txBody>
      </p:sp>
      <p:sp>
        <p:nvSpPr>
          <p:cNvPr id="7" name="CuadroTexto 6">
            <a:extLst>
              <a:ext uri="{FF2B5EF4-FFF2-40B4-BE49-F238E27FC236}">
                <a16:creationId xmlns:a16="http://schemas.microsoft.com/office/drawing/2014/main" xmlns="" id="{53DC80EA-39CF-754E-A443-5A8ECFD19483}"/>
              </a:ext>
            </a:extLst>
          </p:cNvPr>
          <p:cNvSpPr txBox="1"/>
          <p:nvPr/>
        </p:nvSpPr>
        <p:spPr>
          <a:xfrm>
            <a:off x="227013" y="766732"/>
            <a:ext cx="3838550" cy="5755422"/>
          </a:xfrm>
          <a:prstGeom prst="rect">
            <a:avLst/>
          </a:prstGeom>
          <a:solidFill>
            <a:schemeClr val="accent2">
              <a:lumMod val="20000"/>
              <a:lumOff val="80000"/>
            </a:schemeClr>
          </a:solidFill>
          <a:ln>
            <a:noFill/>
          </a:ln>
        </p:spPr>
        <p:txBody>
          <a:bodyPr wrap="square" rtlCol="0">
            <a:spAutoFit/>
          </a:bodyPr>
          <a:lstStyle/>
          <a:p>
            <a:r>
              <a:rPr lang="es-ES" sz="2000" dirty="0">
                <a:latin typeface="Arial" charset="0"/>
                <a:ea typeface="Arial" charset="0"/>
                <a:cs typeface="Arial" charset="0"/>
              </a:rPr>
              <a:t>Hoy los océanos están llenos de </a:t>
            </a:r>
            <a:r>
              <a:rPr lang="es-ES" sz="2800" dirty="0" smtClean="0">
                <a:latin typeface="Arial" charset="0"/>
                <a:ea typeface="Arial" charset="0"/>
                <a:cs typeface="Arial" charset="0"/>
              </a:rPr>
              <a:t>8MM t </a:t>
            </a:r>
            <a:r>
              <a:rPr lang="es-ES" sz="2000" dirty="0">
                <a:latin typeface="Arial" charset="0"/>
                <a:ea typeface="Arial" charset="0"/>
                <a:cs typeface="Arial" charset="0"/>
              </a:rPr>
              <a:t>de </a:t>
            </a:r>
            <a:r>
              <a:rPr lang="es-ES" sz="2000" dirty="0" smtClean="0">
                <a:latin typeface="Arial" charset="0"/>
                <a:ea typeface="Arial" charset="0"/>
                <a:cs typeface="Arial" charset="0"/>
              </a:rPr>
              <a:t>basura transportados </a:t>
            </a:r>
            <a:r>
              <a:rPr lang="es-ES" sz="2000" dirty="0">
                <a:latin typeface="Arial" charset="0"/>
                <a:ea typeface="Arial" charset="0"/>
                <a:cs typeface="Arial" charset="0"/>
              </a:rPr>
              <a:t>por las corrientes marinas, estos desechos se congregan en cinco </a:t>
            </a:r>
            <a:endParaRPr lang="es-ES" sz="2000" dirty="0" smtClean="0">
              <a:latin typeface="Arial" charset="0"/>
              <a:ea typeface="Arial" charset="0"/>
              <a:cs typeface="Arial" charset="0"/>
            </a:endParaRPr>
          </a:p>
          <a:p>
            <a:r>
              <a:rPr lang="es-ES" sz="2000" dirty="0" smtClean="0">
                <a:latin typeface="Arial" charset="0"/>
                <a:ea typeface="Arial" charset="0"/>
                <a:cs typeface="Arial" charset="0"/>
              </a:rPr>
              <a:t>"</a:t>
            </a:r>
            <a:r>
              <a:rPr lang="es-ES" sz="2000" b="1" dirty="0">
                <a:latin typeface="Arial" charset="0"/>
                <a:ea typeface="Arial" charset="0"/>
                <a:cs typeface="Arial" charset="0"/>
              </a:rPr>
              <a:t>islas de </a:t>
            </a:r>
            <a:r>
              <a:rPr lang="es-ES" sz="2000" b="1" dirty="0" smtClean="0">
                <a:latin typeface="Arial" charset="0"/>
                <a:ea typeface="Arial" charset="0"/>
                <a:cs typeface="Arial" charset="0"/>
              </a:rPr>
              <a:t>basura</a:t>
            </a:r>
            <a:r>
              <a:rPr lang="es-ES" sz="2000" dirty="0" smtClean="0">
                <a:latin typeface="Arial" charset="0"/>
                <a:ea typeface="Arial" charset="0"/>
                <a:cs typeface="Arial" charset="0"/>
              </a:rPr>
              <a:t>”</a:t>
            </a:r>
          </a:p>
          <a:p>
            <a:r>
              <a:rPr lang="es-ES" sz="2000" dirty="0" smtClean="0">
                <a:latin typeface="Arial" charset="0"/>
                <a:ea typeface="Arial" charset="0"/>
                <a:cs typeface="Arial" charset="0"/>
              </a:rPr>
              <a:t>gigantes </a:t>
            </a:r>
            <a:r>
              <a:rPr lang="es-ES" sz="2000" dirty="0">
                <a:latin typeface="Arial" charset="0"/>
                <a:ea typeface="Arial" charset="0"/>
                <a:cs typeface="Arial" charset="0"/>
              </a:rPr>
              <a:t>que giran alrededor de los principales giros oceánicos del mundo (PNUD, 2020) .</a:t>
            </a:r>
          </a:p>
          <a:p>
            <a:r>
              <a:rPr lang="es-ES" sz="2000" dirty="0">
                <a:latin typeface="Arial" charset="0"/>
                <a:ea typeface="Arial" charset="0"/>
                <a:cs typeface="Arial" charset="0"/>
              </a:rPr>
              <a:t>Más de la mitad del plástico que fluye hacia los océanos proviene de </a:t>
            </a:r>
            <a:r>
              <a:rPr lang="es-ES" sz="2000" dirty="0" smtClean="0">
                <a:latin typeface="Arial" charset="0"/>
                <a:ea typeface="Arial" charset="0"/>
                <a:cs typeface="Arial" charset="0"/>
              </a:rPr>
              <a:t>5 </a:t>
            </a:r>
            <a:r>
              <a:rPr lang="es-ES" sz="2000" dirty="0">
                <a:latin typeface="Arial" charset="0"/>
                <a:ea typeface="Arial" charset="0"/>
                <a:cs typeface="Arial" charset="0"/>
              </a:rPr>
              <a:t>países en </a:t>
            </a:r>
            <a:r>
              <a:rPr lang="es-ES" sz="2000" dirty="0" smtClean="0">
                <a:latin typeface="Arial" charset="0"/>
                <a:ea typeface="Arial" charset="0"/>
                <a:cs typeface="Arial" charset="0"/>
              </a:rPr>
              <a:t>Asia y África.</a:t>
            </a:r>
            <a:endParaRPr lang="es-ES" sz="2000" dirty="0">
              <a:latin typeface="Arial" charset="0"/>
              <a:ea typeface="Arial" charset="0"/>
              <a:cs typeface="Arial" charset="0"/>
            </a:endParaRPr>
          </a:p>
          <a:p>
            <a:r>
              <a:rPr lang="es-ES" sz="2000" dirty="0">
                <a:latin typeface="Arial" charset="0"/>
                <a:ea typeface="Arial" charset="0"/>
                <a:cs typeface="Arial" charset="0"/>
              </a:rPr>
              <a:t>Los potenciales impactos de la introducción de micro plásticos en las cadenas tróficas de los océanos y la salud humana </a:t>
            </a:r>
            <a:r>
              <a:rPr lang="es-ES" sz="2000" dirty="0" smtClean="0">
                <a:latin typeface="Arial" charset="0"/>
                <a:ea typeface="Arial" charset="0"/>
                <a:cs typeface="Arial" charset="0"/>
              </a:rPr>
              <a:t>se están estudiando.</a:t>
            </a:r>
            <a:endParaRPr lang="es-EC" sz="2000" dirty="0">
              <a:latin typeface="Arial" charset="0"/>
              <a:ea typeface="Arial" charset="0"/>
              <a:cs typeface="Arial" charset="0"/>
            </a:endParaRPr>
          </a:p>
        </p:txBody>
      </p:sp>
      <p:sp>
        <p:nvSpPr>
          <p:cNvPr id="3" name="Marcador de número de diapositiva 2">
            <a:extLst>
              <a:ext uri="{FF2B5EF4-FFF2-40B4-BE49-F238E27FC236}">
                <a16:creationId xmlns:a16="http://schemas.microsoft.com/office/drawing/2014/main" xmlns="" id="{83587F70-237D-794D-994A-21D8DA5626FD}"/>
              </a:ext>
            </a:extLst>
          </p:cNvPr>
          <p:cNvSpPr>
            <a:spLocks noGrp="1"/>
          </p:cNvSpPr>
          <p:nvPr>
            <p:ph type="sldNum" sz="quarter" idx="12"/>
          </p:nvPr>
        </p:nvSpPr>
        <p:spPr/>
        <p:txBody>
          <a:bodyPr/>
          <a:lstStyle/>
          <a:p>
            <a:fld id="{CC8B3BF1-7637-6047-AA82-1781691586E0}" type="slidenum">
              <a:rPr lang="es-ES_tradnl" smtClean="0"/>
              <a:t>8</a:t>
            </a:fld>
            <a:endParaRPr lang="es-ES_tradnl"/>
          </a:p>
        </p:txBody>
      </p:sp>
      <p:sp>
        <p:nvSpPr>
          <p:cNvPr id="8" name="CuadroTexto 7"/>
          <p:cNvSpPr txBox="1"/>
          <p:nvPr/>
        </p:nvSpPr>
        <p:spPr>
          <a:xfrm>
            <a:off x="203201" y="0"/>
            <a:ext cx="4530845" cy="523220"/>
          </a:xfrm>
          <a:prstGeom prst="rect">
            <a:avLst/>
          </a:prstGeom>
          <a:noFill/>
        </p:spPr>
        <p:txBody>
          <a:bodyPr wrap="square" rtlCol="0">
            <a:spAutoFit/>
          </a:bodyPr>
          <a:lstStyle/>
          <a:p>
            <a:r>
              <a:rPr lang="es-ES_tradnl" sz="2800" smtClean="0">
                <a:latin typeface="Stencil" charset="0"/>
                <a:ea typeface="Stencil" charset="0"/>
                <a:cs typeface="Stencil" charset="0"/>
              </a:rPr>
              <a:t>Basura Oceánica</a:t>
            </a:r>
            <a:endParaRPr lang="es-ES_tradnl" sz="1400" dirty="0">
              <a:latin typeface="Stencil" charset="0"/>
              <a:ea typeface="Stencil" charset="0"/>
              <a:cs typeface="Stencil" charset="0"/>
            </a:endParaRPr>
          </a:p>
        </p:txBody>
      </p:sp>
    </p:spTree>
    <p:extLst>
      <p:ext uri="{BB962C8B-B14F-4D97-AF65-F5344CB8AC3E}">
        <p14:creationId xmlns:p14="http://schemas.microsoft.com/office/powerpoint/2010/main" val="1794853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D48C9F3-1D22-5B4A-B30A-14BD9DD35138}"/>
              </a:ext>
            </a:extLst>
          </p:cNvPr>
          <p:cNvSpPr>
            <a:spLocks noGrp="1"/>
          </p:cNvSpPr>
          <p:nvPr>
            <p:ph idx="1"/>
          </p:nvPr>
        </p:nvSpPr>
        <p:spPr>
          <a:xfrm>
            <a:off x="227013" y="966673"/>
            <a:ext cx="5873220" cy="4351338"/>
          </a:xfrm>
          <a:solidFill>
            <a:schemeClr val="accent2">
              <a:lumMod val="20000"/>
              <a:lumOff val="80000"/>
            </a:schemeClr>
          </a:solidFill>
        </p:spPr>
        <p:txBody>
          <a:bodyPr>
            <a:noAutofit/>
          </a:bodyPr>
          <a:lstStyle/>
          <a:p>
            <a:pPr marL="0" indent="0">
              <a:lnSpc>
                <a:spcPct val="150000"/>
              </a:lnSpc>
              <a:buNone/>
            </a:pPr>
            <a:r>
              <a:rPr lang="es-EC" sz="2200" dirty="0" smtClean="0">
                <a:latin typeface="Arial" charset="0"/>
                <a:ea typeface="Arial" charset="0"/>
                <a:cs typeface="Arial" charset="0"/>
              </a:rPr>
              <a:t>Según </a:t>
            </a:r>
            <a:r>
              <a:rPr lang="es-EC" sz="2200" dirty="0">
                <a:latin typeface="Arial" charset="0"/>
                <a:ea typeface="Arial" charset="0"/>
                <a:cs typeface="Arial" charset="0"/>
              </a:rPr>
              <a:t>el informe del </a:t>
            </a:r>
            <a:r>
              <a:rPr lang="es-EC" sz="2200" b="1" dirty="0">
                <a:latin typeface="Arial" charset="0"/>
                <a:ea typeface="Arial" charset="0"/>
                <a:cs typeface="Arial" charset="0"/>
              </a:rPr>
              <a:t>Centro Helmholtz para la investigación medioambiental (UFZ)</a:t>
            </a:r>
            <a:r>
              <a:rPr lang="es-EC" sz="2200" dirty="0">
                <a:latin typeface="Arial" charset="0"/>
                <a:ea typeface="Arial" charset="0"/>
                <a:cs typeface="Arial" charset="0"/>
              </a:rPr>
              <a:t>, con sede en </a:t>
            </a:r>
            <a:r>
              <a:rPr lang="es-EC" sz="2200" b="1" dirty="0">
                <a:latin typeface="Arial" charset="0"/>
                <a:ea typeface="Arial" charset="0"/>
                <a:cs typeface="Arial" charset="0"/>
              </a:rPr>
              <a:t>Leipzig </a:t>
            </a:r>
            <a:r>
              <a:rPr lang="es-EC" sz="2200" dirty="0">
                <a:latin typeface="Arial" charset="0"/>
                <a:ea typeface="Arial" charset="0"/>
                <a:cs typeface="Arial" charset="0"/>
              </a:rPr>
              <a:t>(Alemania), tan sólo diez ríos de Asia y Africa son responsables del</a:t>
            </a:r>
            <a:r>
              <a:rPr lang="es-EC" sz="2200" b="1" dirty="0">
                <a:latin typeface="Arial" charset="0"/>
                <a:ea typeface="Arial" charset="0"/>
                <a:cs typeface="Arial" charset="0"/>
              </a:rPr>
              <a:t> </a:t>
            </a:r>
            <a:r>
              <a:rPr lang="es-EC" sz="2200" dirty="0">
                <a:latin typeface="Arial" charset="0"/>
                <a:ea typeface="Arial" charset="0"/>
                <a:cs typeface="Arial" charset="0"/>
              </a:rPr>
              <a:t>vertido del</a:t>
            </a:r>
            <a:r>
              <a:rPr lang="es-EC" sz="2200" b="1" dirty="0">
                <a:latin typeface="Arial" charset="0"/>
                <a:ea typeface="Arial" charset="0"/>
                <a:cs typeface="Arial" charset="0"/>
              </a:rPr>
              <a:t> </a:t>
            </a:r>
            <a:r>
              <a:rPr lang="es-EC" b="1" dirty="0">
                <a:latin typeface="Arial" charset="0"/>
                <a:ea typeface="Arial" charset="0"/>
                <a:cs typeface="Arial" charset="0"/>
              </a:rPr>
              <a:t>95 %</a:t>
            </a:r>
            <a:r>
              <a:rPr lang="es-EC" sz="2200" b="1" dirty="0">
                <a:latin typeface="Arial" charset="0"/>
                <a:ea typeface="Arial" charset="0"/>
                <a:cs typeface="Arial" charset="0"/>
              </a:rPr>
              <a:t> </a:t>
            </a:r>
            <a:r>
              <a:rPr lang="es-EC" sz="2200" dirty="0">
                <a:latin typeface="Arial" charset="0"/>
                <a:ea typeface="Arial" charset="0"/>
                <a:cs typeface="Arial" charset="0"/>
              </a:rPr>
              <a:t>de las </a:t>
            </a:r>
            <a:r>
              <a:rPr lang="es-EC" b="1" dirty="0">
                <a:latin typeface="Arial" charset="0"/>
                <a:ea typeface="Arial" charset="0"/>
                <a:cs typeface="Arial" charset="0"/>
              </a:rPr>
              <a:t>2,75 </a:t>
            </a:r>
            <a:r>
              <a:rPr lang="es-EC" b="1" dirty="0" smtClean="0">
                <a:latin typeface="Arial" charset="0"/>
                <a:ea typeface="Arial" charset="0"/>
                <a:cs typeface="Arial" charset="0"/>
              </a:rPr>
              <a:t>MM t</a:t>
            </a:r>
            <a:r>
              <a:rPr lang="es-EC" sz="2200" dirty="0">
                <a:latin typeface="Arial" charset="0"/>
                <a:ea typeface="Arial" charset="0"/>
                <a:cs typeface="Arial" charset="0"/>
              </a:rPr>
              <a:t> </a:t>
            </a:r>
            <a:r>
              <a:rPr lang="es-EC" sz="2200" dirty="0" smtClean="0">
                <a:latin typeface="Arial" charset="0"/>
                <a:ea typeface="Arial" charset="0"/>
                <a:cs typeface="Arial" charset="0"/>
              </a:rPr>
              <a:t> de </a:t>
            </a:r>
            <a:r>
              <a:rPr lang="es-EC" sz="2200" dirty="0">
                <a:latin typeface="Arial" charset="0"/>
                <a:ea typeface="Arial" charset="0"/>
                <a:cs typeface="Arial" charset="0"/>
              </a:rPr>
              <a:t>basura plástica procedentes de los ríos del planeta y que acaban en el mar por la acción de las corrientes.</a:t>
            </a:r>
          </a:p>
        </p:txBody>
      </p:sp>
      <p:pic>
        <p:nvPicPr>
          <p:cNvPr id="5" name="Imagen 4">
            <a:extLst>
              <a:ext uri="{FF2B5EF4-FFF2-40B4-BE49-F238E27FC236}">
                <a16:creationId xmlns:a16="http://schemas.microsoft.com/office/drawing/2014/main" xmlns="" id="{0707C151-131F-2941-9F89-E72120933CF8}"/>
              </a:ext>
            </a:extLst>
          </p:cNvPr>
          <p:cNvPicPr>
            <a:picLocks noChangeAspect="1"/>
          </p:cNvPicPr>
          <p:nvPr/>
        </p:nvPicPr>
        <p:blipFill>
          <a:blip r:embed="rId3"/>
          <a:stretch>
            <a:fillRect/>
          </a:stretch>
        </p:blipFill>
        <p:spPr>
          <a:xfrm>
            <a:off x="6240913" y="966673"/>
            <a:ext cx="5871373" cy="4378651"/>
          </a:xfrm>
          <a:prstGeom prst="rect">
            <a:avLst/>
          </a:prstGeom>
        </p:spPr>
      </p:pic>
      <p:sp>
        <p:nvSpPr>
          <p:cNvPr id="4" name="CuadroTexto 3">
            <a:extLst>
              <a:ext uri="{FF2B5EF4-FFF2-40B4-BE49-F238E27FC236}">
                <a16:creationId xmlns:a16="http://schemas.microsoft.com/office/drawing/2014/main" xmlns="" id="{EA543908-AAF2-0E46-860C-2DE9D336BDA0}"/>
              </a:ext>
            </a:extLst>
          </p:cNvPr>
          <p:cNvSpPr txBox="1"/>
          <p:nvPr/>
        </p:nvSpPr>
        <p:spPr>
          <a:xfrm>
            <a:off x="388034" y="6136700"/>
            <a:ext cx="11133406" cy="584775"/>
          </a:xfrm>
          <a:prstGeom prst="rect">
            <a:avLst/>
          </a:prstGeom>
          <a:noFill/>
        </p:spPr>
        <p:txBody>
          <a:bodyPr wrap="square" rtlCol="0">
            <a:spAutoFit/>
          </a:bodyPr>
          <a:lstStyle/>
          <a:p>
            <a:r>
              <a:rPr lang="es-EC" sz="1600" dirty="0"/>
              <a:t>Manuel Moncada Loren. (2018). Rios de plástico. mayo 2020, de National Geographic Sitio web: https://www.nationalgeographic.es/medio-ambiente/2018/06/los-diez-rios-que-mas-plastico-vierten-los-oceanos-del-planeta</a:t>
            </a:r>
          </a:p>
        </p:txBody>
      </p:sp>
      <p:sp>
        <p:nvSpPr>
          <p:cNvPr id="6" name="Marcador de número de diapositiva 5">
            <a:extLst>
              <a:ext uri="{FF2B5EF4-FFF2-40B4-BE49-F238E27FC236}">
                <a16:creationId xmlns:a16="http://schemas.microsoft.com/office/drawing/2014/main" xmlns="" id="{1B56DC87-C754-4B4F-AF0D-3A6B52C178A4}"/>
              </a:ext>
            </a:extLst>
          </p:cNvPr>
          <p:cNvSpPr>
            <a:spLocks noGrp="1"/>
          </p:cNvSpPr>
          <p:nvPr>
            <p:ph type="sldNum" sz="quarter" idx="12"/>
          </p:nvPr>
        </p:nvSpPr>
        <p:spPr/>
        <p:txBody>
          <a:bodyPr/>
          <a:lstStyle/>
          <a:p>
            <a:fld id="{CC8B3BF1-7637-6047-AA82-1781691586E0}" type="slidenum">
              <a:rPr lang="es-ES_tradnl" smtClean="0"/>
              <a:t>9</a:t>
            </a:fld>
            <a:endParaRPr lang="es-ES_tradnl"/>
          </a:p>
        </p:txBody>
      </p:sp>
      <p:sp>
        <p:nvSpPr>
          <p:cNvPr id="8" name="CuadroTexto 7"/>
          <p:cNvSpPr txBox="1"/>
          <p:nvPr/>
        </p:nvSpPr>
        <p:spPr>
          <a:xfrm>
            <a:off x="203201" y="0"/>
            <a:ext cx="7224541" cy="523220"/>
          </a:xfrm>
          <a:prstGeom prst="rect">
            <a:avLst/>
          </a:prstGeom>
          <a:noFill/>
        </p:spPr>
        <p:txBody>
          <a:bodyPr wrap="square" rtlCol="0">
            <a:spAutoFit/>
          </a:bodyPr>
          <a:lstStyle/>
          <a:p>
            <a:r>
              <a:rPr lang="es-ES_tradnl" sz="2800" dirty="0" smtClean="0">
                <a:latin typeface="Stencil" charset="0"/>
                <a:ea typeface="Stencil" charset="0"/>
                <a:cs typeface="Stencil" charset="0"/>
              </a:rPr>
              <a:t>Basura Oceánica </a:t>
            </a:r>
            <a:r>
              <a:rPr lang="mr-IN" sz="2800" dirty="0" smtClean="0">
                <a:latin typeface="Stencil" charset="0"/>
                <a:ea typeface="Stencil" charset="0"/>
                <a:cs typeface="Stencil" charset="0"/>
              </a:rPr>
              <a:t>–</a:t>
            </a:r>
            <a:r>
              <a:rPr lang="es-ES_tradnl" sz="2800" dirty="0" smtClean="0">
                <a:latin typeface="Stencil" charset="0"/>
                <a:ea typeface="Stencil" charset="0"/>
                <a:cs typeface="Stencil" charset="0"/>
              </a:rPr>
              <a:t> RIOS DE PLÁSTICO</a:t>
            </a:r>
            <a:endParaRPr lang="es-ES_tradnl" sz="1400" dirty="0">
              <a:latin typeface="Stencil" charset="0"/>
              <a:ea typeface="Stencil" charset="0"/>
              <a:cs typeface="Stencil" charset="0"/>
            </a:endParaRPr>
          </a:p>
        </p:txBody>
      </p:sp>
    </p:spTree>
    <p:extLst>
      <p:ext uri="{BB962C8B-B14F-4D97-AF65-F5344CB8AC3E}">
        <p14:creationId xmlns:p14="http://schemas.microsoft.com/office/powerpoint/2010/main" val="886268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CA13BBE6809CA4CA15FCD8FC9132672" ma:contentTypeVersion="9" ma:contentTypeDescription="Crear nuevo documento." ma:contentTypeScope="" ma:versionID="b529a875105c7dba4aebf12e0f776aea">
  <xsd:schema xmlns:xsd="http://www.w3.org/2001/XMLSchema" xmlns:xs="http://www.w3.org/2001/XMLSchema" xmlns:p="http://schemas.microsoft.com/office/2006/metadata/properties" xmlns:ns2="61334bef-1996-41d3-a700-24544e5fe85c" targetNamespace="http://schemas.microsoft.com/office/2006/metadata/properties" ma:root="true" ma:fieldsID="d4141f748bcf4c05bd3d954b791340d8" ns2:_="">
    <xsd:import namespace="61334bef-1996-41d3-a700-24544e5fe8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34bef-1996-41d3-a700-24544e5fe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DEDF64-8212-4113-804C-0508CFCE9F09}"/>
</file>

<file path=customXml/itemProps2.xml><?xml version="1.0" encoding="utf-8"?>
<ds:datastoreItem xmlns:ds="http://schemas.openxmlformats.org/officeDocument/2006/customXml" ds:itemID="{12A4D5A7-8422-48C8-A413-5133A05B1AEE}"/>
</file>

<file path=customXml/itemProps3.xml><?xml version="1.0" encoding="utf-8"?>
<ds:datastoreItem xmlns:ds="http://schemas.openxmlformats.org/officeDocument/2006/customXml" ds:itemID="{88DECDAE-5194-46BA-822E-45B8668EE77F}"/>
</file>

<file path=docProps/app.xml><?xml version="1.0" encoding="utf-8"?>
<Properties xmlns="http://schemas.openxmlformats.org/officeDocument/2006/extended-properties" xmlns:vt="http://schemas.openxmlformats.org/officeDocument/2006/docPropsVTypes">
  <TotalTime>3850</TotalTime>
  <Words>1494</Words>
  <Application>Microsoft Macintosh PowerPoint</Application>
  <PresentationFormat>Panorámica</PresentationFormat>
  <Paragraphs>252</Paragraphs>
  <Slides>25</Slides>
  <Notes>20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25</vt:i4>
      </vt:variant>
    </vt:vector>
  </HeadingPairs>
  <TitlesOfParts>
    <vt:vector size="39" baseType="lpstr">
      <vt:lpstr>Agency FB</vt:lpstr>
      <vt:lpstr>Apple Braille</vt:lpstr>
      <vt:lpstr>Apple Chancery</vt:lpstr>
      <vt:lpstr>Calibri</vt:lpstr>
      <vt:lpstr>Calibri Light</vt:lpstr>
      <vt:lpstr>Calisto MT</vt:lpstr>
      <vt:lpstr>Covered By Your Grace</vt:lpstr>
      <vt:lpstr>Mangal</vt:lpstr>
      <vt:lpstr>ProximaNova</vt:lpstr>
      <vt:lpstr>Roboto</vt:lpstr>
      <vt:lpstr>Stencil</vt:lpstr>
      <vt:lpstr>Verdana</vt:lpstr>
      <vt:lpstr>Arial</vt:lpstr>
      <vt:lpstr>Tema de Office</vt:lpstr>
      <vt:lpstr>Protegiendo el Ambiente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humanas ante los residuos sólidos</vt:lpstr>
      <vt:lpstr>Presentación de PowerPoint</vt:lpstr>
      <vt:lpstr>Presentación de PowerPoint</vt:lpstr>
      <vt:lpstr>Presentación de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70</cp:revision>
  <dcterms:created xsi:type="dcterms:W3CDTF">2020-05-13T21:24:48Z</dcterms:created>
  <dcterms:modified xsi:type="dcterms:W3CDTF">2020-10-19T19:59:23Z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0x010100CCA13BBE6809CA4CA15FCD8FC9132672</vt:lpwstr>
  </property>
</Properties>
</file>