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64" r:id="rId6"/>
    <p:sldId id="283" r:id="rId7"/>
    <p:sldId id="259" r:id="rId8"/>
    <p:sldId id="265" r:id="rId9"/>
    <p:sldId id="338" r:id="rId10"/>
    <p:sldId id="337" r:id="rId11"/>
    <p:sldId id="285" r:id="rId12"/>
    <p:sldId id="349" r:id="rId13"/>
    <p:sldId id="350" r:id="rId14"/>
    <p:sldId id="352" r:id="rId15"/>
    <p:sldId id="286" r:id="rId16"/>
    <p:sldId id="344" r:id="rId17"/>
    <p:sldId id="351" r:id="rId18"/>
    <p:sldId id="341" r:id="rId19"/>
    <p:sldId id="289" r:id="rId20"/>
    <p:sldId id="290" r:id="rId21"/>
    <p:sldId id="292" r:id="rId22"/>
    <p:sldId id="295" r:id="rId23"/>
    <p:sldId id="296" r:id="rId24"/>
    <p:sldId id="345" r:id="rId25"/>
    <p:sldId id="346" r:id="rId26"/>
    <p:sldId id="301" r:id="rId27"/>
    <p:sldId id="302" r:id="rId28"/>
    <p:sldId id="347" r:id="rId29"/>
    <p:sldId id="348" r:id="rId30"/>
    <p:sldId id="303" r:id="rId31"/>
    <p:sldId id="304" r:id="rId32"/>
    <p:sldId id="282" r:id="rId33"/>
    <p:sldId id="26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A58524F-EA4E-4F7A-9245-4E3C31C72377}">
          <p14:sldIdLst>
            <p14:sldId id="256"/>
            <p14:sldId id="264"/>
            <p14:sldId id="283"/>
            <p14:sldId id="259"/>
            <p14:sldId id="265"/>
            <p14:sldId id="338"/>
            <p14:sldId id="337"/>
            <p14:sldId id="285"/>
            <p14:sldId id="349"/>
            <p14:sldId id="350"/>
            <p14:sldId id="352"/>
            <p14:sldId id="286"/>
            <p14:sldId id="344"/>
            <p14:sldId id="351"/>
            <p14:sldId id="341"/>
            <p14:sldId id="289"/>
            <p14:sldId id="290"/>
            <p14:sldId id="292"/>
            <p14:sldId id="295"/>
            <p14:sldId id="296"/>
            <p14:sldId id="345"/>
            <p14:sldId id="346"/>
            <p14:sldId id="301"/>
            <p14:sldId id="302"/>
            <p14:sldId id="347"/>
            <p14:sldId id="348"/>
            <p14:sldId id="303"/>
            <p14:sldId id="304"/>
            <p14:sldId id="282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F9C"/>
    <a:srgbClr val="1DA9BF"/>
    <a:srgbClr val="01C6FD"/>
    <a:srgbClr val="79AE02"/>
    <a:srgbClr val="014E52"/>
    <a:srgbClr val="0C596D"/>
    <a:srgbClr val="03556D"/>
    <a:srgbClr val="145C72"/>
    <a:srgbClr val="0000A4"/>
    <a:srgbClr val="1AB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931" autoAdjust="0"/>
  </p:normalViewPr>
  <p:slideViewPr>
    <p:cSldViewPr snapToGrid="0">
      <p:cViewPr varScale="1">
        <p:scale>
          <a:sx n="76" d="100"/>
          <a:sy n="76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86308-F0BD-4F4F-9AE1-1623400BE456}" type="doc">
      <dgm:prSet loTypeId="urn:microsoft.com/office/officeart/2018/5/layout/IconLeaf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90D9892-652F-42AD-A058-DB5755136C36}">
      <dgm:prSet/>
      <dgm:spPr/>
      <dgm:t>
        <a:bodyPr/>
        <a:lstStyle/>
        <a:p>
          <a:pPr>
            <a:defRPr cap="all"/>
          </a:pPr>
          <a:r>
            <a:rPr lang="es-ES" cap="none" noProof="0" dirty="0"/>
            <a:t>Mejorar la eficiencia energética</a:t>
          </a:r>
        </a:p>
      </dgm:t>
    </dgm:pt>
    <dgm:pt modelId="{BFD0B632-FF80-4272-B1FA-AD277EB94B51}" type="parTrans" cxnId="{6150B97A-D4BF-4410-854E-95D0CF48AE00}">
      <dgm:prSet/>
      <dgm:spPr/>
      <dgm:t>
        <a:bodyPr/>
        <a:lstStyle/>
        <a:p>
          <a:endParaRPr lang="en-US"/>
        </a:p>
      </dgm:t>
    </dgm:pt>
    <dgm:pt modelId="{592EEF26-3066-4928-818A-78568A7D17E3}" type="sibTrans" cxnId="{6150B97A-D4BF-4410-854E-95D0CF48AE00}">
      <dgm:prSet/>
      <dgm:spPr/>
      <dgm:t>
        <a:bodyPr/>
        <a:lstStyle/>
        <a:p>
          <a:endParaRPr lang="en-US"/>
        </a:p>
      </dgm:t>
    </dgm:pt>
    <dgm:pt modelId="{2ED228C2-2B56-4CA2-8C9F-EF890542CA3E}">
      <dgm:prSet/>
      <dgm:spPr/>
      <dgm:t>
        <a:bodyPr/>
        <a:lstStyle/>
        <a:p>
          <a:r>
            <a:rPr lang="es-ES" noProof="0" dirty="0"/>
            <a:t>Disminuir la dependencia en combustibles fósiles </a:t>
          </a:r>
        </a:p>
      </dgm:t>
    </dgm:pt>
    <dgm:pt modelId="{9B2842A8-FA43-40C4-8826-6ABA9F48C761}" type="parTrans" cxnId="{2F193FFB-89F9-4176-B893-336DF00CEAF4}">
      <dgm:prSet/>
      <dgm:spPr/>
      <dgm:t>
        <a:bodyPr/>
        <a:lstStyle/>
        <a:p>
          <a:endParaRPr lang="en-US"/>
        </a:p>
      </dgm:t>
    </dgm:pt>
    <dgm:pt modelId="{078B952A-1104-4C0F-8E3C-104255E1A171}" type="sibTrans" cxnId="{2F193FFB-89F9-4176-B893-336DF00CEAF4}">
      <dgm:prSet/>
      <dgm:spPr/>
      <dgm:t>
        <a:bodyPr/>
        <a:lstStyle/>
        <a:p>
          <a:endParaRPr lang="en-US"/>
        </a:p>
      </dgm:t>
    </dgm:pt>
    <dgm:pt modelId="{91BC6F2E-7DFB-427C-A0C7-F8A32FCC8117}">
      <dgm:prSet/>
      <dgm:spPr/>
      <dgm:t>
        <a:bodyPr/>
        <a:lstStyle/>
        <a:p>
          <a:pPr>
            <a:defRPr cap="all"/>
          </a:pPr>
          <a:r>
            <a:rPr lang="es-EC" cap="none" noProof="0" dirty="0"/>
            <a:t>Incrementar una mezcla de energías renovables</a:t>
          </a:r>
          <a:endParaRPr lang="es-EC" noProof="0" dirty="0"/>
        </a:p>
      </dgm:t>
    </dgm:pt>
    <dgm:pt modelId="{1010CAE4-13D9-4BA8-BA69-0FC4B7541C3D}" type="parTrans" cxnId="{BEE6CBFA-33FB-4DF2-9C9A-883BD86EC874}">
      <dgm:prSet/>
      <dgm:spPr/>
      <dgm:t>
        <a:bodyPr/>
        <a:lstStyle/>
        <a:p>
          <a:endParaRPr lang="en-US"/>
        </a:p>
      </dgm:t>
    </dgm:pt>
    <dgm:pt modelId="{500BCAEB-28D2-4FF5-8E15-90D6D3C83166}" type="sibTrans" cxnId="{BEE6CBFA-33FB-4DF2-9C9A-883BD86EC874}">
      <dgm:prSet/>
      <dgm:spPr/>
      <dgm:t>
        <a:bodyPr/>
        <a:lstStyle/>
        <a:p>
          <a:endParaRPr lang="en-US"/>
        </a:p>
      </dgm:t>
    </dgm:pt>
    <dgm:pt modelId="{0A984265-5643-45B4-B9DE-20ABBC2DB4AE}" type="pres">
      <dgm:prSet presAssocID="{B2186308-F0BD-4F4F-9AE1-1623400BE45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B913A8-0D43-4C11-9458-24046576E64A}" type="pres">
      <dgm:prSet presAssocID="{C90D9892-652F-42AD-A058-DB5755136C36}" presName="compNode" presStyleCnt="0"/>
      <dgm:spPr/>
    </dgm:pt>
    <dgm:pt modelId="{019C8E2B-E19D-4868-AB1F-764EF47A52AD}" type="pres">
      <dgm:prSet presAssocID="{C90D9892-652F-42AD-A058-DB5755136C36}" presName="iconBgRect" presStyleLbl="bgShp" presStyleIdx="0" presStyleCnt="3" custLinFactNeighborX="4452" custLinFactNeighborY="13651"/>
      <dgm:spPr>
        <a:prstGeom prst="round2DiagRect">
          <a:avLst>
            <a:gd name="adj1" fmla="val 29727"/>
            <a:gd name="adj2" fmla="val 0"/>
          </a:avLst>
        </a:prstGeom>
      </dgm:spPr>
    </dgm:pt>
    <dgm:pt modelId="{E5537F3C-E5E1-49F2-82A9-C703F9879F74}" type="pres">
      <dgm:prSet presAssocID="{C90D9892-652F-42AD-A058-DB5755136C3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B678630D-F509-443D-968C-3A168A8B3BC8}" type="pres">
      <dgm:prSet presAssocID="{C90D9892-652F-42AD-A058-DB5755136C36}" presName="spaceRect" presStyleCnt="0"/>
      <dgm:spPr/>
    </dgm:pt>
    <dgm:pt modelId="{1F3C082F-37E2-4D30-91F3-AFBCE6A3E20A}" type="pres">
      <dgm:prSet presAssocID="{C90D9892-652F-42AD-A058-DB5755136C36}" presName="textRect" presStyleLbl="revTx" presStyleIdx="0" presStyleCnt="3" custScaleX="87279" custScaleY="215468" custLinFactNeighborX="10749" custLinFactNeighborY="7575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AF71F762-5963-4911-BA3F-844219DDDF2D}" type="pres">
      <dgm:prSet presAssocID="{592EEF26-3066-4928-818A-78568A7D17E3}" presName="sibTrans" presStyleCnt="0"/>
      <dgm:spPr/>
    </dgm:pt>
    <dgm:pt modelId="{337DE711-1AD4-4B00-8D0F-F54A485E1291}" type="pres">
      <dgm:prSet presAssocID="{2ED228C2-2B56-4CA2-8C9F-EF890542CA3E}" presName="compNode" presStyleCnt="0"/>
      <dgm:spPr/>
    </dgm:pt>
    <dgm:pt modelId="{4337EB3A-A5D1-4FB7-8AA3-F21FF5E82C9A}" type="pres">
      <dgm:prSet presAssocID="{2ED228C2-2B56-4CA2-8C9F-EF890542CA3E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7A4BFEC-3515-4A9A-8DCD-751306EFDA63}" type="pres">
      <dgm:prSet presAssocID="{2ED228C2-2B56-4CA2-8C9F-EF890542CA3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DCB0B3AD-2B21-4C3E-9AE8-295D024A140B}" type="pres">
      <dgm:prSet presAssocID="{2ED228C2-2B56-4CA2-8C9F-EF890542CA3E}" presName="spaceRect" presStyleCnt="0"/>
      <dgm:spPr/>
    </dgm:pt>
    <dgm:pt modelId="{324014C4-6388-4209-AC1B-91B6D540E181}" type="pres">
      <dgm:prSet presAssocID="{2ED228C2-2B56-4CA2-8C9F-EF890542CA3E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5DE8DAB6-F319-4CED-B401-10178F222185}" type="pres">
      <dgm:prSet presAssocID="{078B952A-1104-4C0F-8E3C-104255E1A171}" presName="sibTrans" presStyleCnt="0"/>
      <dgm:spPr/>
    </dgm:pt>
    <dgm:pt modelId="{B9F8FC48-76EF-4DF6-9089-ACC054560DDD}" type="pres">
      <dgm:prSet presAssocID="{91BC6F2E-7DFB-427C-A0C7-F8A32FCC8117}" presName="compNode" presStyleCnt="0"/>
      <dgm:spPr/>
    </dgm:pt>
    <dgm:pt modelId="{236C5945-824C-4C66-8144-0EFA42D150B7}" type="pres">
      <dgm:prSet presAssocID="{91BC6F2E-7DFB-427C-A0C7-F8A32FCC811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AA9F7A6-0D51-4EAB-B520-6AB05ED87086}" type="pres">
      <dgm:prSet presAssocID="{91BC6F2E-7DFB-427C-A0C7-F8A32FCC81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1B9F3353-C4A3-43CC-ABB2-CBF7DEFE4F5D}" type="pres">
      <dgm:prSet presAssocID="{91BC6F2E-7DFB-427C-A0C7-F8A32FCC8117}" presName="spaceRect" presStyleCnt="0"/>
      <dgm:spPr/>
    </dgm:pt>
    <dgm:pt modelId="{3EDED80D-9D60-4899-8935-68DA9E762A86}" type="pres">
      <dgm:prSet presAssocID="{91BC6F2E-7DFB-427C-A0C7-F8A32FCC8117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38A2DF-9BEA-4F17-B2E9-CBBD893B590A}" type="presOf" srcId="{C90D9892-652F-42AD-A058-DB5755136C36}" destId="{1F3C082F-37E2-4D30-91F3-AFBCE6A3E20A}" srcOrd="0" destOrd="0" presId="urn:microsoft.com/office/officeart/2018/5/layout/IconLeafLabelList"/>
    <dgm:cxn modelId="{8D123FFC-E15B-446E-A699-A2B29CDDDABB}" type="presOf" srcId="{2ED228C2-2B56-4CA2-8C9F-EF890542CA3E}" destId="{324014C4-6388-4209-AC1B-91B6D540E181}" srcOrd="0" destOrd="0" presId="urn:microsoft.com/office/officeart/2018/5/layout/IconLeafLabelList"/>
    <dgm:cxn modelId="{BEE6CBFA-33FB-4DF2-9C9A-883BD86EC874}" srcId="{B2186308-F0BD-4F4F-9AE1-1623400BE456}" destId="{91BC6F2E-7DFB-427C-A0C7-F8A32FCC8117}" srcOrd="2" destOrd="0" parTransId="{1010CAE4-13D9-4BA8-BA69-0FC4B7541C3D}" sibTransId="{500BCAEB-28D2-4FF5-8E15-90D6D3C83166}"/>
    <dgm:cxn modelId="{2F193FFB-89F9-4176-B893-336DF00CEAF4}" srcId="{B2186308-F0BD-4F4F-9AE1-1623400BE456}" destId="{2ED228C2-2B56-4CA2-8C9F-EF890542CA3E}" srcOrd="1" destOrd="0" parTransId="{9B2842A8-FA43-40C4-8826-6ABA9F48C761}" sibTransId="{078B952A-1104-4C0F-8E3C-104255E1A171}"/>
    <dgm:cxn modelId="{6150B97A-D4BF-4410-854E-95D0CF48AE00}" srcId="{B2186308-F0BD-4F4F-9AE1-1623400BE456}" destId="{C90D9892-652F-42AD-A058-DB5755136C36}" srcOrd="0" destOrd="0" parTransId="{BFD0B632-FF80-4272-B1FA-AD277EB94B51}" sibTransId="{592EEF26-3066-4928-818A-78568A7D17E3}"/>
    <dgm:cxn modelId="{01E3A1B6-A1B3-4BDF-954D-4B59F88307CA}" type="presOf" srcId="{B2186308-F0BD-4F4F-9AE1-1623400BE456}" destId="{0A984265-5643-45B4-B9DE-20ABBC2DB4AE}" srcOrd="0" destOrd="0" presId="urn:microsoft.com/office/officeart/2018/5/layout/IconLeafLabelList"/>
    <dgm:cxn modelId="{4E0BBBD7-A0F6-4094-88D5-F66FA81BFB60}" type="presOf" srcId="{91BC6F2E-7DFB-427C-A0C7-F8A32FCC8117}" destId="{3EDED80D-9D60-4899-8935-68DA9E762A86}" srcOrd="0" destOrd="0" presId="urn:microsoft.com/office/officeart/2018/5/layout/IconLeafLabelList"/>
    <dgm:cxn modelId="{4FFBB3EB-5DF5-4ECD-B0C1-7B009461E57A}" type="presParOf" srcId="{0A984265-5643-45B4-B9DE-20ABBC2DB4AE}" destId="{F3B913A8-0D43-4C11-9458-24046576E64A}" srcOrd="0" destOrd="0" presId="urn:microsoft.com/office/officeart/2018/5/layout/IconLeafLabelList"/>
    <dgm:cxn modelId="{C5967D30-1E3A-471D-AF83-99075CCDADB6}" type="presParOf" srcId="{F3B913A8-0D43-4C11-9458-24046576E64A}" destId="{019C8E2B-E19D-4868-AB1F-764EF47A52AD}" srcOrd="0" destOrd="0" presId="urn:microsoft.com/office/officeart/2018/5/layout/IconLeafLabelList"/>
    <dgm:cxn modelId="{39D90175-75DE-4091-BA17-F17EF785A1F2}" type="presParOf" srcId="{F3B913A8-0D43-4C11-9458-24046576E64A}" destId="{E5537F3C-E5E1-49F2-82A9-C703F9879F74}" srcOrd="1" destOrd="0" presId="urn:microsoft.com/office/officeart/2018/5/layout/IconLeafLabelList"/>
    <dgm:cxn modelId="{52554ACB-646C-44BF-8D05-30E92C4C427F}" type="presParOf" srcId="{F3B913A8-0D43-4C11-9458-24046576E64A}" destId="{B678630D-F509-443D-968C-3A168A8B3BC8}" srcOrd="2" destOrd="0" presId="urn:microsoft.com/office/officeart/2018/5/layout/IconLeafLabelList"/>
    <dgm:cxn modelId="{9EADE9AD-18EA-4BCD-B4A3-AB63BE9C8859}" type="presParOf" srcId="{F3B913A8-0D43-4C11-9458-24046576E64A}" destId="{1F3C082F-37E2-4D30-91F3-AFBCE6A3E20A}" srcOrd="3" destOrd="0" presId="urn:microsoft.com/office/officeart/2018/5/layout/IconLeafLabelList"/>
    <dgm:cxn modelId="{BB65F418-5DC6-48C6-B019-36F0668468FA}" type="presParOf" srcId="{0A984265-5643-45B4-B9DE-20ABBC2DB4AE}" destId="{AF71F762-5963-4911-BA3F-844219DDDF2D}" srcOrd="1" destOrd="0" presId="urn:microsoft.com/office/officeart/2018/5/layout/IconLeafLabelList"/>
    <dgm:cxn modelId="{6CC19B76-890C-4F29-90C7-FE11E609CEE2}" type="presParOf" srcId="{0A984265-5643-45B4-B9DE-20ABBC2DB4AE}" destId="{337DE711-1AD4-4B00-8D0F-F54A485E1291}" srcOrd="2" destOrd="0" presId="urn:microsoft.com/office/officeart/2018/5/layout/IconLeafLabelList"/>
    <dgm:cxn modelId="{DF4A35B6-C65A-449B-91B8-C31F035FEF5A}" type="presParOf" srcId="{337DE711-1AD4-4B00-8D0F-F54A485E1291}" destId="{4337EB3A-A5D1-4FB7-8AA3-F21FF5E82C9A}" srcOrd="0" destOrd="0" presId="urn:microsoft.com/office/officeart/2018/5/layout/IconLeafLabelList"/>
    <dgm:cxn modelId="{BCDA8996-A698-4879-A1CE-6BE24D1FA4DA}" type="presParOf" srcId="{337DE711-1AD4-4B00-8D0F-F54A485E1291}" destId="{B7A4BFEC-3515-4A9A-8DCD-751306EFDA63}" srcOrd="1" destOrd="0" presId="urn:microsoft.com/office/officeart/2018/5/layout/IconLeafLabelList"/>
    <dgm:cxn modelId="{3C4CAEFE-E2CA-4673-9232-C34E9F8C4732}" type="presParOf" srcId="{337DE711-1AD4-4B00-8D0F-F54A485E1291}" destId="{DCB0B3AD-2B21-4C3E-9AE8-295D024A140B}" srcOrd="2" destOrd="0" presId="urn:microsoft.com/office/officeart/2018/5/layout/IconLeafLabelList"/>
    <dgm:cxn modelId="{F8CD59AE-4345-4875-931C-ED80B0E5BFC3}" type="presParOf" srcId="{337DE711-1AD4-4B00-8D0F-F54A485E1291}" destId="{324014C4-6388-4209-AC1B-91B6D540E181}" srcOrd="3" destOrd="0" presId="urn:microsoft.com/office/officeart/2018/5/layout/IconLeafLabelList"/>
    <dgm:cxn modelId="{E0D09AE2-A227-413C-A2FB-FB49F1065EA9}" type="presParOf" srcId="{0A984265-5643-45B4-B9DE-20ABBC2DB4AE}" destId="{5DE8DAB6-F319-4CED-B401-10178F222185}" srcOrd="3" destOrd="0" presId="urn:microsoft.com/office/officeart/2018/5/layout/IconLeafLabelList"/>
    <dgm:cxn modelId="{3571DF8E-4B60-4694-ADD9-D695C4D38ADE}" type="presParOf" srcId="{0A984265-5643-45B4-B9DE-20ABBC2DB4AE}" destId="{B9F8FC48-76EF-4DF6-9089-ACC054560DDD}" srcOrd="4" destOrd="0" presId="urn:microsoft.com/office/officeart/2018/5/layout/IconLeafLabelList"/>
    <dgm:cxn modelId="{3B08D275-6C3C-446D-B611-42D4131E90F9}" type="presParOf" srcId="{B9F8FC48-76EF-4DF6-9089-ACC054560DDD}" destId="{236C5945-824C-4C66-8144-0EFA42D150B7}" srcOrd="0" destOrd="0" presId="urn:microsoft.com/office/officeart/2018/5/layout/IconLeafLabelList"/>
    <dgm:cxn modelId="{C75B1179-B579-4154-B201-64397BB57C85}" type="presParOf" srcId="{B9F8FC48-76EF-4DF6-9089-ACC054560DDD}" destId="{2AA9F7A6-0D51-4EAB-B520-6AB05ED87086}" srcOrd="1" destOrd="0" presId="urn:microsoft.com/office/officeart/2018/5/layout/IconLeafLabelList"/>
    <dgm:cxn modelId="{D8044FB8-2552-428B-BA19-709719DB1B1C}" type="presParOf" srcId="{B9F8FC48-76EF-4DF6-9089-ACC054560DDD}" destId="{1B9F3353-C4A3-43CC-ABB2-CBF7DEFE4F5D}" srcOrd="2" destOrd="0" presId="urn:microsoft.com/office/officeart/2018/5/layout/IconLeafLabelList"/>
    <dgm:cxn modelId="{6B1ED9BB-5C77-4CE3-B183-D19712ADF632}" type="presParOf" srcId="{B9F8FC48-76EF-4DF6-9089-ACC054560DDD}" destId="{3EDED80D-9D60-4899-8935-68DA9E762A8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C8E2B-E19D-4868-AB1F-764EF47A52AD}">
      <dsp:nvSpPr>
        <dsp:cNvPr id="0" name=""/>
        <dsp:cNvSpPr/>
      </dsp:nvSpPr>
      <dsp:spPr>
        <a:xfrm>
          <a:off x="757465" y="717083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37F3C-E5E1-49F2-82A9-C703F9879F74}">
      <dsp:nvSpPr>
        <dsp:cNvPr id="0" name=""/>
        <dsp:cNvSpPr/>
      </dsp:nvSpPr>
      <dsp:spPr>
        <a:xfrm>
          <a:off x="1087205" y="866908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C082F-37E2-4D30-91F3-AFBCE6A3E20A}">
      <dsp:nvSpPr>
        <dsp:cNvPr id="0" name=""/>
        <dsp:cNvSpPr/>
      </dsp:nvSpPr>
      <dsp:spPr>
        <a:xfrm>
          <a:off x="523963" y="3049506"/>
          <a:ext cx="2442400" cy="1551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2000" kern="1200" cap="none" noProof="0" dirty="0"/>
            <a:t>Mejorar la eficiencia energética</a:t>
          </a:r>
        </a:p>
      </dsp:txBody>
      <dsp:txXfrm>
        <a:off x="523963" y="3049506"/>
        <a:ext cx="2442400" cy="1551369"/>
      </dsp:txXfrm>
    </dsp:sp>
    <dsp:sp modelId="{4337EB3A-A5D1-4FB7-8AA3-F21FF5E82C9A}">
      <dsp:nvSpPr>
        <dsp:cNvPr id="0" name=""/>
        <dsp:cNvSpPr/>
      </dsp:nvSpPr>
      <dsp:spPr>
        <a:xfrm>
          <a:off x="4437736" y="657937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4BFEC-3515-4A9A-8DCD-751306EFDA63}">
      <dsp:nvSpPr>
        <dsp:cNvPr id="0" name=""/>
        <dsp:cNvSpPr/>
      </dsp:nvSpPr>
      <dsp:spPr>
        <a:xfrm>
          <a:off x="4854548" y="1074750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014C4-6388-4209-AC1B-91B6D540E181}">
      <dsp:nvSpPr>
        <dsp:cNvPr id="0" name=""/>
        <dsp:cNvSpPr/>
      </dsp:nvSpPr>
      <dsp:spPr>
        <a:xfrm>
          <a:off x="3812517" y="32229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noProof="0" dirty="0"/>
            <a:t>Disminuir la dependencia en combustibles fósiles </a:t>
          </a:r>
        </a:p>
      </dsp:txBody>
      <dsp:txXfrm>
        <a:off x="3812517" y="3222938"/>
        <a:ext cx="3206250" cy="720000"/>
      </dsp:txXfrm>
    </dsp:sp>
    <dsp:sp modelId="{236C5945-824C-4C66-8144-0EFA42D150B7}">
      <dsp:nvSpPr>
        <dsp:cNvPr id="0" name=""/>
        <dsp:cNvSpPr/>
      </dsp:nvSpPr>
      <dsp:spPr>
        <a:xfrm>
          <a:off x="8205080" y="657937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9F7A6-0D51-4EAB-B520-6AB05ED87086}">
      <dsp:nvSpPr>
        <dsp:cNvPr id="0" name=""/>
        <dsp:cNvSpPr/>
      </dsp:nvSpPr>
      <dsp:spPr>
        <a:xfrm>
          <a:off x="8621892" y="1074750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ED80D-9D60-4899-8935-68DA9E762A86}">
      <dsp:nvSpPr>
        <dsp:cNvPr id="0" name=""/>
        <dsp:cNvSpPr/>
      </dsp:nvSpPr>
      <dsp:spPr>
        <a:xfrm>
          <a:off x="7579861" y="32229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C" sz="2000" kern="1200" cap="none" noProof="0" dirty="0"/>
            <a:t>Incrementar una mezcla de energías renovables</a:t>
          </a:r>
          <a:endParaRPr lang="es-EC" sz="2000" kern="1200" noProof="0" dirty="0"/>
        </a:p>
      </dsp:txBody>
      <dsp:txXfrm>
        <a:off x="7579861" y="3222938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US" noProof="0" smtClean="0"/>
              <a:t>10/6/2020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uned.es/biblioteca/energiarenovable3/energia.ht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1714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Energías renovables e eficiencia energética no cuenta con incentivos como reducción de impuestos, bajas tasas de intereses,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Efecto rebote: Algunos críticos manifiestan que al tener equipos con mayor eficiencia energética se tiende a utilizarlos más, lo que compensa la reducción o emplear el dinero ahorrado en viajes por ejemplo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624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Fotografía de Tel Aviv, Israel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3564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Ambas tecnologías se comercializan en Guayaquil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231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Concentran la radiación solar en un punto focal que incrementa la temperatura permitiendo </a:t>
            </a:r>
            <a:r>
              <a:rPr lang="es-EC" dirty="0" err="1"/>
              <a:t>herbir</a:t>
            </a:r>
            <a:r>
              <a:rPr lang="es-EC" dirty="0"/>
              <a:t>, </a:t>
            </a:r>
            <a:r>
              <a:rPr lang="es-EC" dirty="0" err="1"/>
              <a:t>freir</a:t>
            </a:r>
            <a:r>
              <a:rPr lang="es-EC" dirty="0"/>
              <a:t> y cocinar.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884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i="1" dirty="0"/>
              <a:t>El mundo está en las primeras etapas de una transición, desde depender de combustibles fósiles hasta una mayor dependencia de las energías renovables y eficiencia energética.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697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Favorable: la energía renovable es infinita y disponible versus a los combustibles fósiles que es un recurso no renovable que lo poseen ciertos países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Los dueños de paneles solares en sus techos tendrán autonomía energética, inclusive vender el exceso producido. Y </a:t>
            </a:r>
            <a:r>
              <a:rPr lang="es-EC" dirty="0" err="1" smtClean="0"/>
              <a:t>sobernia</a:t>
            </a:r>
            <a:r>
              <a:rPr lang="es-EC" dirty="0" smtClean="0"/>
              <a:t> </a:t>
            </a:r>
            <a:r>
              <a:rPr lang="es-EC" dirty="0" err="1" smtClean="0"/>
              <a:t>energéticac</a:t>
            </a:r>
            <a:endParaRPr lang="es-EC" dirty="0" smtClean="0"/>
          </a:p>
          <a:p>
            <a:r>
              <a:rPr lang="es-EC" dirty="0" smtClean="0"/>
              <a:t>Los beneficios económicos,  ambientales y de salud de la transición energética sobrepasan el no hacerlo.</a:t>
            </a:r>
          </a:p>
          <a:p>
            <a:r>
              <a:rPr lang="es-EC" dirty="0" smtClean="0"/>
              <a:t>Costa Rica obtiene 90% de su electricidad de fuentes de energía renovable, mayormente hidroeléctricas, geotermia y eólica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851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hlinkClick r:id="rId3"/>
              </a:rPr>
              <a:t>https://www2.uned.es/biblioteca/energiarenovable3/energia.htm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398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Norma ISO 14040: “el Análisis de Ciclo de Vida es una técnica para determinar los aspectos ambientales e impactos potenciales asociados a un producto: compilando un inventario de las entradas y salidas relevantes del sistema, evaluando los impactos ambientales potenciales asociados a esas entradas y salidas, e interpretando los resultados de las fases de inventario e impacto en relación con los objetivos del estudio”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185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i="1" dirty="0"/>
              <a:t>Mejoras en la eficiencia energética y reducción el desperdicio de energía podría ahorrar al menos un tercio de la energía utilizada en el mundo.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Del total de energía que ingresa en un sistema el 40% se pierde inevitablemente en forma de calor y 40% gastada innecesariamente en USA.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Enormes centros de datos (data centers), estos racks que almacenan información de respaldo emplean solo 10% de la energía que consumen, el 90% es perdida en forma de calor, además de equipos de enfriamiento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363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6101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Por ej. El vapor de alta temperatura liberado por la </a:t>
            </a:r>
            <a:r>
              <a:rPr lang="es-EC" dirty="0" err="1" smtClean="0"/>
              <a:t>termogeneración</a:t>
            </a:r>
            <a:r>
              <a:rPr lang="es-EC" dirty="0" smtClean="0"/>
              <a:t> eléctrica en lugar de ser liberado a la atmosfera es aprovechado para aumentar la temperatura.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6666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Entre 1973 a 2013 los vehículos en promedio mejoraron su rendimiento de 20km/galón a 40km/galón se espera que para 2040 incremente a 160km/galón. Carrocería del carro más liviana y fuerte reduce el consumo de combustible de aluminio, fibra de carbono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Vehículos híbridos, híbridos con enchufe y eléctricos. Ahorran gasolina pero sus </a:t>
            </a:r>
            <a:r>
              <a:rPr lang="es-EC" dirty="0" err="1"/>
              <a:t>baterias</a:t>
            </a:r>
            <a:r>
              <a:rPr lang="es-EC" dirty="0"/>
              <a:t> necesitan reemplazo cada ciertos años, al igual que electrolineras, velocidad de carga, autonomía.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Mejorar la movilidad urbana al igual que de carga.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El combustible es subsidiado en el Ecuador al igual que en muchos países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880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 dirty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tx1"/>
                </a:solidFill>
              </a:rPr>
              <a:pPr/>
              <a:t>‹Nº›</a:t>
            </a:fld>
            <a:endParaRPr lang="en-US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noProof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0"/>
            <a:endParaRPr lang="en-US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 dirty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Section Header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s-ES" noProof="0" dirty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C" noProof="0" dirty="0" err="1"/>
              <a:t>Edit</a:t>
            </a:r>
            <a:r>
              <a:rPr lang="es-EC" noProof="0" dirty="0"/>
              <a:t> Master </a:t>
            </a:r>
            <a:r>
              <a:rPr lang="es-EC" noProof="0" dirty="0" err="1"/>
              <a:t>text</a:t>
            </a:r>
            <a:r>
              <a:rPr lang="es-EC" noProof="0" dirty="0"/>
              <a:t> </a:t>
            </a:r>
            <a:r>
              <a:rPr lang="es-EC" noProof="0" dirty="0" err="1"/>
              <a:t>styles</a:t>
            </a:r>
            <a:endParaRPr lang="es-EC" noProof="0" dirty="0"/>
          </a:p>
          <a:p>
            <a:pPr lvl="1"/>
            <a:r>
              <a:rPr lang="es-EC" noProof="0" dirty="0" err="1"/>
              <a:t>Second</a:t>
            </a:r>
            <a:r>
              <a:rPr lang="es-EC" noProof="0" dirty="0"/>
              <a:t> </a:t>
            </a:r>
            <a:r>
              <a:rPr lang="es-EC" noProof="0" dirty="0" err="1"/>
              <a:t>level</a:t>
            </a:r>
            <a:endParaRPr lang="es-EC" noProof="0" dirty="0"/>
          </a:p>
          <a:p>
            <a:pPr lvl="2"/>
            <a:r>
              <a:rPr lang="es-EC" noProof="0" dirty="0" err="1"/>
              <a:t>Third</a:t>
            </a:r>
            <a:r>
              <a:rPr lang="es-EC" noProof="0" dirty="0"/>
              <a:t> </a:t>
            </a:r>
            <a:r>
              <a:rPr lang="es-EC" noProof="0" dirty="0" err="1"/>
              <a:t>level</a:t>
            </a:r>
            <a:endParaRPr lang="es-EC" noProof="0" dirty="0"/>
          </a:p>
          <a:p>
            <a:pPr lvl="3"/>
            <a:r>
              <a:rPr lang="es-EC" noProof="0" dirty="0" err="1"/>
              <a:t>Fourth</a:t>
            </a:r>
            <a:r>
              <a:rPr lang="es-EC" noProof="0" dirty="0"/>
              <a:t> </a:t>
            </a:r>
            <a:r>
              <a:rPr lang="es-EC" noProof="0" dirty="0" err="1"/>
              <a:t>level</a:t>
            </a:r>
            <a:endParaRPr lang="es-EC" noProof="0" dirty="0"/>
          </a:p>
          <a:p>
            <a:pPr lvl="4"/>
            <a:r>
              <a:rPr lang="es-EC" noProof="0" dirty="0" err="1"/>
              <a:t>Fifth</a:t>
            </a:r>
            <a:r>
              <a:rPr lang="es-EC" noProof="0" dirty="0"/>
              <a:t> </a:t>
            </a:r>
            <a:r>
              <a:rPr lang="es-EC" noProof="0" dirty="0" err="1"/>
              <a:t>level</a:t>
            </a:r>
            <a:endParaRPr lang="es-EC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s-E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192D699-F041-4AC0-8EB5-16E6C1F08C5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802983" y="123826"/>
            <a:ext cx="892942" cy="3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ayaquilcieloflorido.com/la-guia" TargetMode="External"/><Relationship Id="rId2" Type="http://schemas.openxmlformats.org/officeDocument/2006/relationships/hyperlink" Target="http://ecomedioambiente.com/energias-renovables/energia-undimotriz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2.uned.es/biblioteca/energiarenovable3/energia.htm" TargetMode="External"/><Relationship Id="rId4" Type="http://schemas.openxmlformats.org/officeDocument/2006/relationships/hyperlink" Target="https://blog.conaltura.com/certificaci%C3%B3n-leed-y-edge-viviendas-sostenibles-verdeviv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tacenterdynamics.com/es/features/eficiencia-energ%C3%A9tica-reto-de-los-data-centers-del-futuro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2902" b="20030"/>
          <a:stretch/>
        </p:blipFill>
        <p:spPr>
          <a:xfrm>
            <a:off x="123992" y="124953"/>
            <a:ext cx="11944014" cy="4372387"/>
          </a:xfrm>
          <a:noFill/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01450"/>
            <a:ext cx="10607040" cy="701731"/>
          </a:xfrm>
        </p:spPr>
        <p:txBody>
          <a:bodyPr wrap="square" anchor="b">
            <a:normAutofit fontScale="90000"/>
          </a:bodyPr>
          <a:lstStyle/>
          <a:p>
            <a:r>
              <a:rPr lang="es-EC" sz="3700" dirty="0" smtClean="0"/>
              <a:t>4.4.1 Eficiencia </a:t>
            </a:r>
            <a:r>
              <a:rPr lang="es-EC" sz="3700" dirty="0"/>
              <a:t>energética y energías renovables</a:t>
            </a:r>
          </a:p>
        </p:txBody>
      </p:sp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842E2-37D5-4F90-8F74-07526544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50916"/>
            <a:ext cx="11174186" cy="1089529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0EFB78-AA02-48A9-BB91-9F11A2D10DA3}"/>
              </a:ext>
            </a:extLst>
          </p:cNvPr>
          <p:cNvSpPr txBox="1"/>
          <p:nvPr/>
        </p:nvSpPr>
        <p:spPr>
          <a:xfrm>
            <a:off x="446314" y="1620253"/>
            <a:ext cx="66425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Formas de energía</a:t>
            </a:r>
          </a:p>
          <a:p>
            <a:r>
              <a:rPr lang="es-ES" sz="2400" dirty="0"/>
              <a:t>Energía térmica (ej. Geotérmica)</a:t>
            </a:r>
          </a:p>
          <a:p>
            <a:r>
              <a:rPr lang="es-ES" sz="2400" dirty="0"/>
              <a:t>Energía eléctrica (ej. Electricidad)</a:t>
            </a:r>
          </a:p>
          <a:p>
            <a:r>
              <a:rPr lang="es-ES" sz="2400" dirty="0"/>
              <a:t>Energía gravitacional (ej. Hidroeléctrica)</a:t>
            </a:r>
          </a:p>
          <a:p>
            <a:r>
              <a:rPr lang="es-ES" sz="2400" dirty="0"/>
              <a:t>Energía química (ej. Biomasa)</a:t>
            </a:r>
          </a:p>
          <a:p>
            <a:r>
              <a:rPr lang="es-ES" sz="2400" dirty="0"/>
              <a:t>Energía cinética (ej. Eólica)</a:t>
            </a:r>
          </a:p>
          <a:p>
            <a:endParaRPr lang="es-E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F3E871-2993-4E46-A170-96E3D4DBC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190" y="2046973"/>
            <a:ext cx="4622496" cy="31752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84EB39F-A94D-4274-9557-D253F82D82F8}"/>
              </a:ext>
            </a:extLst>
          </p:cNvPr>
          <p:cNvSpPr txBox="1"/>
          <p:nvPr/>
        </p:nvSpPr>
        <p:spPr>
          <a:xfrm>
            <a:off x="7088815" y="1537737"/>
            <a:ext cx="474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ighlight>
                  <a:srgbClr val="FFFF00"/>
                </a:highlight>
              </a:rPr>
              <a:t>Con </a:t>
            </a:r>
            <a:r>
              <a:rPr lang="es-ES" dirty="0">
                <a:highlight>
                  <a:srgbClr val="FFFF00"/>
                </a:highlight>
              </a:rPr>
              <a:t>que forma de </a:t>
            </a:r>
            <a:r>
              <a:rPr lang="es-ES" dirty="0" smtClean="0">
                <a:highlight>
                  <a:srgbClr val="FFFF00"/>
                </a:highlight>
              </a:rPr>
              <a:t>energía se relaciona?</a:t>
            </a:r>
            <a:endParaRPr lang="es-E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2967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5C28D-E354-4DF5-B2F4-47D467F3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Análisis de Ciclo de Vida Energético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CAFCB3-B0F3-4E20-AF75-4ABDAFA2D0A8}"/>
              </a:ext>
            </a:extLst>
          </p:cNvPr>
          <p:cNvSpPr txBox="1"/>
          <p:nvPr/>
        </p:nvSpPr>
        <p:spPr>
          <a:xfrm>
            <a:off x="224587" y="1510824"/>
            <a:ext cx="6561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Análisis de Ciclo de Vida: </a:t>
            </a:r>
            <a:r>
              <a:rPr lang="es-ES" dirty="0"/>
              <a:t>Técnica que determina los impactos ambientales asociados a un producto asociados a entradas y salidas relevantes del sistema.</a:t>
            </a:r>
          </a:p>
          <a:p>
            <a:endParaRPr lang="es-ES" b="1" dirty="0"/>
          </a:p>
          <a:p>
            <a:r>
              <a:rPr lang="es-ES" b="1" dirty="0"/>
              <a:t>Energía incorporada: </a:t>
            </a:r>
            <a:r>
              <a:rPr lang="es-ES" dirty="0"/>
              <a:t>Cantidad de energía requerida en el ciclo de vida de un producto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D5B21F7-22F7-4505-BDFE-A94F90296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809" y="1091146"/>
            <a:ext cx="5181603" cy="5331388"/>
          </a:xfrm>
          <a:prstGeom prst="rect">
            <a:avLst/>
          </a:prstGeom>
        </p:spPr>
      </p:pic>
      <p:pic>
        <p:nvPicPr>
          <p:cNvPr id="8" name="Imagen 7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41EEB965-A087-4DED-9E0D-FCAE4B2B3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06" t="8641" r="6651" b="9404"/>
          <a:stretch/>
        </p:blipFill>
        <p:spPr>
          <a:xfrm>
            <a:off x="1235240" y="3592851"/>
            <a:ext cx="4539915" cy="298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6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B430A22-0128-4B25-AB21-10D1F81C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50916"/>
            <a:ext cx="11174186" cy="1089529"/>
          </a:xfrm>
        </p:spPr>
        <p:txBody>
          <a:bodyPr/>
          <a:lstStyle/>
          <a:p>
            <a:r>
              <a:rPr lang="es-EC" i="1" dirty="0"/>
              <a:t>Problemas de eficiencia energética y desperdicio de energía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05543A-1EEA-4CF6-BC93-CD6F9C94B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11174185" cy="5144044"/>
          </a:xfrm>
        </p:spPr>
        <p:txBody>
          <a:bodyPr/>
          <a:lstStyle/>
          <a:p>
            <a:r>
              <a:rPr lang="es-EC" sz="2000" i="1" dirty="0"/>
              <a:t>1/3 de la energía utilizada en el mundo se podría ahorrar mejorando estos problemas:</a:t>
            </a:r>
          </a:p>
          <a:p>
            <a:pPr lvl="1"/>
            <a:r>
              <a:rPr lang="es-EC" sz="1800" i="1" dirty="0"/>
              <a:t>Eficiencia energética de las operaciones industriales</a:t>
            </a:r>
          </a:p>
          <a:p>
            <a:pPr lvl="1"/>
            <a:r>
              <a:rPr lang="es-EC" sz="1800" i="1" dirty="0"/>
              <a:t>Vehículos, los motores de combustión interna, solo aprovechan el 20% del combustible y el resto se desperdicia en forma de calor.</a:t>
            </a:r>
          </a:p>
          <a:p>
            <a:pPr lvl="1"/>
            <a:r>
              <a:rPr lang="es-EC" sz="1800" i="1" dirty="0"/>
              <a:t>Electrodomésticos  </a:t>
            </a:r>
          </a:p>
          <a:p>
            <a:pPr lvl="1"/>
            <a:r>
              <a:rPr lang="es-EC" sz="1800" i="1" dirty="0"/>
              <a:t>Edificios o </a:t>
            </a:r>
            <a:r>
              <a:rPr lang="es-EC" sz="1800" dirty="0"/>
              <a:t>domicilios pobremente aislados y con fugas que requieren excesivo enfriamiento</a:t>
            </a:r>
          </a:p>
          <a:p>
            <a:pPr lvl="1"/>
            <a:r>
              <a:rPr lang="es-EC" sz="1800" dirty="0"/>
              <a:t>Expansión urbana incrementa la necesidad de movilizarse en vehículos diariamente</a:t>
            </a:r>
          </a:p>
          <a:p>
            <a:pPr lvl="1"/>
            <a:r>
              <a:rPr lang="es-EC" sz="1800" dirty="0"/>
              <a:t>Enormes centros de datos (data centers), estos racks que almacenan información de respaldo emplean solo 10% de la energía que consumen, el 90% es perdida en forma de calor, además de equipos de enfriamiento</a:t>
            </a:r>
          </a:p>
          <a:p>
            <a:pPr marL="342900" indent="-342900">
              <a:buFont typeface="+mj-lt"/>
              <a:buAutoNum type="arabicPeriod"/>
            </a:pPr>
            <a:endParaRPr lang="es-EC" dirty="0"/>
          </a:p>
          <a:p>
            <a:endParaRPr lang="es-EC" dirty="0"/>
          </a:p>
          <a:p>
            <a:endParaRPr lang="es-EC" i="1" dirty="0"/>
          </a:p>
        </p:txBody>
      </p:sp>
    </p:spTree>
    <p:extLst>
      <p:ext uri="{BB962C8B-B14F-4D97-AF65-F5344CB8AC3E}">
        <p14:creationId xmlns:p14="http://schemas.microsoft.com/office/powerpoint/2010/main" val="2515219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B430A22-0128-4B25-AB21-10D1F81C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s-EC" dirty="0"/>
              <a:t>Conservación energética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05543A-1EEA-4CF6-BC93-CD6F9C94B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912218"/>
            <a:ext cx="4703200" cy="3558139"/>
          </a:xfrm>
        </p:spPr>
        <p:txBody>
          <a:bodyPr/>
          <a:lstStyle/>
          <a:p>
            <a:pPr algn="just"/>
            <a:r>
              <a:rPr lang="es-EC" sz="2000" dirty="0"/>
              <a:t>Es el esfuerzo realizado para  disminuir el consumo de energía al ajustar nuestros comportamiento. Por </a:t>
            </a:r>
            <a:r>
              <a:rPr lang="es-EC" sz="2000" dirty="0" err="1"/>
              <a:t>ej</a:t>
            </a:r>
            <a:r>
              <a:rPr lang="es-EC" sz="2000" dirty="0"/>
              <a:t>: usar escaleras en lugar del elevador, montar bicicleta o caminar, secar la ropa en cordeles.</a:t>
            </a:r>
          </a:p>
          <a:p>
            <a:pPr marL="342900" indent="-342900">
              <a:buFont typeface="+mj-lt"/>
              <a:buAutoNum type="arabicPeriod"/>
            </a:pPr>
            <a:endParaRPr lang="es-EC" dirty="0"/>
          </a:p>
          <a:p>
            <a:endParaRPr lang="es-EC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8C0DB8-70D4-4F1E-91FB-991FE1889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436452"/>
            <a:ext cx="2783882" cy="48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9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FBAAD4-D131-4150-8D5D-661A198BB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135" y="28530"/>
            <a:ext cx="6733730" cy="68294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CB0CD8-992F-4FE0-8D30-FAEE4BE37183}"/>
              </a:ext>
            </a:extLst>
          </p:cNvPr>
          <p:cNvSpPr txBox="1"/>
          <p:nvPr/>
        </p:nvSpPr>
        <p:spPr>
          <a:xfrm>
            <a:off x="7441560" y="6552471"/>
            <a:ext cx="4042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Agencia Internacional de Energía</a:t>
            </a:r>
          </a:p>
        </p:txBody>
      </p:sp>
    </p:spTree>
    <p:extLst>
      <p:ext uri="{BB962C8B-B14F-4D97-AF65-F5344CB8AC3E}">
        <p14:creationId xmlns:p14="http://schemas.microsoft.com/office/powerpoint/2010/main" val="2010962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2AE69-2D37-47C8-AF33-ADA859224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07" y="539674"/>
            <a:ext cx="11174186" cy="1089529"/>
          </a:xfrm>
        </p:spPr>
        <p:txBody>
          <a:bodyPr/>
          <a:lstStyle/>
          <a:p>
            <a:r>
              <a:rPr lang="es-ES" dirty="0"/>
              <a:t>Soluciones para incrementar la</a:t>
            </a:r>
            <a:r>
              <a:rPr lang="es-EC" dirty="0"/>
              <a:t> eficiencia energética y desperdicio de energía </a:t>
            </a:r>
            <a:r>
              <a:rPr lang="es-ES" dirty="0"/>
              <a:t>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A3571AE-CBE2-49F1-9228-CA96DC0945B3}"/>
              </a:ext>
            </a:extLst>
          </p:cNvPr>
          <p:cNvSpPr/>
          <p:nvPr/>
        </p:nvSpPr>
        <p:spPr>
          <a:xfrm>
            <a:off x="272717" y="204376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/>
              <a:t>Flujo de calor residual en industrias</a:t>
            </a:r>
          </a:p>
          <a:p>
            <a:r>
              <a:rPr lang="es-EC" dirty="0"/>
              <a:t>Si la temperatura del flujo es superior a la temperatura ambiente puede potencial para ser recuperado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D41DC0A-4637-4647-9670-1829C3D023AA}"/>
              </a:ext>
            </a:extLst>
          </p:cNvPr>
          <p:cNvSpPr txBox="1">
            <a:spLocks/>
          </p:cNvSpPr>
          <p:nvPr/>
        </p:nvSpPr>
        <p:spPr>
          <a:xfrm>
            <a:off x="6815030" y="2104725"/>
            <a:ext cx="4671117" cy="847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b="1" dirty="0">
                <a:solidFill>
                  <a:schemeClr val="tx1"/>
                </a:solidFill>
              </a:rPr>
              <a:t>Cogeneración: </a:t>
            </a:r>
            <a:r>
              <a:rPr lang="es-EC" dirty="0">
                <a:solidFill>
                  <a:schemeClr val="tx1"/>
                </a:solidFill>
              </a:rPr>
              <a:t>Produce electricidad y calor de un mismo combustible. </a:t>
            </a:r>
          </a:p>
          <a:p>
            <a:endParaRPr lang="es-EC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C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C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C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C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27F5FE-928D-4B30-98F4-4B5A940E8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030" y="2772267"/>
            <a:ext cx="5330003" cy="3997502"/>
          </a:xfrm>
          <a:prstGeom prst="rect">
            <a:avLst/>
          </a:prstGeom>
        </p:spPr>
      </p:pic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181E21C9-BCC4-4A5C-A1A3-5233D4EC3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168267"/>
              </p:ext>
            </p:extLst>
          </p:nvPr>
        </p:nvGraphicFramePr>
        <p:xfrm>
          <a:off x="144380" y="3808883"/>
          <a:ext cx="596766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1147">
                  <a:extLst>
                    <a:ext uri="{9D8B030D-6E8A-4147-A177-3AD203B41FA5}">
                      <a16:colId xmlns:a16="http://schemas.microsoft.com/office/drawing/2014/main" val="4067433901"/>
                    </a:ext>
                  </a:extLst>
                </a:gridCol>
                <a:gridCol w="1826515">
                  <a:extLst>
                    <a:ext uri="{9D8B030D-6E8A-4147-A177-3AD203B41FA5}">
                      <a16:colId xmlns:a16="http://schemas.microsoft.com/office/drawing/2014/main" val="474715033"/>
                    </a:ext>
                  </a:extLst>
                </a:gridCol>
              </a:tblGrid>
              <a:tr h="291151">
                <a:tc>
                  <a:txBody>
                    <a:bodyPr/>
                    <a:lstStyle/>
                    <a:p>
                      <a:r>
                        <a:rPr lang="es-ES" dirty="0"/>
                        <a:t>Proceso Industrial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Temp</a:t>
                      </a:r>
                      <a:r>
                        <a:rPr lang="es-ES" dirty="0"/>
                        <a:t> (~</a:t>
                      </a:r>
                      <a:r>
                        <a:rPr lang="es-E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s-E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611003"/>
                  </a:ext>
                </a:extLst>
              </a:tr>
              <a:tr h="291151">
                <a:tc>
                  <a:txBody>
                    <a:bodyPr/>
                    <a:lstStyle/>
                    <a:p>
                      <a:r>
                        <a:rPr lang="es-ES" dirty="0"/>
                        <a:t>Forja de acero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893623"/>
                  </a:ext>
                </a:extLst>
              </a:tr>
              <a:tr h="291151">
                <a:tc>
                  <a:txBody>
                    <a:bodyPr/>
                    <a:lstStyle/>
                    <a:p>
                      <a:r>
                        <a:rPr lang="es-ES" dirty="0"/>
                        <a:t>Horno de cemento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78407"/>
                  </a:ext>
                </a:extLst>
              </a:tr>
              <a:tr h="291151">
                <a:tc>
                  <a:txBody>
                    <a:bodyPr/>
                    <a:lstStyle/>
                    <a:p>
                      <a:r>
                        <a:rPr lang="es-ES" dirty="0"/>
                        <a:t>Hornear alimentos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037369"/>
                  </a:ext>
                </a:extLst>
              </a:tr>
              <a:tr h="291151">
                <a:tc>
                  <a:txBody>
                    <a:bodyPr/>
                    <a:lstStyle/>
                    <a:p>
                      <a:r>
                        <a:rPr lang="es-ES" dirty="0"/>
                        <a:t>Calentamiento de agua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756485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BAF1423-C504-4B98-8356-81ED01B36055}"/>
              </a:ext>
            </a:extLst>
          </p:cNvPr>
          <p:cNvSpPr txBox="1"/>
          <p:nvPr/>
        </p:nvSpPr>
        <p:spPr>
          <a:xfrm>
            <a:off x="272717" y="5637683"/>
            <a:ext cx="2145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(</a:t>
            </a:r>
            <a:r>
              <a:rPr lang="es-ES" sz="1400" dirty="0" err="1"/>
              <a:t>Rebello</a:t>
            </a:r>
            <a:r>
              <a:rPr lang="es-ES" sz="1400" dirty="0"/>
              <a:t>, 1987)</a:t>
            </a:r>
          </a:p>
        </p:txBody>
      </p:sp>
    </p:spTree>
    <p:extLst>
      <p:ext uri="{BB962C8B-B14F-4D97-AF65-F5344CB8AC3E}">
        <p14:creationId xmlns:p14="http://schemas.microsoft.com/office/powerpoint/2010/main" val="243708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276C6-E0C3-4BD5-9330-38356C69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s-EC" dirty="0"/>
              <a:t>Red eléctrica inteligente (Smart </a:t>
            </a:r>
            <a:r>
              <a:rPr lang="es-EC" dirty="0" err="1"/>
              <a:t>Grid</a:t>
            </a:r>
            <a:r>
              <a:rPr lang="es-EC" dirty="0"/>
              <a:t>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713272-5D10-4810-B5F3-6A5179481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11174185" cy="4770098"/>
          </a:xfrm>
        </p:spPr>
        <p:txBody>
          <a:bodyPr/>
          <a:lstStyle/>
          <a:p>
            <a:r>
              <a:rPr lang="es-EC" dirty="0"/>
              <a:t>La red eléctrica transmite y distribuye electricidad desde la planta de generación hacia los usuarios. El Smart </a:t>
            </a:r>
            <a:r>
              <a:rPr lang="es-EC" dirty="0" err="1"/>
              <a:t>Grid</a:t>
            </a:r>
            <a:r>
              <a:rPr lang="es-EC" dirty="0"/>
              <a:t> permite la flujo de energía bidireccional</a:t>
            </a:r>
          </a:p>
          <a:p>
            <a:r>
              <a:rPr lang="es-EC" dirty="0"/>
              <a:t>Facturación detallada por franjas horarias permite al consumidor discernir entre las diferentes horas de consumo</a:t>
            </a:r>
          </a:p>
        </p:txBody>
      </p:sp>
      <p:pic>
        <p:nvPicPr>
          <p:cNvPr id="7" name="Imagen 6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37F3752C-0656-459B-B245-5335C414E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179" y="3056518"/>
            <a:ext cx="4435642" cy="35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65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97808-1A76-4A7B-9000-77F227E4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Transportación más eficiente</a:t>
            </a:r>
          </a:p>
        </p:txBody>
      </p:sp>
      <p:pic>
        <p:nvPicPr>
          <p:cNvPr id="5" name="Imagen 4" descr="Imagen que contiene mapa&#10;&#10;Descripción generada automáticamente">
            <a:extLst>
              <a:ext uri="{FF2B5EF4-FFF2-40B4-BE49-F238E27FC236}">
                <a16:creationId xmlns:a16="http://schemas.microsoft.com/office/drawing/2014/main" id="{1EE1E5DA-3151-4EB7-9DE1-5EDEA67A3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301" y="4473191"/>
            <a:ext cx="8136212" cy="23117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0C92003-8563-4516-840E-FDA8C49D9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166" y="1744775"/>
            <a:ext cx="9429177" cy="207478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37B0F55-52FB-49B3-A592-47002F25CB57}"/>
              </a:ext>
            </a:extLst>
          </p:cNvPr>
          <p:cNvSpPr txBox="1"/>
          <p:nvPr/>
        </p:nvSpPr>
        <p:spPr>
          <a:xfrm>
            <a:off x="4315326" y="4056846"/>
            <a:ext cx="356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Rendimiento del combustible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9611A75-4147-478A-BFBD-DA5830B447ED}"/>
              </a:ext>
            </a:extLst>
          </p:cNvPr>
          <p:cNvSpPr txBox="1"/>
          <p:nvPr/>
        </p:nvSpPr>
        <p:spPr>
          <a:xfrm>
            <a:off x="4285575" y="1138159"/>
            <a:ext cx="395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Tipos de vehículos más eficientes</a:t>
            </a:r>
          </a:p>
        </p:txBody>
      </p:sp>
    </p:spTree>
    <p:extLst>
      <p:ext uri="{BB962C8B-B14F-4D97-AF65-F5344CB8AC3E}">
        <p14:creationId xmlns:p14="http://schemas.microsoft.com/office/powerpoint/2010/main" val="1081297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C80A1A4-7E54-4838-A1A5-5EABC210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Porque desperdiciamos tanta energía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7EA9CC-94E7-4E47-8333-8D1ADD00B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6" y="1463040"/>
            <a:ext cx="7535608" cy="4770098"/>
          </a:xfrm>
        </p:spPr>
        <p:txBody>
          <a:bodyPr/>
          <a:lstStyle/>
          <a:p>
            <a:r>
              <a:rPr lang="es-EC" dirty="0"/>
              <a:t>La electricidad proveniente de combustibles fósiles es artificialmente barata debido a:</a:t>
            </a:r>
          </a:p>
          <a:p>
            <a:pPr lvl="1"/>
            <a:r>
              <a:rPr lang="es-EC" dirty="0"/>
              <a:t>Subsidios</a:t>
            </a:r>
          </a:p>
          <a:p>
            <a:pPr lvl="1"/>
            <a:r>
              <a:rPr lang="es-EC" dirty="0"/>
              <a:t>Costos ambientales y a la salud no incluidos en el precio.</a:t>
            </a:r>
          </a:p>
          <a:p>
            <a:pPr lvl="1"/>
            <a:endParaRPr lang="es-EC" dirty="0"/>
          </a:p>
          <a:p>
            <a:r>
              <a:rPr lang="es-EC" dirty="0"/>
              <a:t>Efecto rebote</a:t>
            </a:r>
          </a:p>
        </p:txBody>
      </p:sp>
      <p:pic>
        <p:nvPicPr>
          <p:cNvPr id="3" name="Imagen 2" descr="Imagen que contiene exterior, puesta de sol, sol, calle&#10;&#10;Descripción generada automáticamente">
            <a:extLst>
              <a:ext uri="{FF2B5EF4-FFF2-40B4-BE49-F238E27FC236}">
                <a16:creationId xmlns:a16="http://schemas.microsoft.com/office/drawing/2014/main" id="{6E0B34FF-5E4F-4BCF-B8EC-2F11E4471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274" y="1463041"/>
            <a:ext cx="3259410" cy="1965960"/>
          </a:xfrm>
          <a:prstGeom prst="rect">
            <a:avLst/>
          </a:prstGeom>
        </p:spPr>
      </p:pic>
      <p:pic>
        <p:nvPicPr>
          <p:cNvPr id="7" name="Imagen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5E47E02E-DBBC-4D4A-904B-AF520127C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154" y="3609474"/>
            <a:ext cx="3994077" cy="299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1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79" y="1611383"/>
            <a:ext cx="9666514" cy="746846"/>
          </a:xfrm>
        </p:spPr>
        <p:txBody>
          <a:bodyPr/>
          <a:lstStyle/>
          <a:p>
            <a:r>
              <a:rPr lang="es-EC" dirty="0"/>
              <a:t>Ventajas y desventajas del uso de la Energía Solar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44378" y="3691197"/>
            <a:ext cx="12047622" cy="3042978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19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8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Objetivos de clase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35F76E2-8EF3-449E-99A0-D5A9EF26A7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6096000" y="1584824"/>
            <a:ext cx="6035699" cy="4230439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14" y="1584824"/>
            <a:ext cx="5296760" cy="435543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Comprender la necesidad de incrementar la energía renovable globalmente.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Reconocer que la eficiencia energética y la reducción del desperdicio de energía son un recurso energético importante.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Identificar las ventajas y desventajas de la energía solar.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83386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Imagen que contiene montaña, exterior, pasto, casa&#10;&#10;Descripción generada automáticamente">
            <a:extLst>
              <a:ext uri="{FF2B5EF4-FFF2-40B4-BE49-F238E27FC236}">
                <a16:creationId xmlns:a16="http://schemas.microsoft.com/office/drawing/2014/main" id="{C860AFD6-8399-4CDD-B519-CCD731C45E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1653" r="21653"/>
          <a:stretch>
            <a:fillRect/>
          </a:stretch>
        </p:blipFill>
        <p:spPr/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E3816F-E9CF-40DF-92AF-7F13088D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Calentando edificios y agua con energía solar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7AAD78-CF1A-4C02-AC88-3B18F8FBBB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4"/>
            <a:ext cx="5170715" cy="4303059"/>
          </a:xfrm>
        </p:spPr>
        <p:txBody>
          <a:bodyPr/>
          <a:lstStyle/>
          <a:p>
            <a:r>
              <a:rPr lang="es-EC" b="0" i="1" dirty="0"/>
              <a:t>Los sistemas de calefacción solar pasivos y activos pueden calentar agua y edificios de manera efectiva.</a:t>
            </a:r>
          </a:p>
          <a:p>
            <a:r>
              <a:rPr lang="es-EC" b="0" dirty="0"/>
              <a:t>Calentamiento solar pasivo: Captan y acumulan el calor de la radiación solar directa. Se necesita ventanas bien aisladas que disminuyan la perdida de la temperatura. Ancestralmente ya se usaban paredes muy gruesas de piedra o adobe para almacenar el calor por más tiempo. En climas cálidos se debe utilizar colores claros en techos y paredes para reflejar el calor.</a:t>
            </a:r>
          </a:p>
        </p:txBody>
      </p:sp>
    </p:spTree>
    <p:extLst>
      <p:ext uri="{BB962C8B-B14F-4D97-AF65-F5344CB8AC3E}">
        <p14:creationId xmlns:p14="http://schemas.microsoft.com/office/powerpoint/2010/main" val="3828408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3816F-E9CF-40DF-92AF-7F13088D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Calentando edificios y agua con energía solar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7AAD78-CF1A-4C02-AC88-3B18F8FBBB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4"/>
            <a:ext cx="5170715" cy="4303059"/>
          </a:xfrm>
        </p:spPr>
        <p:txBody>
          <a:bodyPr/>
          <a:lstStyle/>
          <a:p>
            <a:r>
              <a:rPr lang="es-EC" b="0" dirty="0"/>
              <a:t>Calentamiento solar activo: Calefones solares, una vez que el costo inicial esta pagado el agua se calienta gratis</a:t>
            </a:r>
          </a:p>
        </p:txBody>
      </p:sp>
      <p:pic>
        <p:nvPicPr>
          <p:cNvPr id="7" name="Marcador de posición de imagen 6" descr="Ciudad con edificios de fondo&#10;&#10;Descripción generada automáticamente">
            <a:extLst>
              <a:ext uri="{FF2B5EF4-FFF2-40B4-BE49-F238E27FC236}">
                <a16:creationId xmlns:a16="http://schemas.microsoft.com/office/drawing/2014/main" id="{3F154886-6FAB-4E77-BA31-2FF7D21FA6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3148" r="231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1767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40DC307-B2EA-4C12-9865-D08D0D260A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/>
              <a:t>Calefón solar de placa plana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4CC947-43C2-42B7-82BC-D8E43CF75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Calefón solar de tubos al vacío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C67EF05-90EF-4251-AC41-82C634CC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Calentando edificios y agua con energía solar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B6A94DA-83CF-4BA1-A642-B05797A5B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07" y="1844134"/>
            <a:ext cx="4070971" cy="45567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925" y="1856858"/>
            <a:ext cx="3194603" cy="24238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355" y="4407108"/>
            <a:ext cx="2765847" cy="231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77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874E7760-51F9-430F-8CC4-B60B7E58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Solar Térmico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AAC69A52-FCD8-4908-8FE3-1EB0F9232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C" dirty="0"/>
              <a:t>Hornos solares</a:t>
            </a:r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9A18E48F-8101-4A35-9A60-FB2B22A2532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C708FD5A-1099-4870-AF84-395460B62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Cocinas solares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8C596411-74CF-455C-BF45-AE2F9BA6DF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8D1ECD1-019E-41D3-AD7A-CFC28288C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4" y="2149311"/>
            <a:ext cx="5306787" cy="330228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E31548B-AF37-403B-9D69-3DD150B49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367" y="2149311"/>
            <a:ext cx="4822662" cy="405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22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A235E6A-ECA7-47B2-9A19-B89A2CC5E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743075"/>
            <a:ext cx="5170715" cy="590931"/>
          </a:xfrm>
        </p:spPr>
        <p:txBody>
          <a:bodyPr/>
          <a:lstStyle/>
          <a:p>
            <a:r>
              <a:rPr lang="es-EC" dirty="0"/>
              <a:t>Paneles Fotovoltaicos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72FE70F8-488B-491F-81A1-DFD4B631DA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14" y="1491916"/>
            <a:ext cx="11505054" cy="2085472"/>
          </a:xfrm>
        </p:spPr>
        <p:txBody>
          <a:bodyPr/>
          <a:lstStyle/>
          <a:p>
            <a:r>
              <a:rPr lang="es-EC" dirty="0"/>
              <a:t>Son de silicio puro o silicio policristalino que permiten la conductividad de electricidad.</a:t>
            </a:r>
          </a:p>
          <a:p>
            <a:r>
              <a:rPr lang="es-EC" dirty="0"/>
              <a:t>Un grupo de celdas conectadas crean un panel.</a:t>
            </a:r>
          </a:p>
          <a:p>
            <a:r>
              <a:rPr lang="es-EC" dirty="0"/>
              <a:t>Pueden ser conectadas a redes eléctricas o a baterías.</a:t>
            </a:r>
          </a:p>
          <a:p>
            <a:r>
              <a:rPr lang="es-EC" dirty="0"/>
              <a:t>Los paneles pueden rígidos o flexibles e incrustarse en paredes, vidrio, ropa.</a:t>
            </a:r>
          </a:p>
          <a:p>
            <a:r>
              <a:rPr lang="es-EC" dirty="0"/>
              <a:t>Se pueden colocar en techos o inclusive flotando sobre lagos, represas o canales.</a:t>
            </a:r>
          </a:p>
          <a:p>
            <a:r>
              <a:rPr lang="es-EC" dirty="0"/>
              <a:t>Tienen eficiencia entre 15% al 20% de convertir la radiación solar en electricidad</a:t>
            </a:r>
          </a:p>
          <a:p>
            <a:r>
              <a:rPr lang="es-EC" dirty="0"/>
              <a:t>Su costo se ha reducido entre el 2001 al 2015 en 83% y sigue disminuyendo, por producción masiva.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A1FF675-DD7F-49C8-B6F6-6DCC650B6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52" y="3984904"/>
            <a:ext cx="8961095" cy="27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86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9AE29CF-F4A5-4690-BE24-07D74F08C8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964" y="1522492"/>
            <a:ext cx="4032585" cy="334508"/>
          </a:xfrm>
        </p:spPr>
        <p:txBody>
          <a:bodyPr/>
          <a:lstStyle/>
          <a:p>
            <a:r>
              <a:rPr lang="es-ES" dirty="0"/>
              <a:t>Sistema conectado a la red	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F6DD60-6C63-4B35-9D7E-C3D0DF862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66110" y="1522492"/>
            <a:ext cx="4316854" cy="311953"/>
          </a:xfrm>
        </p:spPr>
        <p:txBody>
          <a:bodyPr/>
          <a:lstStyle/>
          <a:p>
            <a:r>
              <a:rPr lang="es-ES" dirty="0"/>
              <a:t>Sistema desconectado de la red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166C34BB-604E-4EF5-84FD-9863A2BE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50916"/>
            <a:ext cx="11174186" cy="1089529"/>
          </a:xfrm>
        </p:spPr>
        <p:txBody>
          <a:bodyPr/>
          <a:lstStyle/>
          <a:p>
            <a:r>
              <a:rPr lang="es-EC" dirty="0"/>
              <a:t>Tipos y componentes de los sistemas de Paneles Fotovoltaicos</a:t>
            </a:r>
            <a:endParaRPr lang="es-ES" dirty="0"/>
          </a:p>
        </p:txBody>
      </p:sp>
      <p:pic>
        <p:nvPicPr>
          <p:cNvPr id="10" name="Imagen 9" descr="Imagen que contiene firmar, calle, foto, mucho&#10;&#10;Descripción generada automáticamente">
            <a:extLst>
              <a:ext uri="{FF2B5EF4-FFF2-40B4-BE49-F238E27FC236}">
                <a16:creationId xmlns:a16="http://schemas.microsoft.com/office/drawing/2014/main" id="{4A087965-AC70-4F09-B1E0-1F7395DE7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110" y="1834445"/>
            <a:ext cx="8694126" cy="4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25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2BA13-01CC-470B-A491-DF3FCACC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Usos típicos de Paneles Solares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F24AC8-BE42-447E-A6EA-A83EA0BAE80C}"/>
              </a:ext>
            </a:extLst>
          </p:cNvPr>
          <p:cNvSpPr txBox="1"/>
          <p:nvPr/>
        </p:nvSpPr>
        <p:spPr>
          <a:xfrm>
            <a:off x="491952" y="1383653"/>
            <a:ext cx="61922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Iluminación y seguridad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Bombas de agua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Comunicaciones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Equipos de monitoreo remoto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Refrigeración remota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Electricidad en comunas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Electricidad para edificios o casas</a:t>
            </a:r>
          </a:p>
          <a:p>
            <a:endParaRPr lang="es-ES" dirty="0"/>
          </a:p>
        </p:txBody>
      </p:sp>
      <p:pic>
        <p:nvPicPr>
          <p:cNvPr id="5" name="Imagen 4" descr="Una calle con coches&#10;&#10;Descripción generada automáticamente">
            <a:extLst>
              <a:ext uri="{FF2B5EF4-FFF2-40B4-BE49-F238E27FC236}">
                <a16:creationId xmlns:a16="http://schemas.microsoft.com/office/drawing/2014/main" id="{BEB3C00F-CC03-49BE-8674-DF5E2D85A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228" y="4278277"/>
            <a:ext cx="3872214" cy="2232950"/>
          </a:xfrm>
          <a:prstGeom prst="rect">
            <a:avLst/>
          </a:prstGeom>
        </p:spPr>
      </p:pic>
      <p:pic>
        <p:nvPicPr>
          <p:cNvPr id="7" name="Imagen 6" descr="Imagen que contiene panel solar, exterior, camino, edificio&#10;&#10;Descripción generada automáticamente">
            <a:extLst>
              <a:ext uri="{FF2B5EF4-FFF2-40B4-BE49-F238E27FC236}">
                <a16:creationId xmlns:a16="http://schemas.microsoft.com/office/drawing/2014/main" id="{5670B6C1-25AE-41EC-867F-2A5DF4A0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962" y="4283345"/>
            <a:ext cx="3346882" cy="2232950"/>
          </a:xfrm>
          <a:prstGeom prst="rect">
            <a:avLst/>
          </a:prstGeom>
        </p:spPr>
      </p:pic>
      <p:pic>
        <p:nvPicPr>
          <p:cNvPr id="9" name="Imagen 8" descr="Imagen que contiene edificio, exterior, casa, hecho de madera&#10;&#10;Descripción generada automáticamente">
            <a:extLst>
              <a:ext uri="{FF2B5EF4-FFF2-40B4-BE49-F238E27FC236}">
                <a16:creationId xmlns:a16="http://schemas.microsoft.com/office/drawing/2014/main" id="{1253FFC5-3E5D-47C1-B22F-0AA5B2200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8" y="4310827"/>
            <a:ext cx="4460658" cy="2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06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92C111AA-6054-411E-9715-B9C127FF1B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08E25E3-3323-46DE-BCA3-2A092BE09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743075"/>
            <a:ext cx="5170715" cy="590931"/>
          </a:xfrm>
        </p:spPr>
        <p:txBody>
          <a:bodyPr/>
          <a:lstStyle/>
          <a:p>
            <a:r>
              <a:rPr lang="es-EC" dirty="0"/>
              <a:t>Paneles Fotovoltaicos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80A434-500B-4A9A-87A1-FD518CEF48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1466E9-212B-4AF5-9996-8675899E4B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681356"/>
            <a:ext cx="5045529" cy="3561943"/>
          </a:xfrm>
        </p:spPr>
        <p:txBody>
          <a:bodyPr/>
          <a:lstStyle/>
          <a:p>
            <a:r>
              <a:rPr lang="es-EC" dirty="0"/>
              <a:t>1.3 billones de persona no tienen acceso a la electricidad. Algunos de ellos tienen electricidad prepagada.</a:t>
            </a:r>
          </a:p>
          <a:p>
            <a:r>
              <a:rPr lang="es-EC" dirty="0"/>
              <a:t>Tienen eficiencia entre 15% al 20% de convertir la radiación solar en electricidad</a:t>
            </a:r>
          </a:p>
          <a:p>
            <a:r>
              <a:rPr lang="es-EC" dirty="0"/>
              <a:t>Su costo se ha reducido entre el 2001 al 2015 en 83% y sigue disminuyendo, por producción masiva.</a:t>
            </a:r>
          </a:p>
          <a:p>
            <a:r>
              <a:rPr lang="es-EC" dirty="0"/>
              <a:t>Vida útil de 30 años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B3A1F9-7B11-4E00-ABA5-7327AD0A9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199" y="213850"/>
            <a:ext cx="5892800" cy="527862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601136D-71D6-41FA-A4D9-86C8D6410E4E}"/>
              </a:ext>
            </a:extLst>
          </p:cNvPr>
          <p:cNvSpPr txBox="1"/>
          <p:nvPr/>
        </p:nvSpPr>
        <p:spPr>
          <a:xfrm>
            <a:off x="6481011" y="5614737"/>
            <a:ext cx="53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Capacidad instalada global</a:t>
            </a:r>
          </a:p>
        </p:txBody>
      </p:sp>
    </p:spTree>
    <p:extLst>
      <p:ext uri="{BB962C8B-B14F-4D97-AF65-F5344CB8AC3E}">
        <p14:creationId xmlns:p14="http://schemas.microsoft.com/office/powerpoint/2010/main" val="3327541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3059070-B185-45D5-9D8B-866B8F5E3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C" dirty="0"/>
              <a:t>Ventajas			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C824650-6B2D-49DE-A677-A7CC3DE938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C" dirty="0"/>
              <a:t>Desventajas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7445411-B8E1-4096-9E9C-704D19833B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C" dirty="0"/>
              <a:t>Benigno al medio ambiente (No emisiones de CO2 u otros contaminantes del aire y silencioso durante la operación)</a:t>
            </a:r>
          </a:p>
          <a:p>
            <a:r>
              <a:rPr lang="es-EC" dirty="0"/>
              <a:t>Fácil de instalar, mover y expandir, al ser modular</a:t>
            </a:r>
          </a:p>
          <a:p>
            <a:r>
              <a:rPr lang="es-EC" dirty="0"/>
              <a:t>Costos competitivos</a:t>
            </a:r>
          </a:p>
          <a:p>
            <a:r>
              <a:rPr lang="es-EC" dirty="0"/>
              <a:t>Recurso abundante y disponible</a:t>
            </a:r>
          </a:p>
          <a:p>
            <a:r>
              <a:rPr lang="es-EC" dirty="0"/>
              <a:t>Muy confiable</a:t>
            </a:r>
          </a:p>
          <a:p>
            <a:r>
              <a:rPr lang="es-EC" dirty="0"/>
              <a:t>Bajos costos de operación y mantenimiento</a:t>
            </a:r>
          </a:p>
          <a:p>
            <a:endParaRPr lang="es-EC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79365F3D-9DB8-4F48-894B-812A54833C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dirty="0"/>
              <a:t>Depende de la radiación solar</a:t>
            </a:r>
          </a:p>
          <a:p>
            <a:r>
              <a:rPr lang="es-EC" dirty="0"/>
              <a:t>Genera electricidad Correcta Directa</a:t>
            </a:r>
          </a:p>
          <a:p>
            <a:r>
              <a:rPr lang="es-EC" dirty="0"/>
              <a:t>Alto costo inicial</a:t>
            </a:r>
          </a:p>
          <a:p>
            <a:r>
              <a:rPr lang="es-EC" dirty="0"/>
              <a:t>Necesita almacenamiento o un sistema de respaldo</a:t>
            </a:r>
          </a:p>
          <a:p>
            <a:r>
              <a:rPr lang="es-EC" dirty="0"/>
              <a:t>Puede alterar ecosistemas desérticos</a:t>
            </a:r>
          </a:p>
          <a:p>
            <a:endParaRPr lang="es-EC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86F8C117-4544-49FE-B3D7-A9F66CEA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Celdas Fotovoltaicas</a:t>
            </a:r>
          </a:p>
        </p:txBody>
      </p:sp>
    </p:spTree>
    <p:extLst>
      <p:ext uri="{BB962C8B-B14F-4D97-AF65-F5344CB8AC3E}">
        <p14:creationId xmlns:p14="http://schemas.microsoft.com/office/powerpoint/2010/main" val="2631807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Referencias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B55ADEC1-ADE2-43F8-861F-F5E2E26819F4}"/>
              </a:ext>
            </a:extLst>
          </p:cNvPr>
          <p:cNvSpPr txBox="1">
            <a:spLocks/>
          </p:cNvSpPr>
          <p:nvPr/>
        </p:nvSpPr>
        <p:spPr>
          <a:xfrm>
            <a:off x="446315" y="1463040"/>
            <a:ext cx="10976651" cy="4770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dirty="0"/>
              <a:t>G. Tyler Miller, Scott </a:t>
            </a:r>
            <a:r>
              <a:rPr lang="es-EC" sz="2400" dirty="0" err="1"/>
              <a:t>Spoolman</a:t>
            </a:r>
            <a:r>
              <a:rPr lang="es-EC" sz="2400" dirty="0"/>
              <a:t>. (2019). Living in 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Environment</a:t>
            </a:r>
            <a:r>
              <a:rPr lang="es-EC" sz="2400" dirty="0"/>
              <a:t>. (19va). Estados Unidos: Cengage. ISBN: 978-1-337-09415-3</a:t>
            </a:r>
          </a:p>
          <a:p>
            <a:r>
              <a:rPr lang="es-ES" sz="2400" dirty="0">
                <a:hlinkClick r:id="rId2"/>
              </a:rPr>
              <a:t>http://ecomedioambiente.com/energias-renovables/energia-undimotriz/</a:t>
            </a:r>
            <a:endParaRPr lang="es-ES" sz="2400" dirty="0"/>
          </a:p>
          <a:p>
            <a:r>
              <a:rPr lang="es-ES" sz="2400" dirty="0"/>
              <a:t>Guayaquil Cielo Florido,</a:t>
            </a:r>
            <a:r>
              <a:rPr lang="es-EC" sz="2400" dirty="0"/>
              <a:t> Guía para la instalación de techos, paredes y fachadas verdes en la ciudad de Guayaquil,</a:t>
            </a:r>
            <a:r>
              <a:rPr lang="es-ES" sz="2400" dirty="0"/>
              <a:t> Fundación Proyecta Verde, M.I. Municipalidad de Guayaquil (</a:t>
            </a:r>
            <a:r>
              <a:rPr lang="es-ES" sz="2400" dirty="0">
                <a:hlinkClick r:id="rId3"/>
              </a:rPr>
              <a:t>https://www.guayaquilcieloflorido.com/la-guia</a:t>
            </a:r>
            <a:r>
              <a:rPr lang="es-ES" sz="2400" dirty="0"/>
              <a:t>)</a:t>
            </a:r>
          </a:p>
          <a:p>
            <a:r>
              <a:rPr lang="es-ES" sz="2400" dirty="0">
                <a:hlinkClick r:id="rId4"/>
              </a:rPr>
              <a:t>https://blog.conaltura.com/certificaci%C3%B3n-leed-y-edge-viviendas-sostenibles-verdevivo</a:t>
            </a:r>
            <a:endParaRPr lang="es-EC" sz="2400" dirty="0"/>
          </a:p>
          <a:p>
            <a:r>
              <a:rPr lang="es-ES" sz="2400" dirty="0">
                <a:hlinkClick r:id="rId5"/>
              </a:rPr>
              <a:t>https://www2.uned.es/biblioteca/energiarenovable3/energia.htm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FEFB4-9187-47FB-AF25-45057BEF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Tabla de contenido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3AEB2A-B772-42E2-BCB4-A9A96D499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11283723" cy="4770098"/>
          </a:xfrm>
        </p:spPr>
        <p:txBody>
          <a:bodyPr/>
          <a:lstStyle/>
          <a:p>
            <a:r>
              <a:rPr lang="es-ES" dirty="0"/>
              <a:t>Importancia de una transición energética</a:t>
            </a:r>
          </a:p>
          <a:p>
            <a:r>
              <a:rPr lang="es-EC" dirty="0"/>
              <a:t>Eficiencia energética y la reducción del desperdicio de energía</a:t>
            </a:r>
          </a:p>
          <a:p>
            <a:r>
              <a:rPr lang="es-ES" dirty="0"/>
              <a:t>Ventajas y desventajas del uso de energía solar</a:t>
            </a:r>
          </a:p>
        </p:txBody>
      </p:sp>
    </p:spTree>
    <p:extLst>
      <p:ext uri="{BB962C8B-B14F-4D97-AF65-F5344CB8AC3E}">
        <p14:creationId xmlns:p14="http://schemas.microsoft.com/office/powerpoint/2010/main" val="615148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s-ES"/>
              <a:t>Trabajo autónomo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9451664" cy="4770098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Visita al Centro de Desarrollo Tecnológico Sostenible del Campus</a:t>
            </a:r>
          </a:p>
          <a:p>
            <a:pPr marL="0" indent="0">
              <a:buNone/>
            </a:pPr>
            <a:r>
              <a:rPr lang="es-EC" dirty="0"/>
              <a:t>Pre lectura: </a:t>
            </a:r>
            <a:r>
              <a:rPr lang="es-ES" dirty="0">
                <a:hlinkClick r:id="rId2"/>
              </a:rPr>
              <a:t>https://www.datacenterdynamics.com/es/features/eficiencia-energ%C3%A9tica-reto-de-los-data-centers-del-futuro/</a:t>
            </a:r>
            <a:endParaRPr lang="es-EC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440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79" y="1611383"/>
            <a:ext cx="9666514" cy="746846"/>
          </a:xfrm>
        </p:spPr>
        <p:txBody>
          <a:bodyPr/>
          <a:lstStyle/>
          <a:p>
            <a:r>
              <a:rPr lang="es-EC"/>
              <a:t>Importancia de una transición energética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240632" y="4499773"/>
            <a:ext cx="11951368" cy="2293068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4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8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743075"/>
            <a:ext cx="5170715" cy="590931"/>
          </a:xfrm>
        </p:spPr>
        <p:txBody>
          <a:bodyPr/>
          <a:lstStyle/>
          <a:p>
            <a:r>
              <a:rPr lang="en-US" dirty="0" err="1"/>
              <a:t>Antecedentes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7FDC6DC-D5D3-413E-A73C-6CC86E964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314" y="1583305"/>
            <a:ext cx="5045529" cy="334508"/>
          </a:xfrm>
        </p:spPr>
        <p:txBody>
          <a:bodyPr/>
          <a:lstStyle/>
          <a:p>
            <a:r>
              <a:rPr lang="es-EC" b="0" dirty="0"/>
              <a:t>Transiciones anteriores de madera a carbón mineral, de carbón mineral a petróleo y gas natural cada una de estas transiciones tomaron entre 50 a 60 años.</a:t>
            </a:r>
          </a:p>
          <a:p>
            <a:r>
              <a:rPr lang="es-EC" b="0" dirty="0"/>
              <a:t>Los combustibles fósiles han contribuido a un enorme crecimiento económico and mejorado la calidad de vida de muchas personas.</a:t>
            </a:r>
          </a:p>
          <a:p>
            <a:r>
              <a:rPr lang="es-EC" dirty="0"/>
              <a:t>Combustibles fósiles son asequibles porque sus precios de mercado no incluyen sus efectos nocivos para la salud y el medio ambiente.</a:t>
            </a:r>
          </a:p>
          <a:p>
            <a:r>
              <a:rPr lang="es-EC" dirty="0"/>
              <a:t>Por 40 años las petroleras han tratado de frenar esta transición, pero se espera que se dará a medida que los precios de la energía renovable disminuya.</a:t>
            </a:r>
            <a:endParaRPr lang="en-US" dirty="0"/>
          </a:p>
          <a:p>
            <a:endParaRPr lang="es-EC" b="0" dirty="0"/>
          </a:p>
        </p:txBody>
      </p:sp>
      <p:pic>
        <p:nvPicPr>
          <p:cNvPr id="11" name="Imagen 10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7CBEB03A-9852-43EB-ADB9-C661BD9C0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780" y="1710015"/>
            <a:ext cx="6460220" cy="456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2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709503E-1097-4F95-B3DA-19F0927EDF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0" y="1526219"/>
            <a:ext cx="2371792" cy="341865"/>
          </a:xfrm>
        </p:spPr>
        <p:txBody>
          <a:bodyPr/>
          <a:lstStyle/>
          <a:p>
            <a:r>
              <a:rPr lang="es-EC" b="1" dirty="0"/>
              <a:t>Contaminación del aire</a:t>
            </a:r>
            <a:endParaRPr lang="es-ES" b="1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8ACC854-3675-4314-8CA7-D2D24A880B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2250" y="1514771"/>
            <a:ext cx="1922821" cy="341865"/>
          </a:xfrm>
        </p:spPr>
        <p:txBody>
          <a:bodyPr/>
          <a:lstStyle/>
          <a:p>
            <a:r>
              <a:rPr lang="es-EC" b="1" dirty="0"/>
              <a:t>Cambio Climático</a:t>
            </a:r>
            <a:endParaRPr lang="es-ES" b="1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DCBE6D8C-D967-4A37-9314-9F53391DDF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32901" y="3890767"/>
            <a:ext cx="2820761" cy="361434"/>
          </a:xfrm>
        </p:spPr>
        <p:txBody>
          <a:bodyPr/>
          <a:lstStyle/>
          <a:p>
            <a:r>
              <a:rPr lang="es-EC" b="1" dirty="0"/>
              <a:t>Acidificación de los </a:t>
            </a:r>
            <a:r>
              <a:rPr lang="es-EC" b="1" dirty="0" smtClean="0"/>
              <a:t>océanos</a:t>
            </a:r>
            <a:endParaRPr lang="es-EC" b="1" dirty="0"/>
          </a:p>
          <a:p>
            <a:endParaRPr lang="es-ES" b="1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DF507F22-C7C4-4D6D-84D0-0229C5A91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17115"/>
            <a:ext cx="4392386" cy="757130"/>
          </a:xfrm>
        </p:spPr>
        <p:txBody>
          <a:bodyPr/>
          <a:lstStyle/>
          <a:p>
            <a:r>
              <a:rPr lang="es-ES" sz="2400" dirty="0"/>
              <a:t>Problemas derivados de los combustibles fósiles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EE69D2E-A46B-425E-97B7-EC2E3AB5E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3" y="4378971"/>
            <a:ext cx="4291435" cy="2413932"/>
          </a:xfrm>
          <a:prstGeom prst="rect">
            <a:avLst/>
          </a:prstGeom>
        </p:spPr>
      </p:pic>
      <p:pic>
        <p:nvPicPr>
          <p:cNvPr id="19" name="Imagen 18" descr="Una playa con palmeras&#10;&#10;Descripción generada automáticamente">
            <a:extLst>
              <a:ext uri="{FF2B5EF4-FFF2-40B4-BE49-F238E27FC236}">
                <a16:creationId xmlns:a16="http://schemas.microsoft.com/office/drawing/2014/main" id="{39EA2DD7-AEDA-42AC-AB06-7692FA89B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766" y="1934419"/>
            <a:ext cx="2561791" cy="16843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0" y="1934419"/>
            <a:ext cx="2561791" cy="168437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5908464-BFEF-4CDF-8EC2-AD5E84C9D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495" y="1729367"/>
            <a:ext cx="3422987" cy="2132353"/>
          </a:xfrm>
          <a:prstGeom prst="rect">
            <a:avLst/>
          </a:prstGeom>
        </p:spPr>
      </p:pic>
      <p:sp>
        <p:nvSpPr>
          <p:cNvPr id="14" name="Título 3">
            <a:extLst>
              <a:ext uri="{FF2B5EF4-FFF2-40B4-BE49-F238E27FC236}">
                <a16:creationId xmlns:a16="http://schemas.microsoft.com/office/drawing/2014/main" id="{410B193B-8277-42E4-8E6A-9088027D614F}"/>
              </a:ext>
            </a:extLst>
          </p:cNvPr>
          <p:cNvSpPr txBox="1">
            <a:spLocks/>
          </p:cNvSpPr>
          <p:nvPr/>
        </p:nvSpPr>
        <p:spPr>
          <a:xfrm>
            <a:off x="7180219" y="417115"/>
            <a:ext cx="4466157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Beneficios de la energía renovable </a:t>
            </a:r>
            <a:endParaRPr lang="es-ES" sz="2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48" y="4298694"/>
            <a:ext cx="3328285" cy="249420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8CB491D-5944-4723-B53A-2FAD0CBB0B55}"/>
              </a:ext>
            </a:extLst>
          </p:cNvPr>
          <p:cNvSpPr txBox="1"/>
          <p:nvPr/>
        </p:nvSpPr>
        <p:spPr>
          <a:xfrm>
            <a:off x="7793046" y="1421590"/>
            <a:ext cx="3240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infinita y disponible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6025CE0-8FDA-4C37-9A6A-F64A321ACA9D}"/>
              </a:ext>
            </a:extLst>
          </p:cNvPr>
          <p:cNvSpPr txBox="1"/>
          <p:nvPr/>
        </p:nvSpPr>
        <p:spPr>
          <a:xfrm>
            <a:off x="6930771" y="3966602"/>
            <a:ext cx="4648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Autonomía y soberanía energética</a:t>
            </a:r>
          </a:p>
        </p:txBody>
      </p:sp>
    </p:spTree>
    <p:extLst>
      <p:ext uri="{BB962C8B-B14F-4D97-AF65-F5344CB8AC3E}">
        <p14:creationId xmlns:p14="http://schemas.microsoft.com/office/powerpoint/2010/main" val="389887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9761723-8998-412F-BCE2-984B9C08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s-EC" dirty="0"/>
              <a:t>Pasos para la transición</a:t>
            </a:r>
            <a:endParaRPr lang="en-US" dirty="0"/>
          </a:p>
        </p:txBody>
      </p:sp>
      <p:graphicFrame>
        <p:nvGraphicFramePr>
          <p:cNvPr id="14" name="Marcador de texto 4">
            <a:extLst>
              <a:ext uri="{FF2B5EF4-FFF2-40B4-BE49-F238E27FC236}">
                <a16:creationId xmlns:a16="http://schemas.microsoft.com/office/drawing/2014/main" id="{7F8FF226-415C-4669-8CCB-8E9F6CD12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109700"/>
              </p:ext>
            </p:extLst>
          </p:nvPr>
        </p:nvGraphicFramePr>
        <p:xfrm>
          <a:off x="446315" y="1463040"/>
          <a:ext cx="10831285" cy="460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617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79" y="1611383"/>
            <a:ext cx="9666514" cy="2800196"/>
          </a:xfrm>
        </p:spPr>
        <p:txBody>
          <a:bodyPr/>
          <a:lstStyle/>
          <a:p>
            <a:r>
              <a:rPr lang="es-EC" dirty="0"/>
              <a:t>Eficiencia energética y la reducción del desperdicio de energía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92505" y="4299284"/>
            <a:ext cx="11999495" cy="2545204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8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7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6D29F-FAFD-45A3-AE5A-D7BE2073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Definiciones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0D82E1-8BFD-4905-9AA5-549D3F540563}"/>
              </a:ext>
            </a:extLst>
          </p:cNvPr>
          <p:cNvSpPr txBox="1"/>
          <p:nvPr/>
        </p:nvSpPr>
        <p:spPr>
          <a:xfrm>
            <a:off x="753979" y="1636295"/>
            <a:ext cx="103952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Que es la energía?</a:t>
            </a:r>
          </a:p>
          <a:p>
            <a:r>
              <a:rPr lang="es-ES" dirty="0"/>
              <a:t>Es la capacidad de la materia o radiación para realizar un trabajo.</a:t>
            </a:r>
          </a:p>
          <a:p>
            <a:r>
              <a:rPr lang="es-ES" dirty="0"/>
              <a:t>Trabajo es mover algo contra una fuerza que se resiste.</a:t>
            </a:r>
          </a:p>
          <a:p>
            <a:endParaRPr lang="es-ES" dirty="0"/>
          </a:p>
          <a:p>
            <a:r>
              <a:rPr lang="es-ES" dirty="0"/>
              <a:t>1era Ley de Termodinámica: la energía no se crea ni se destruye solo se transforma</a:t>
            </a:r>
          </a:p>
          <a:p>
            <a:r>
              <a:rPr lang="es-ES" dirty="0"/>
              <a:t>2da Ley de Termodinámica: la energía se degrada continuamente en forma de calor. En cualquier conversión de energía nunca se puede obtener el 100% de eficacia. Parte de la energía se perderá como calor y no podrá realizar trabajo.</a:t>
            </a:r>
          </a:p>
          <a:p>
            <a:endParaRPr lang="es-ES" dirty="0"/>
          </a:p>
          <a:p>
            <a:r>
              <a:rPr lang="es-ES" dirty="0"/>
              <a:t>En el Sistema Internacional a la energía se la expresa en la unidad de medida J (</a:t>
            </a:r>
            <a:r>
              <a:rPr lang="es-ES" dirty="0" err="1"/>
              <a:t>joules</a:t>
            </a:r>
            <a:r>
              <a:rPr lang="es-ES" dirty="0"/>
              <a:t>) o en cal (calorías) y para la unidad de medida para la potencia es el W (vatio o watt).</a:t>
            </a:r>
          </a:p>
          <a:p>
            <a:endParaRPr lang="es-ES" dirty="0"/>
          </a:p>
          <a:p>
            <a:r>
              <a:rPr lang="es-ES" b="1" dirty="0"/>
              <a:t>Que es eficiencia energética?</a:t>
            </a:r>
          </a:p>
          <a:p>
            <a:r>
              <a:rPr lang="es-EC" dirty="0"/>
              <a:t>La relación entre el rendimiento extraído (servicio, bienes o energía) y la energía usada. Se espera &lt; 100%.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1144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15846_Ocean presentation_RVA_v4.potx" id="{354FE8D4-E883-4E79-A422-6A1915D44872}" vid="{AAC9F203-D7BC-4B95-936D-67F55828A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A13BBE6809CA4CA15FCD8FC9132672" ma:contentTypeVersion="9" ma:contentTypeDescription="Crear nuevo documento." ma:contentTypeScope="" ma:versionID="b529a875105c7dba4aebf12e0f776aea">
  <xsd:schema xmlns:xsd="http://www.w3.org/2001/XMLSchema" xmlns:xs="http://www.w3.org/2001/XMLSchema" xmlns:p="http://schemas.microsoft.com/office/2006/metadata/properties" xmlns:ns2="61334bef-1996-41d3-a700-24544e5fe85c" targetNamespace="http://schemas.microsoft.com/office/2006/metadata/properties" ma:root="true" ma:fieldsID="d4141f748bcf4c05bd3d954b791340d8" ns2:_="">
    <xsd:import namespace="61334bef-1996-41d3-a700-24544e5fe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34bef-1996-41d3-a700-24544e5fe8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3D7A05-DE9A-4773-A113-AAE964924F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9B7651-08C1-49A1-AFE9-4E4CD342176D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61334bef-1996-41d3-a700-24544e5fe85c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8D7DCDB-590F-499E-B4FF-A86527AE724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1825</Words>
  <Application>Microsoft Office PowerPoint</Application>
  <PresentationFormat>Panorámica</PresentationFormat>
  <Paragraphs>191</Paragraphs>
  <Slides>30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Century Gothic</vt:lpstr>
      <vt:lpstr>Tema de Office</vt:lpstr>
      <vt:lpstr>4.4.1 Eficiencia energética y energías renovables</vt:lpstr>
      <vt:lpstr>Objetivos de clase</vt:lpstr>
      <vt:lpstr>Tabla de contenido </vt:lpstr>
      <vt:lpstr>Importancia de una transición energética</vt:lpstr>
      <vt:lpstr>Antecedentes</vt:lpstr>
      <vt:lpstr>Problemas derivados de los combustibles fósiles</vt:lpstr>
      <vt:lpstr>Pasos para la transición</vt:lpstr>
      <vt:lpstr>Eficiencia energética y la reducción del desperdicio de energía</vt:lpstr>
      <vt:lpstr>Definiciones</vt:lpstr>
      <vt:lpstr> </vt:lpstr>
      <vt:lpstr>Análisis de Ciclo de Vida Energético</vt:lpstr>
      <vt:lpstr>Problemas de eficiencia energética y desperdicio de energía </vt:lpstr>
      <vt:lpstr>Conservación energética</vt:lpstr>
      <vt:lpstr>Presentación de PowerPoint</vt:lpstr>
      <vt:lpstr>Soluciones para incrementar la eficiencia energética y desperdicio de energía  </vt:lpstr>
      <vt:lpstr>Red eléctrica inteligente (Smart Grid)</vt:lpstr>
      <vt:lpstr>Transportación más eficiente</vt:lpstr>
      <vt:lpstr>Porque desperdiciamos tanta energía</vt:lpstr>
      <vt:lpstr>Ventajas y desventajas del uso de la Energía Solar</vt:lpstr>
      <vt:lpstr>Calentando edificios y agua con energía solar</vt:lpstr>
      <vt:lpstr>Calentando edificios y agua con energía solar</vt:lpstr>
      <vt:lpstr>Calentando edificios y agua con energía solar</vt:lpstr>
      <vt:lpstr>Solar Térmico</vt:lpstr>
      <vt:lpstr>Paneles Fotovoltaicos</vt:lpstr>
      <vt:lpstr>Tipos y componentes de los sistemas de Paneles Fotovoltaicos</vt:lpstr>
      <vt:lpstr>Usos típicos de Paneles Solares</vt:lpstr>
      <vt:lpstr>Paneles Fotovoltaicos</vt:lpstr>
      <vt:lpstr>Celdas Fotovoltaicas</vt:lpstr>
      <vt:lpstr>Referencias</vt:lpstr>
      <vt:lpstr>Trabajo autónomo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2020-04-11T22:12:11Z</dcterms:created>
  <dcterms:modified xsi:type="dcterms:W3CDTF">2020-10-06T21:58:52Z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0x010100CCA13BBE6809CA4CA15FCD8FC9132672</vt:lpwstr>
  </property>
</Properties>
</file>