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4" r:id="rId6"/>
    <p:sldId id="283" r:id="rId7"/>
    <p:sldId id="305" r:id="rId8"/>
    <p:sldId id="306" r:id="rId9"/>
    <p:sldId id="335" r:id="rId10"/>
    <p:sldId id="307" r:id="rId11"/>
    <p:sldId id="337" r:id="rId12"/>
    <p:sldId id="308" r:id="rId13"/>
    <p:sldId id="309" r:id="rId14"/>
    <p:sldId id="343" r:id="rId15"/>
    <p:sldId id="339" r:id="rId16"/>
    <p:sldId id="312" r:id="rId17"/>
    <p:sldId id="311" r:id="rId18"/>
    <p:sldId id="349" r:id="rId19"/>
    <p:sldId id="314" r:id="rId20"/>
    <p:sldId id="344" r:id="rId21"/>
    <p:sldId id="266" r:id="rId22"/>
    <p:sldId id="346" r:id="rId23"/>
    <p:sldId id="316" r:id="rId24"/>
    <p:sldId id="318" r:id="rId25"/>
    <p:sldId id="317" r:id="rId26"/>
    <p:sldId id="341" r:id="rId27"/>
    <p:sldId id="319" r:id="rId28"/>
    <p:sldId id="321" r:id="rId29"/>
    <p:sldId id="320" r:id="rId30"/>
    <p:sldId id="327" r:id="rId31"/>
    <p:sldId id="294" r:id="rId32"/>
    <p:sldId id="263" r:id="rId33"/>
    <p:sldId id="329" r:id="rId34"/>
    <p:sldId id="268" r:id="rId35"/>
    <p:sldId id="282" r:id="rId36"/>
    <p:sldId id="262" r:id="rId37"/>
    <p:sldId id="35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A58524F-EA4E-4F7A-9245-4E3C31C72377}">
          <p14:sldIdLst>
            <p14:sldId id="256"/>
            <p14:sldId id="264"/>
            <p14:sldId id="283"/>
            <p14:sldId id="305"/>
            <p14:sldId id="306"/>
            <p14:sldId id="335"/>
            <p14:sldId id="307"/>
            <p14:sldId id="337"/>
            <p14:sldId id="308"/>
            <p14:sldId id="309"/>
            <p14:sldId id="343"/>
            <p14:sldId id="339"/>
            <p14:sldId id="312"/>
            <p14:sldId id="311"/>
            <p14:sldId id="349"/>
            <p14:sldId id="314"/>
            <p14:sldId id="344"/>
            <p14:sldId id="266"/>
            <p14:sldId id="346"/>
            <p14:sldId id="316"/>
            <p14:sldId id="318"/>
            <p14:sldId id="317"/>
            <p14:sldId id="341"/>
            <p14:sldId id="319"/>
            <p14:sldId id="321"/>
            <p14:sldId id="320"/>
            <p14:sldId id="327"/>
            <p14:sldId id="294"/>
            <p14:sldId id="263"/>
            <p14:sldId id="329"/>
            <p14:sldId id="268"/>
            <p14:sldId id="282"/>
            <p14:sldId id="262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F9C"/>
    <a:srgbClr val="1DA9BF"/>
    <a:srgbClr val="01C6FD"/>
    <a:srgbClr val="79AE02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2848" autoAdjust="0"/>
  </p:normalViewPr>
  <p:slideViewPr>
    <p:cSldViewPr snapToGrid="0">
      <p:cViewPr varScale="1">
        <p:scale>
          <a:sx n="95" d="100"/>
          <a:sy n="9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A92B3-518B-4EE0-B108-54239D00D78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161DD1-BBB5-421D-90D7-2037E385F38F}">
      <dgm:prSet phldrT="[Texto]" custT="1"/>
      <dgm:spPr/>
      <dgm:t>
        <a:bodyPr/>
        <a:lstStyle/>
        <a:p>
          <a:r>
            <a:rPr lang="es-ES" sz="3200" dirty="0"/>
            <a:t>Combustión directa: para generar calor y electricidad</a:t>
          </a:r>
        </a:p>
      </dgm:t>
    </dgm:pt>
    <dgm:pt modelId="{5C14574C-40D8-4374-9D1D-14C99C40FC30}" type="parTrans" cxnId="{4E0A60AB-5518-4839-BD64-5502426D411F}">
      <dgm:prSet/>
      <dgm:spPr/>
      <dgm:t>
        <a:bodyPr/>
        <a:lstStyle/>
        <a:p>
          <a:endParaRPr lang="es-ES" sz="1200"/>
        </a:p>
      </dgm:t>
    </dgm:pt>
    <dgm:pt modelId="{16E5ECD9-C53F-4501-A467-88DE424E98E0}" type="sibTrans" cxnId="{4E0A60AB-5518-4839-BD64-5502426D411F}">
      <dgm:prSet/>
      <dgm:spPr/>
      <dgm:t>
        <a:bodyPr/>
        <a:lstStyle/>
        <a:p>
          <a:endParaRPr lang="es-ES" sz="1200"/>
        </a:p>
      </dgm:t>
    </dgm:pt>
    <dgm:pt modelId="{B0B31659-B159-405F-8A19-BF27A8213210}">
      <dgm:prSet phldrT="[Texto]" custT="1"/>
      <dgm:spPr/>
      <dgm:t>
        <a:bodyPr/>
        <a:lstStyle/>
        <a:p>
          <a:r>
            <a:rPr lang="es-ES" sz="3200" dirty="0"/>
            <a:t>Fermentación: para producir biocombustibles</a:t>
          </a:r>
        </a:p>
      </dgm:t>
    </dgm:pt>
    <dgm:pt modelId="{878A602D-0CB6-4392-AB5F-436CA08C1A0C}" type="parTrans" cxnId="{D019DD3A-45DA-47E5-8E94-5510CBEE5507}">
      <dgm:prSet/>
      <dgm:spPr/>
      <dgm:t>
        <a:bodyPr/>
        <a:lstStyle/>
        <a:p>
          <a:endParaRPr lang="es-ES" sz="1200"/>
        </a:p>
      </dgm:t>
    </dgm:pt>
    <dgm:pt modelId="{584EBA27-4D8F-4A43-993B-AEFE07FE2075}" type="sibTrans" cxnId="{D019DD3A-45DA-47E5-8E94-5510CBEE5507}">
      <dgm:prSet/>
      <dgm:spPr/>
      <dgm:t>
        <a:bodyPr/>
        <a:lstStyle/>
        <a:p>
          <a:endParaRPr lang="es-ES" sz="1200"/>
        </a:p>
      </dgm:t>
    </dgm:pt>
    <dgm:pt modelId="{5ADA25ED-DA01-42BA-B811-DB41416242FA}">
      <dgm:prSet phldrT="[Texto]" custT="1"/>
      <dgm:spPr/>
      <dgm:t>
        <a:bodyPr/>
        <a:lstStyle/>
        <a:p>
          <a:r>
            <a:rPr lang="es-ES" sz="3200" dirty="0"/>
            <a:t>Producción anaeróbica: para producir gas y fertilizantes</a:t>
          </a:r>
        </a:p>
      </dgm:t>
    </dgm:pt>
    <dgm:pt modelId="{95476EBB-9C2B-4C6E-88C1-AF65E4028C93}" type="parTrans" cxnId="{F4A09B22-E90E-451E-8F46-D51A0F877869}">
      <dgm:prSet/>
      <dgm:spPr/>
      <dgm:t>
        <a:bodyPr/>
        <a:lstStyle/>
        <a:p>
          <a:endParaRPr lang="es-ES" sz="1200"/>
        </a:p>
      </dgm:t>
    </dgm:pt>
    <dgm:pt modelId="{F0F5C26B-3A71-4D87-8CFD-51C24FFBD2B1}" type="sibTrans" cxnId="{F4A09B22-E90E-451E-8F46-D51A0F877869}">
      <dgm:prSet/>
      <dgm:spPr/>
      <dgm:t>
        <a:bodyPr/>
        <a:lstStyle/>
        <a:p>
          <a:endParaRPr lang="es-ES" sz="1200"/>
        </a:p>
      </dgm:t>
    </dgm:pt>
    <dgm:pt modelId="{33B41BE7-D1AC-4A90-A9C2-BC9E778E43C7}" type="pres">
      <dgm:prSet presAssocID="{F27A92B3-518B-4EE0-B108-54239D00D7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4D62F5-DDCE-483E-93CC-E78CE43AC735}" type="pres">
      <dgm:prSet presAssocID="{1F161DD1-BBB5-421D-90D7-2037E385F38F}" presName="composite" presStyleCnt="0"/>
      <dgm:spPr/>
    </dgm:pt>
    <dgm:pt modelId="{D8C944E9-1A09-46A3-970A-5BC778572F9F}" type="pres">
      <dgm:prSet presAssocID="{1F161DD1-BBB5-421D-90D7-2037E385F38F}" presName="rect1" presStyleLbl="trAlignAcc1" presStyleIdx="0" presStyleCnt="3" custScaleX="182087" custLinFactNeighborX="4260" custLinFactNeighborY="12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BAB4BE-D6F5-4A95-8EBE-6F7570570419}" type="pres">
      <dgm:prSet presAssocID="{1F161DD1-BBB5-421D-90D7-2037E385F38F}" presName="rect2" presStyleLbl="fgImgPlace1" presStyleIdx="0" presStyleCnt="3" custLinFactX="-100000" custLinFactNeighborX="-179670" custLinFactNeighborY="14160"/>
      <dgm:spPr/>
    </dgm:pt>
    <dgm:pt modelId="{15C2E4BB-FD19-42F8-9069-56E245E555CD}" type="pres">
      <dgm:prSet presAssocID="{16E5ECD9-C53F-4501-A467-88DE424E98E0}" presName="sibTrans" presStyleCnt="0"/>
      <dgm:spPr/>
    </dgm:pt>
    <dgm:pt modelId="{5839AD86-DFED-4264-B448-572E2C3F9B6D}" type="pres">
      <dgm:prSet presAssocID="{B0B31659-B159-405F-8A19-BF27A8213210}" presName="composite" presStyleCnt="0"/>
      <dgm:spPr/>
    </dgm:pt>
    <dgm:pt modelId="{BE6AFB8C-177E-483E-8ECA-0D3DC67D1C76}" type="pres">
      <dgm:prSet presAssocID="{B0B31659-B159-405F-8A19-BF27A8213210}" presName="rect1" presStyleLbl="trAlignAcc1" presStyleIdx="1" presStyleCnt="3" custScaleX="176998" custLinFactNeighborX="4305" custLinFactNeighborY="5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9F756-3195-49C7-A130-C8DF9C622C19}" type="pres">
      <dgm:prSet presAssocID="{B0B31659-B159-405F-8A19-BF27A8213210}" presName="rect2" presStyleLbl="fgImgPlace1" presStyleIdx="1" presStyleCnt="3" custLinFactX="-100000" custLinFactNeighborX="-137189" custLinFactNeighborY="15341"/>
      <dgm:spPr/>
    </dgm:pt>
    <dgm:pt modelId="{1E31B291-838F-48FF-9F2B-A461B07CE1EA}" type="pres">
      <dgm:prSet presAssocID="{584EBA27-4D8F-4A43-993B-AEFE07FE2075}" presName="sibTrans" presStyleCnt="0"/>
      <dgm:spPr/>
    </dgm:pt>
    <dgm:pt modelId="{523A55B0-C61C-462D-89C4-A6D754A154AB}" type="pres">
      <dgm:prSet presAssocID="{5ADA25ED-DA01-42BA-B811-DB41416242FA}" presName="composite" presStyleCnt="0"/>
      <dgm:spPr/>
    </dgm:pt>
    <dgm:pt modelId="{7E12E7E4-EBAC-41C3-9420-D5530DBF32D7}" type="pres">
      <dgm:prSet presAssocID="{5ADA25ED-DA01-42BA-B811-DB41416242FA}" presName="rect1" presStyleLbl="trAlignAcc1" presStyleIdx="2" presStyleCnt="3" custScaleX="177088" custLinFactNeighborX="5421" custLinFactNeighborY="24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3785E-CC1C-4B23-9707-1ED3E96F7602}" type="pres">
      <dgm:prSet presAssocID="{5ADA25ED-DA01-42BA-B811-DB41416242FA}" presName="rect2" presStyleLbl="fgImgPlace1" presStyleIdx="2" presStyleCnt="3" custLinFactX="-100000" custLinFactNeighborX="-130108" custLinFactNeighborY="14160"/>
      <dgm:spPr/>
    </dgm:pt>
  </dgm:ptLst>
  <dgm:cxnLst>
    <dgm:cxn modelId="{F4A09B22-E90E-451E-8F46-D51A0F877869}" srcId="{F27A92B3-518B-4EE0-B108-54239D00D78E}" destId="{5ADA25ED-DA01-42BA-B811-DB41416242FA}" srcOrd="2" destOrd="0" parTransId="{95476EBB-9C2B-4C6E-88C1-AF65E4028C93}" sibTransId="{F0F5C26B-3A71-4D87-8CFD-51C24FFBD2B1}"/>
    <dgm:cxn modelId="{1216660B-F8B6-463F-8C7E-5EEA79AAE50D}" type="presOf" srcId="{5ADA25ED-DA01-42BA-B811-DB41416242FA}" destId="{7E12E7E4-EBAC-41C3-9420-D5530DBF32D7}" srcOrd="0" destOrd="0" presId="urn:microsoft.com/office/officeart/2008/layout/PictureStrips"/>
    <dgm:cxn modelId="{96152629-F0CF-4ACE-8D80-AC4A05FE0C0F}" type="presOf" srcId="{F27A92B3-518B-4EE0-B108-54239D00D78E}" destId="{33B41BE7-D1AC-4A90-A9C2-BC9E778E43C7}" srcOrd="0" destOrd="0" presId="urn:microsoft.com/office/officeart/2008/layout/PictureStrips"/>
    <dgm:cxn modelId="{61E730B2-19EB-4A58-A8D2-DCD0249DB35B}" type="presOf" srcId="{B0B31659-B159-405F-8A19-BF27A8213210}" destId="{BE6AFB8C-177E-483E-8ECA-0D3DC67D1C76}" srcOrd="0" destOrd="0" presId="urn:microsoft.com/office/officeart/2008/layout/PictureStrips"/>
    <dgm:cxn modelId="{D019DD3A-45DA-47E5-8E94-5510CBEE5507}" srcId="{F27A92B3-518B-4EE0-B108-54239D00D78E}" destId="{B0B31659-B159-405F-8A19-BF27A8213210}" srcOrd="1" destOrd="0" parTransId="{878A602D-0CB6-4392-AB5F-436CA08C1A0C}" sibTransId="{584EBA27-4D8F-4A43-993B-AEFE07FE2075}"/>
    <dgm:cxn modelId="{235D289B-842A-467C-8CE2-FCBBBC846F5C}" type="presOf" srcId="{1F161DD1-BBB5-421D-90D7-2037E385F38F}" destId="{D8C944E9-1A09-46A3-970A-5BC778572F9F}" srcOrd="0" destOrd="0" presId="urn:microsoft.com/office/officeart/2008/layout/PictureStrips"/>
    <dgm:cxn modelId="{4E0A60AB-5518-4839-BD64-5502426D411F}" srcId="{F27A92B3-518B-4EE0-B108-54239D00D78E}" destId="{1F161DD1-BBB5-421D-90D7-2037E385F38F}" srcOrd="0" destOrd="0" parTransId="{5C14574C-40D8-4374-9D1D-14C99C40FC30}" sibTransId="{16E5ECD9-C53F-4501-A467-88DE424E98E0}"/>
    <dgm:cxn modelId="{01076E44-49B3-4D7E-91F4-9C847FA24F58}" type="presParOf" srcId="{33B41BE7-D1AC-4A90-A9C2-BC9E778E43C7}" destId="{E54D62F5-DDCE-483E-93CC-E78CE43AC735}" srcOrd="0" destOrd="0" presId="urn:microsoft.com/office/officeart/2008/layout/PictureStrips"/>
    <dgm:cxn modelId="{B1873EC4-C6AE-47F8-92A6-9051855768B5}" type="presParOf" srcId="{E54D62F5-DDCE-483E-93CC-E78CE43AC735}" destId="{D8C944E9-1A09-46A3-970A-5BC778572F9F}" srcOrd="0" destOrd="0" presId="urn:microsoft.com/office/officeart/2008/layout/PictureStrips"/>
    <dgm:cxn modelId="{61D2B82B-4BCD-465D-8D8B-03CF1FED18F9}" type="presParOf" srcId="{E54D62F5-DDCE-483E-93CC-E78CE43AC735}" destId="{5BBAB4BE-D6F5-4A95-8EBE-6F7570570419}" srcOrd="1" destOrd="0" presId="urn:microsoft.com/office/officeart/2008/layout/PictureStrips"/>
    <dgm:cxn modelId="{380FC5D7-B0FC-4850-9F1A-2A0974475BE6}" type="presParOf" srcId="{33B41BE7-D1AC-4A90-A9C2-BC9E778E43C7}" destId="{15C2E4BB-FD19-42F8-9069-56E245E555CD}" srcOrd="1" destOrd="0" presId="urn:microsoft.com/office/officeart/2008/layout/PictureStrips"/>
    <dgm:cxn modelId="{443A94C7-8597-4EAA-835F-E8E3A15B3CD3}" type="presParOf" srcId="{33B41BE7-D1AC-4A90-A9C2-BC9E778E43C7}" destId="{5839AD86-DFED-4264-B448-572E2C3F9B6D}" srcOrd="2" destOrd="0" presId="urn:microsoft.com/office/officeart/2008/layout/PictureStrips"/>
    <dgm:cxn modelId="{28E7D1EA-EFC5-46E0-895F-BCDA4B919680}" type="presParOf" srcId="{5839AD86-DFED-4264-B448-572E2C3F9B6D}" destId="{BE6AFB8C-177E-483E-8ECA-0D3DC67D1C76}" srcOrd="0" destOrd="0" presId="urn:microsoft.com/office/officeart/2008/layout/PictureStrips"/>
    <dgm:cxn modelId="{1FE7885D-1C29-46E6-B5A7-E2F552731426}" type="presParOf" srcId="{5839AD86-DFED-4264-B448-572E2C3F9B6D}" destId="{79B9F756-3195-49C7-A130-C8DF9C622C19}" srcOrd="1" destOrd="0" presId="urn:microsoft.com/office/officeart/2008/layout/PictureStrips"/>
    <dgm:cxn modelId="{DB73DF1A-61C8-47B3-8EA7-BBE2EF915374}" type="presParOf" srcId="{33B41BE7-D1AC-4A90-A9C2-BC9E778E43C7}" destId="{1E31B291-838F-48FF-9F2B-A461B07CE1EA}" srcOrd="3" destOrd="0" presId="urn:microsoft.com/office/officeart/2008/layout/PictureStrips"/>
    <dgm:cxn modelId="{E1AA1CAC-68C9-49D4-8686-569260EB4D28}" type="presParOf" srcId="{33B41BE7-D1AC-4A90-A9C2-BC9E778E43C7}" destId="{523A55B0-C61C-462D-89C4-A6D754A154AB}" srcOrd="4" destOrd="0" presId="urn:microsoft.com/office/officeart/2008/layout/PictureStrips"/>
    <dgm:cxn modelId="{6A2A044C-8058-4920-ACCB-35C86D32AC92}" type="presParOf" srcId="{523A55B0-C61C-462D-89C4-A6D754A154AB}" destId="{7E12E7E4-EBAC-41C3-9420-D5530DBF32D7}" srcOrd="0" destOrd="0" presId="urn:microsoft.com/office/officeart/2008/layout/PictureStrips"/>
    <dgm:cxn modelId="{DAF68D33-14EA-40D5-BA3C-67D5F0CEF32F}" type="presParOf" srcId="{523A55B0-C61C-462D-89C4-A6D754A154AB}" destId="{1E43785E-CC1C-4B23-9707-1ED3E96F7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44E9-1A09-46A3-970A-5BC778572F9F}">
      <dsp:nvSpPr>
        <dsp:cNvPr id="0" name=""/>
        <dsp:cNvSpPr/>
      </dsp:nvSpPr>
      <dsp:spPr>
        <a:xfrm>
          <a:off x="711787" y="302772"/>
          <a:ext cx="7544026" cy="12947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54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Combustión directa: para generar calor y electricidad</a:t>
          </a:r>
        </a:p>
      </dsp:txBody>
      <dsp:txXfrm>
        <a:off x="711787" y="302772"/>
        <a:ext cx="7544026" cy="1294715"/>
      </dsp:txXfrm>
    </dsp:sp>
    <dsp:sp modelId="{5BBAB4BE-D6F5-4A95-8EBE-6F7570570419}">
      <dsp:nvSpPr>
        <dsp:cNvPr id="0" name=""/>
        <dsp:cNvSpPr/>
      </dsp:nvSpPr>
      <dsp:spPr>
        <a:xfrm>
          <a:off x="0" y="292214"/>
          <a:ext cx="906300" cy="13594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AFB8C-177E-483E-8ECA-0D3DC67D1C76}">
      <dsp:nvSpPr>
        <dsp:cNvPr id="0" name=""/>
        <dsp:cNvSpPr/>
      </dsp:nvSpPr>
      <dsp:spPr>
        <a:xfrm>
          <a:off x="819072" y="1985201"/>
          <a:ext cx="7333184" cy="12947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54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Fermentación: para producir biocombustibles</a:t>
          </a:r>
        </a:p>
      </dsp:txBody>
      <dsp:txXfrm>
        <a:off x="819072" y="1985201"/>
        <a:ext cx="7333184" cy="1294715"/>
      </dsp:txXfrm>
    </dsp:sp>
    <dsp:sp modelId="{79B9F756-3195-49C7-A130-C8DF9C622C19}">
      <dsp:nvSpPr>
        <dsp:cNvPr id="0" name=""/>
        <dsp:cNvSpPr/>
      </dsp:nvSpPr>
      <dsp:spPr>
        <a:xfrm>
          <a:off x="0" y="1938172"/>
          <a:ext cx="906300" cy="13594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2E7E4-EBAC-41C3-9420-D5530DBF32D7}">
      <dsp:nvSpPr>
        <dsp:cNvPr id="0" name=""/>
        <dsp:cNvSpPr/>
      </dsp:nvSpPr>
      <dsp:spPr>
        <a:xfrm>
          <a:off x="863445" y="3578619"/>
          <a:ext cx="7336913" cy="12947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54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Producción anaeróbica: para producir gas y fertilizantes</a:t>
          </a:r>
        </a:p>
      </dsp:txBody>
      <dsp:txXfrm>
        <a:off x="863445" y="3578619"/>
        <a:ext cx="7336913" cy="1294715"/>
      </dsp:txXfrm>
    </dsp:sp>
    <dsp:sp modelId="{1E43785E-CC1C-4B23-9707-1ED3E96F7602}">
      <dsp:nvSpPr>
        <dsp:cNvPr id="0" name=""/>
        <dsp:cNvSpPr/>
      </dsp:nvSpPr>
      <dsp:spPr>
        <a:xfrm>
          <a:off x="0" y="3552020"/>
          <a:ext cx="906300" cy="13594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energia.gob.ec/wp-content/uploads/downloads/2020/02/plan_estructurado_para_la_aplicacion_de_las_lineas_de_investigacion_para_el_desarrollo_geotermico_del_ecuador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ec/sites/default/files/regulations/2018-10/Documento%20COMPOSICI%C3%93N,%20DISTRIBUCI%C3%93N%20Y%20COMERCIALIZACI%C3%93N%20DE%20GASOLINA%20ECOPA%C3%8DS%20(FIEL)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71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Grafico: Capacidad instalada global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120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cuadrados rojos son la áreas de interés.</a:t>
            </a:r>
          </a:p>
          <a:p>
            <a:r>
              <a:rPr lang="es-ES" dirty="0">
                <a:hlinkClick r:id="rId3"/>
              </a:rPr>
              <a:t>https://www.geoenergia.gob.ec/wp-content/uploads/downloads/2020/02/plan_estructurado_para_la_aplicacion_de_las_lineas_de_investigacion_para_el_desarrollo_geotermico_del_ecuador.pdf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827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Desventajas: Contribuye a la deforestación</a:t>
            </a:r>
          </a:p>
          <a:p>
            <a:r>
              <a:rPr lang="es-EC" dirty="0"/>
              <a:t>La tala de arboles puede causar erosión, contaminación del agua y perdida de hábitat para fauna silvestre.</a:t>
            </a:r>
          </a:p>
          <a:p>
            <a:r>
              <a:rPr lang="es-EC" dirty="0"/>
              <a:t>Al plantar especies de arboles no nativos puede abrir el ecosistema a especies invasoras</a:t>
            </a:r>
          </a:p>
          <a:p>
            <a:r>
              <a:rPr lang="es-EC" dirty="0"/>
              <a:t>Incrementa las emisiones de CO2 si se cosecha a un ritmo más acelerado de lo que se siembra</a:t>
            </a:r>
          </a:p>
          <a:p>
            <a:r>
              <a:rPr lang="es-EC" dirty="0"/>
              <a:t>Ventajas: Extensamente disponible en algunas áreas</a:t>
            </a:r>
          </a:p>
          <a:p>
            <a:r>
              <a:rPr lang="es-EC" dirty="0"/>
              <a:t>Costo moderado</a:t>
            </a:r>
          </a:p>
          <a:p>
            <a:r>
              <a:rPr lang="es-EC" dirty="0"/>
              <a:t>Tiene un balance de emisiones CO2 al quemarse y capturar </a:t>
            </a:r>
          </a:p>
          <a:p>
            <a:r>
              <a:rPr lang="es-EC" dirty="0"/>
              <a:t>Plantaciones ayudan a restaurar el suelo degradado</a:t>
            </a: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72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hlinkClick r:id="rId3"/>
              </a:rPr>
              <a:t>https://www.gob.ec/sites/default/files/regulations/2018-10/Documento%20COMPOSICI%C3%93N%2C%20DISTRIBUCI%C3%93N%20Y%20COMERCIALIZACI%C3%93N%20DE%20GASOLINA%20ECOPA%C3%8DS%20%28FIEL%29.pdf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886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36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es solo demanda eléctrica sino demanda energética en general, incluye demanda de combustibles derivados de petróleo como gasolina, </a:t>
            </a:r>
            <a:r>
              <a:rPr lang="es-ES" dirty="0" err="1"/>
              <a:t>diesel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010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Con incentivos tributarios, subsidios y fondos de investigación y desarrollo para el año 2050 el 50% de la electricidad global provendrá de fuentes renovables.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790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‹Nº›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C" noProof="0" dirty="0" err="1"/>
              <a:t>Edit</a:t>
            </a:r>
            <a:r>
              <a:rPr lang="es-EC" noProof="0" dirty="0"/>
              <a:t> Master </a:t>
            </a:r>
            <a:r>
              <a:rPr lang="es-EC" noProof="0" dirty="0" err="1"/>
              <a:t>text</a:t>
            </a:r>
            <a:r>
              <a:rPr lang="es-EC" noProof="0" dirty="0"/>
              <a:t> </a:t>
            </a:r>
            <a:r>
              <a:rPr lang="es-EC" noProof="0" dirty="0" err="1"/>
              <a:t>styles</a:t>
            </a:r>
            <a:endParaRPr lang="es-EC" noProof="0" dirty="0"/>
          </a:p>
          <a:p>
            <a:pPr lvl="1"/>
            <a:r>
              <a:rPr lang="es-EC" noProof="0" dirty="0" err="1"/>
              <a:t>Second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2"/>
            <a:r>
              <a:rPr lang="es-EC" noProof="0" dirty="0" err="1"/>
              <a:t>Third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3"/>
            <a:r>
              <a:rPr lang="es-EC" noProof="0" dirty="0" err="1"/>
              <a:t>Fourth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4"/>
            <a:r>
              <a:rPr lang="es-EC" noProof="0" dirty="0" err="1"/>
              <a:t>Fifth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s-E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192D699-F041-4AC0-8EB5-16E6C1F08C5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802983" y="123826"/>
            <a:ext cx="892942" cy="3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www.tripadvisor.es/Attraction_Review-g297539-d1812494-Reviews-Banos_de_San_Vicente-Salinas_Santa_Elena_Province.html#photos;aggregationId=101&amp;albumid=101&amp;filter=7&amp;ff=232984342" TargetMode="External"/><Relationship Id="rId2" Type="http://schemas.openxmlformats.org/officeDocument/2006/relationships/hyperlink" Target="https://ec.viajandox.com/naranjal/centro-shuar-de-aguas-termales-A141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viviramiestilo.com/viajes/todo-sobre-las-aguas-termales-banos-ecuador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elec.gob.ec/termopichincha/index.php/retos-empresariales/proyectos-de-generacion-no-convencional/proyecto-geotermico/chachimbiro" TargetMode="Externa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ycontras.de/cocinar-a-lena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ahora.com.ec/losrios/noticia/1102146413/empresa-comprometida-con-el-desarrollo-del-pai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s.wikipedia.org/wiki/Saccharum_officinarum#/media/Archivo:Cut_sugarcane.jpg" TargetMode="Externa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ec.gob.ec/termopichincha/index.php/retos-empresariales/proyectos-de-generacion-no-convencional/proyecto-geotermico/chachimbiro" TargetMode="External"/><Relationship Id="rId2" Type="http://schemas.openxmlformats.org/officeDocument/2006/relationships/hyperlink" Target="http://ecomedioambiente.com/energias-renovables/energia-undimotri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pts.washington.edu/hrome/Authors/kjw2/BathsBathinginAncientRome/pub_zbarticle_view_printabl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902" b="20030"/>
          <a:stretch/>
        </p:blipFill>
        <p:spPr>
          <a:xfrm>
            <a:off x="123992" y="124953"/>
            <a:ext cx="11944014" cy="4372387"/>
          </a:xfrm>
          <a:noFill/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 wrap="square" anchor="b">
            <a:normAutofit fontScale="90000"/>
          </a:bodyPr>
          <a:lstStyle/>
          <a:p>
            <a:r>
              <a:rPr lang="es-EC" sz="3700" dirty="0"/>
              <a:t>3</a:t>
            </a:r>
            <a:r>
              <a:rPr lang="es-EC" sz="3700" dirty="0" smtClean="0"/>
              <a:t>.4.2</a:t>
            </a:r>
            <a:r>
              <a:rPr lang="es-EC" sz="3700" dirty="0"/>
              <a:t>. Eficiencia energética y 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 dirty="0"/>
              <a:t>Energía Geotérmica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44380" y="3192379"/>
            <a:ext cx="12047620" cy="3665621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9070D-73E9-4F77-A89E-EE9281D8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Aguas termales Ecuador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433ED2-28DC-4969-B6E6-95BCEF5055EA}"/>
              </a:ext>
            </a:extLst>
          </p:cNvPr>
          <p:cNvSpPr txBox="1"/>
          <p:nvPr/>
        </p:nvSpPr>
        <p:spPr>
          <a:xfrm>
            <a:off x="0" y="5739537"/>
            <a:ext cx="422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hlinkClick r:id="rId2"/>
              </a:rPr>
              <a:t>https://ec.viajandox.com/naranjal/centro-shuar-de-aguas-termales-A1413</a:t>
            </a:r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433ED7-C401-4FEE-B583-7B93F324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2866935"/>
            <a:ext cx="3697704" cy="26831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88D580-95E3-4624-84B2-F05651A2C096}"/>
              </a:ext>
            </a:extLst>
          </p:cNvPr>
          <p:cNvSpPr txBox="1"/>
          <p:nvPr/>
        </p:nvSpPr>
        <p:spPr>
          <a:xfrm>
            <a:off x="136357" y="2454990"/>
            <a:ext cx="297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Centro Shuar Naranjal, Guayas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3AF0B1-CF53-4ED9-B3C1-C35811CE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42" y="2954874"/>
            <a:ext cx="4019416" cy="26117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0C653A0-CD69-4826-81EF-32CDF0F29213}"/>
              </a:ext>
            </a:extLst>
          </p:cNvPr>
          <p:cNvSpPr txBox="1"/>
          <p:nvPr/>
        </p:nvSpPr>
        <p:spPr>
          <a:xfrm>
            <a:off x="4498941" y="6001147"/>
            <a:ext cx="446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hlinkClick r:id="rId5"/>
              </a:rPr>
              <a:t>http://viviramiestilo.com/viajes/todo-sobre-las-aguas-termales-banos-ecuador</a:t>
            </a:r>
            <a:endParaRPr lang="es-E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377505-C7C5-4FDF-B698-28405E1CCF08}"/>
              </a:ext>
            </a:extLst>
          </p:cNvPr>
          <p:cNvSpPr txBox="1"/>
          <p:nvPr/>
        </p:nvSpPr>
        <p:spPr>
          <a:xfrm>
            <a:off x="4498941" y="2520338"/>
            <a:ext cx="369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Baños de Agua Santa, </a:t>
            </a:r>
            <a:r>
              <a:rPr lang="es-ES" sz="1400" dirty="0" err="1"/>
              <a:t>Tunguragua</a:t>
            </a:r>
            <a:endParaRPr lang="es-ES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410B791-0CC8-42DE-B914-9D14DADC0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779" y="2954874"/>
            <a:ext cx="3376864" cy="25952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14C6A34-C3C7-4665-8E7E-19780348E7E0}"/>
              </a:ext>
            </a:extLst>
          </p:cNvPr>
          <p:cNvSpPr txBox="1"/>
          <p:nvPr/>
        </p:nvSpPr>
        <p:spPr>
          <a:xfrm>
            <a:off x="8594123" y="2477315"/>
            <a:ext cx="324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Baños de San Vicente, Santa Elena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E4366A-1691-4E4A-BA07-F2B47A475D08}"/>
              </a:ext>
            </a:extLst>
          </p:cNvPr>
          <p:cNvSpPr txBox="1"/>
          <p:nvPr/>
        </p:nvSpPr>
        <p:spPr>
          <a:xfrm>
            <a:off x="8678779" y="5607759"/>
            <a:ext cx="33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hlinkClick r:id="rId7"/>
              </a:rPr>
              <a:t>https://www.tripadvisor.es/Attraction_Review-g297539-d1812494-Reviews-Banos_de_San_Vicente-Salinas_Santa_Elena_Province.html#photos;aggregationId=101&amp;albumid=101&amp;filter=7&amp;ff=232984342</a:t>
            </a:r>
            <a:endParaRPr lang="es-ES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15AB56-F800-4B30-B270-2FDF7AD80FB9}"/>
              </a:ext>
            </a:extLst>
          </p:cNvPr>
          <p:cNvSpPr txBox="1"/>
          <p:nvPr/>
        </p:nvSpPr>
        <p:spPr>
          <a:xfrm>
            <a:off x="201238" y="1509333"/>
            <a:ext cx="630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Recurso geotérmico para fines turísticos</a:t>
            </a:r>
          </a:p>
        </p:txBody>
      </p:sp>
    </p:spTree>
    <p:extLst>
      <p:ext uri="{BB962C8B-B14F-4D97-AF65-F5344CB8AC3E}">
        <p14:creationId xmlns:p14="http://schemas.microsoft.com/office/powerpoint/2010/main" val="425853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F5553-1FC6-468E-A334-D7F84F90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0" y="2506065"/>
            <a:ext cx="11174186" cy="424732"/>
          </a:xfrm>
        </p:spPr>
        <p:txBody>
          <a:bodyPr/>
          <a:lstStyle/>
          <a:p>
            <a:r>
              <a:rPr lang="es-ES" sz="2400" dirty="0"/>
              <a:t>Evidencias de las altas temperaturas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13AC4B-8C7C-48B5-AC67-5FAE6E458AB5}"/>
              </a:ext>
            </a:extLst>
          </p:cNvPr>
          <p:cNvSpPr/>
          <p:nvPr/>
        </p:nvSpPr>
        <p:spPr>
          <a:xfrm>
            <a:off x="9047747" y="5438617"/>
            <a:ext cx="26248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Open Sans"/>
              </a:rPr>
              <a:t>Volcán La Cumbre, Isla Fernandina, Galápagos 12 de enero 2020.</a:t>
            </a:r>
          </a:p>
          <a:p>
            <a:r>
              <a:rPr lang="es-ES" sz="1400" dirty="0">
                <a:solidFill>
                  <a:srgbClr val="000000"/>
                </a:solidFill>
                <a:latin typeface="Open Sans"/>
              </a:rPr>
              <a:t>Instituto Geofísico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>
                <a:solidFill>
                  <a:srgbClr val="000000"/>
                </a:solidFill>
                <a:latin typeface="Open Sans"/>
              </a:rPr>
              <a:t>Escuela Politécnica Nacional</a:t>
            </a:r>
            <a:endParaRPr lang="es-ES" sz="1400" dirty="0"/>
          </a:p>
        </p:txBody>
      </p:sp>
      <p:pic>
        <p:nvPicPr>
          <p:cNvPr id="5" name="Imagen 4" descr="Un atardecer en el mar&#10;&#10;Descripción generada automáticamente">
            <a:extLst>
              <a:ext uri="{FF2B5EF4-FFF2-40B4-BE49-F238E27FC236}">
                <a16:creationId xmlns:a16="http://schemas.microsoft.com/office/drawing/2014/main" id="{2ACE4196-87EF-4F87-B14C-70EB8AD3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67" y="3255368"/>
            <a:ext cx="4106780" cy="3352800"/>
          </a:xfrm>
          <a:prstGeom prst="rect">
            <a:avLst/>
          </a:prstGeom>
        </p:spPr>
      </p:pic>
      <p:pic>
        <p:nvPicPr>
          <p:cNvPr id="7" name="Imagen 6" descr="Un atardecer en el mar&#10;&#10;Descripción generada automáticamente">
            <a:extLst>
              <a:ext uri="{FF2B5EF4-FFF2-40B4-BE49-F238E27FC236}">
                <a16:creationId xmlns:a16="http://schemas.microsoft.com/office/drawing/2014/main" id="{E34051AA-797D-4E35-93FA-2A589D12A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" y="3255368"/>
            <a:ext cx="4799454" cy="3352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8423BC-CC04-4270-90D4-4C8A41429EE9}"/>
              </a:ext>
            </a:extLst>
          </p:cNvPr>
          <p:cNvSpPr txBox="1"/>
          <p:nvPr/>
        </p:nvSpPr>
        <p:spPr>
          <a:xfrm>
            <a:off x="196086" y="1259780"/>
            <a:ext cx="11596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La energía geotérmica se la encuentra subterráneamente, es usada para calentar y enfriar edificios (Climatización) al igual que para generar electricidad (Roca Caliente)</a:t>
            </a:r>
          </a:p>
          <a:p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C1EA5AC-F495-42DA-A63C-632B3E66D59D}"/>
              </a:ext>
            </a:extLst>
          </p:cNvPr>
          <p:cNvSpPr txBox="1">
            <a:spLocks/>
          </p:cNvSpPr>
          <p:nvPr/>
        </p:nvSpPr>
        <p:spPr>
          <a:xfrm>
            <a:off x="196086" y="291663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Usos de la energía geotérmica</a:t>
            </a:r>
          </a:p>
        </p:txBody>
      </p:sp>
    </p:spTree>
    <p:extLst>
      <p:ext uri="{BB962C8B-B14F-4D97-AF65-F5344CB8AC3E}">
        <p14:creationId xmlns:p14="http://schemas.microsoft.com/office/powerpoint/2010/main" val="347528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2616E403-F08A-4CF4-98DB-20C46B96FA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A8FB4FA-9E3E-476D-8641-2C8BD6DE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s-EC" dirty="0"/>
              <a:t>Roca caliente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A0A4C8-A34A-4282-9B1B-AD76D2E7B2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809870"/>
            <a:ext cx="5045529" cy="2361077"/>
          </a:xfrm>
        </p:spPr>
        <p:txBody>
          <a:bodyPr/>
          <a:lstStyle/>
          <a:p>
            <a:r>
              <a:rPr lang="es-EC" dirty="0"/>
              <a:t>Se encuentra casi en todos lados al redor de 5km de profundidad.</a:t>
            </a:r>
          </a:p>
          <a:p>
            <a:r>
              <a:rPr lang="es-EC" dirty="0"/>
              <a:t>Se perforan 2 pozos</a:t>
            </a:r>
          </a:p>
          <a:p>
            <a:r>
              <a:rPr lang="es-EC" dirty="0"/>
              <a:t>Se bombea agua a alta presión por un pozo, lo que causa fractura de la roca y agua caliente o vapor de alta temperatura es bombeado de vuelta a la superficie por el otro pozo donde con un intercambiador de calor y una turbina de vapor genera electricidad</a:t>
            </a:r>
          </a:p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796407-27B6-406F-A652-07C14C59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93776"/>
            <a:ext cx="5892800" cy="60511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40F6D7-C790-4BE4-85A6-C962D360DEC9}"/>
              </a:ext>
            </a:extLst>
          </p:cNvPr>
          <p:cNvSpPr txBox="1"/>
          <p:nvPr/>
        </p:nvSpPr>
        <p:spPr>
          <a:xfrm>
            <a:off x="571500" y="4170947"/>
            <a:ext cx="381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Minería de calor</a:t>
            </a:r>
          </a:p>
        </p:txBody>
      </p:sp>
    </p:spTree>
    <p:extLst>
      <p:ext uri="{BB962C8B-B14F-4D97-AF65-F5344CB8AC3E}">
        <p14:creationId xmlns:p14="http://schemas.microsoft.com/office/powerpoint/2010/main" val="328818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087FAA-B8A9-4898-A143-2526D3DA44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648028"/>
            <a:ext cx="4291445" cy="3561943"/>
          </a:xfrm>
        </p:spPr>
        <p:txBody>
          <a:bodyPr/>
          <a:lstStyle/>
          <a:p>
            <a:r>
              <a:rPr lang="es-EC" sz="1800" dirty="0"/>
              <a:t>Se perforan a gran profundidad para obtener vapor seco, vapor húmedo o agua caliente, la cual puede ser empleada para calentar casas y edificios.</a:t>
            </a:r>
          </a:p>
          <a:p>
            <a:r>
              <a:rPr lang="es-EC" sz="1800" dirty="0"/>
              <a:t>Al igual que las perforaciones petroleras requieren una alta inversión, tienen el riesgo de encontrar el yacimiento</a:t>
            </a:r>
          </a:p>
          <a:p>
            <a:r>
              <a:rPr lang="es-EC" sz="1800" dirty="0"/>
              <a:t>Una vez encontrado tiene suministro constante siempre que se use a una velocidad que se pueda recuperar la temperatura subterránea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8FE9E3-E369-4B7C-88F8-4A0B5E6D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5" y="1521026"/>
            <a:ext cx="7121235" cy="3903410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430388D3-4114-4E0C-9EA2-214E313A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s-EC" dirty="0"/>
              <a:t>Roca caliente</a:t>
            </a:r>
          </a:p>
        </p:txBody>
      </p:sp>
    </p:spTree>
    <p:extLst>
      <p:ext uri="{BB962C8B-B14F-4D97-AF65-F5344CB8AC3E}">
        <p14:creationId xmlns:p14="http://schemas.microsoft.com/office/powerpoint/2010/main" val="36459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CEAAE-6018-4214-AC5D-94943C9E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Áreas de interés geotérmico en el Ecuador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A43C50-37DC-4E37-8072-0294FA18A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4" y="1091146"/>
            <a:ext cx="4449270" cy="33663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98BC9F-2617-4561-BB5A-D126393F4C40}"/>
              </a:ext>
            </a:extLst>
          </p:cNvPr>
          <p:cNvSpPr txBox="1"/>
          <p:nvPr/>
        </p:nvSpPr>
        <p:spPr>
          <a:xfrm>
            <a:off x="110837" y="4494102"/>
            <a:ext cx="491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Plan de líneas de investigación para el desarrollo de la geotermia, INER</a:t>
            </a:r>
            <a:endParaRPr lang="es-ES" sz="1400" dirty="0"/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425DE3AF-6893-414B-B3D7-589883AA7A50}"/>
              </a:ext>
            </a:extLst>
          </p:cNvPr>
          <p:cNvSpPr txBox="1"/>
          <p:nvPr/>
        </p:nvSpPr>
        <p:spPr>
          <a:xfrm>
            <a:off x="245294" y="5145698"/>
            <a:ext cx="11701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Proyecto Geotérmico Chachimbiro, cantón de Urcuquí, Imbabura Potencia estimada 50MW </a:t>
            </a:r>
          </a:p>
          <a:p>
            <a:r>
              <a:rPr lang="es-ES" dirty="0"/>
              <a:t>Inversión de USD 250 millones </a:t>
            </a:r>
          </a:p>
          <a:p>
            <a:r>
              <a:rPr lang="es-ES" dirty="0"/>
              <a:t>Primero del país </a:t>
            </a:r>
          </a:p>
          <a:p>
            <a:r>
              <a:rPr lang="es-EC" dirty="0"/>
              <a:t>Agencia de Cooperación Internacional de Japón (JICA, por sus siglas en inglés) no reembolsable.</a:t>
            </a:r>
          </a:p>
          <a:p>
            <a:r>
              <a:rPr lang="es-EC" dirty="0"/>
              <a:t>Perforación exploratoria confirmó una temperatura de 235</a:t>
            </a:r>
            <a:r>
              <a:rPr lang="es-ES" dirty="0" err="1"/>
              <a:t>ºC</a:t>
            </a:r>
            <a:r>
              <a:rPr lang="es-ES" dirty="0"/>
              <a:t> a 2km de profundidad</a:t>
            </a:r>
          </a:p>
        </p:txBody>
      </p:sp>
      <p:pic>
        <p:nvPicPr>
          <p:cNvPr id="6" name="Imagen 7" descr="Imagen que contiene exterior, camioneta, edificio, construcción&#10;&#10;Descripción generada automáticamente">
            <a:extLst>
              <a:ext uri="{FF2B5EF4-FFF2-40B4-BE49-F238E27FC236}">
                <a16:creationId xmlns:a16="http://schemas.microsoft.com/office/drawing/2014/main" id="{F9AAE6CE-09A6-1341-8678-22AE210C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36" y="1067602"/>
            <a:ext cx="5033817" cy="3358500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6EABCE79-F9C5-1547-90CD-DD467B3CF6AB}"/>
              </a:ext>
            </a:extLst>
          </p:cNvPr>
          <p:cNvSpPr txBox="1"/>
          <p:nvPr/>
        </p:nvSpPr>
        <p:spPr>
          <a:xfrm>
            <a:off x="5832524" y="4426411"/>
            <a:ext cx="647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hlinkClick r:id="rId5"/>
              </a:rPr>
              <a:t>https://www.celec.gob.ec/termopichincha/index.php/retos-empresariales/proyectos-de-generacion-no-convencional/proyecto-geotermico/chachimbiro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6430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 dirty="0"/>
              <a:t>Energía de la biomasa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496076" y="2223967"/>
            <a:ext cx="11695924" cy="4407702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5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9DBC8-BC62-47A8-8634-34D2B3EE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de aprovechamiento de la biomasa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A0658B9-3CCA-4B84-AF52-2290F4A91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169064"/>
              </p:ext>
            </p:extLst>
          </p:nvPr>
        </p:nvGraphicFramePr>
        <p:xfrm>
          <a:off x="1171074" y="1620253"/>
          <a:ext cx="8614610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65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/>
          <a:lstStyle/>
          <a:p>
            <a:r>
              <a:rPr lang="es-ES" dirty="0"/>
              <a:t>Quemando biomasa para energía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906" y="1874037"/>
            <a:ext cx="5045529" cy="3561943"/>
          </a:xfrm>
        </p:spPr>
        <p:txBody>
          <a:bodyPr/>
          <a:lstStyle/>
          <a:p>
            <a:r>
              <a:rPr lang="es-EC" sz="1600" b="1" dirty="0"/>
              <a:t>Biomasa</a:t>
            </a:r>
            <a:r>
              <a:rPr lang="es-EC" sz="1600" dirty="0"/>
              <a:t> es el material de las plantas y animales incluyendo sus desechos y residuos (</a:t>
            </a:r>
            <a:r>
              <a:rPr lang="es-EC" sz="1600" dirty="0" err="1"/>
              <a:t>Twidell</a:t>
            </a:r>
            <a:r>
              <a:rPr lang="es-EC" sz="1600" dirty="0"/>
              <a:t> &amp; </a:t>
            </a:r>
            <a:r>
              <a:rPr lang="es-EC" sz="1600" dirty="0" err="1"/>
              <a:t>Weir</a:t>
            </a:r>
            <a:r>
              <a:rPr lang="es-EC" sz="1600" dirty="0"/>
              <a:t>, 2006) </a:t>
            </a:r>
          </a:p>
          <a:p>
            <a:r>
              <a:rPr lang="es-EC" sz="1600" dirty="0"/>
              <a:t>Se la emplea principalmente para calefacción y cocinar.</a:t>
            </a:r>
          </a:p>
          <a:p>
            <a:r>
              <a:rPr lang="es-EC" sz="1600" dirty="0"/>
              <a:t>El 95% de la biomasa es empleada en los países más pobres.</a:t>
            </a:r>
          </a:p>
          <a:p>
            <a:r>
              <a:rPr lang="es-EC" sz="1600" dirty="0"/>
              <a:t>Su densidad energética depende de su contenido de humedad.</a:t>
            </a:r>
          </a:p>
          <a:p>
            <a:r>
              <a:rPr lang="es-EC" sz="1600" dirty="0"/>
              <a:t>Es considerada renovable solo si se regenera al mismo ritmo que se la aprovecha. </a:t>
            </a:r>
          </a:p>
          <a:p>
            <a:r>
              <a:rPr lang="es-EC" sz="1600" dirty="0"/>
              <a:t>En ciertos países se utiliza leña a ritmos no sostenibles.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97FF-5106-4C31-8E91-796AEA202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Imagen 10" descr="Imagen que contiene edificio, sucio, roto, cocina&#10;&#10;Descripción generada automáticamente">
            <a:extLst>
              <a:ext uri="{FF2B5EF4-FFF2-40B4-BE49-F238E27FC236}">
                <a16:creationId xmlns:a16="http://schemas.microsoft.com/office/drawing/2014/main" id="{D267F830-C411-4C97-8AD1-FA8DBC9A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70" y="1808624"/>
            <a:ext cx="5902324" cy="33249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10CF5B2-7D42-47CF-AA85-59A3CCAF119D}"/>
              </a:ext>
            </a:extLst>
          </p:cNvPr>
          <p:cNvSpPr txBox="1"/>
          <p:nvPr/>
        </p:nvSpPr>
        <p:spPr>
          <a:xfrm>
            <a:off x="5903495" y="5133600"/>
            <a:ext cx="463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hlinkClick r:id="rId3"/>
              </a:rPr>
              <a:t>https://prosycontras.de/cocinar-a-lena/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2B7B3-CEA8-484E-B851-0B19D577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Aplicaciones industriales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FA0B4F-293A-4B68-8ADE-1521A3860A75}"/>
              </a:ext>
            </a:extLst>
          </p:cNvPr>
          <p:cNvSpPr txBox="1"/>
          <p:nvPr/>
        </p:nvSpPr>
        <p:spPr>
          <a:xfrm>
            <a:off x="5740208" y="1779020"/>
            <a:ext cx="507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Cogeneración: </a:t>
            </a:r>
            <a:r>
              <a:rPr lang="es-ES" dirty="0"/>
              <a:t>Produce electricidad y aprovecha el calor para otros procesos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15EF28-5FB2-40BB-843B-77B3EAB1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208" y="2425351"/>
            <a:ext cx="5449060" cy="40867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2DD7C7-E5C0-4252-9EA2-207661AA38E3}"/>
              </a:ext>
            </a:extLst>
          </p:cNvPr>
          <p:cNvSpPr txBox="1"/>
          <p:nvPr/>
        </p:nvSpPr>
        <p:spPr>
          <a:xfrm>
            <a:off x="226164" y="3342936"/>
            <a:ext cx="5672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Peletización</a:t>
            </a:r>
            <a:r>
              <a:rPr lang="es-ES" b="1" dirty="0"/>
              <a:t>: </a:t>
            </a:r>
            <a:r>
              <a:rPr lang="es-ES" dirty="0"/>
              <a:t>Es el proceso de comprimir y granular los desechos de biomasa con la finalidad de incrementar su densidad energética.</a:t>
            </a:r>
          </a:p>
          <a:p>
            <a:r>
              <a:rPr lang="es-ES" dirty="0"/>
              <a:t>Tamaño 6-10 mm de diámetro y 10-30 mm de largo.</a:t>
            </a:r>
          </a:p>
          <a:p>
            <a:r>
              <a:rPr lang="es-ES" dirty="0"/>
              <a:t>Facilita el control de la combustión</a:t>
            </a:r>
          </a:p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137D252-3A5B-4523-883A-FC98A50B375E}"/>
              </a:ext>
            </a:extLst>
          </p:cNvPr>
          <p:cNvSpPr/>
          <p:nvPr/>
        </p:nvSpPr>
        <p:spPr>
          <a:xfrm>
            <a:off x="226164" y="1324032"/>
            <a:ext cx="5355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Ejemplos de los combustibles de biomasa incluyen: madera, pellets de madera, desechos de madera, carbón y desechos agrícolas como bagazo de caña de azúcar, cascarilla de arroz y mazorcas de maíz.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FB15B6-182A-4545-B9CF-F776D73F27E9}"/>
              </a:ext>
            </a:extLst>
          </p:cNvPr>
          <p:cNvSpPr txBox="1"/>
          <p:nvPr/>
        </p:nvSpPr>
        <p:spPr>
          <a:xfrm>
            <a:off x="226164" y="2862291"/>
            <a:ext cx="50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highlight>
                  <a:srgbClr val="FFFF00"/>
                </a:highlight>
              </a:rPr>
              <a:t>Porque revalorizan los desechos agrícolas?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240CF9-7C61-40CF-B3C0-D6B4F6252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78" y="5325259"/>
            <a:ext cx="1975528" cy="14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 clase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096000" y="1584824"/>
            <a:ext cx="6035699" cy="4230439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584824"/>
            <a:ext cx="5296760" cy="435543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Identificar las ventajas y desventajas de la energía eólica, geotérmica, biocombustible e hidroeléctrica.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Reconocer las acciones del gobierno y personales que favorecen la transición energética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971550" lvl="1" indent="-28575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5E8C35-6EF8-43F8-9A21-5545C6B1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03245"/>
            <a:ext cx="10093349" cy="1089529"/>
          </a:xfrm>
        </p:spPr>
        <p:txBody>
          <a:bodyPr/>
          <a:lstStyle/>
          <a:p>
            <a:r>
              <a:rPr lang="es-EC" dirty="0"/>
              <a:t>Biocombustible liquido para vehículos</a:t>
            </a:r>
            <a:endParaRPr lang="es-ES" dirty="0"/>
          </a:p>
        </p:txBody>
      </p:sp>
      <p:pic>
        <p:nvPicPr>
          <p:cNvPr id="11" name="Imagen 10" descr="Imagen que contiene planta, exterior, palma, árbol&#10;&#10;Descripción generada automáticamente">
            <a:extLst>
              <a:ext uri="{FF2B5EF4-FFF2-40B4-BE49-F238E27FC236}">
                <a16:creationId xmlns:a16="http://schemas.microsoft.com/office/drawing/2014/main" id="{0826D225-8314-4207-A5DA-77FDF81C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3264885"/>
            <a:ext cx="4611604" cy="3069895"/>
          </a:xfrm>
          <a:prstGeom prst="rect">
            <a:avLst/>
          </a:prstGeom>
        </p:spPr>
      </p:pic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FF3A8CCB-8A35-44E3-BFE0-3672F37025FC}"/>
              </a:ext>
            </a:extLst>
          </p:cNvPr>
          <p:cNvSpPr txBox="1">
            <a:spLocks/>
          </p:cNvSpPr>
          <p:nvPr/>
        </p:nvSpPr>
        <p:spPr>
          <a:xfrm>
            <a:off x="6574972" y="1582342"/>
            <a:ext cx="4611605" cy="1514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/>
              <a:t>Biodiesel </a:t>
            </a:r>
          </a:p>
          <a:p>
            <a:r>
              <a:rPr lang="es-EC" dirty="0"/>
              <a:t>Se produce de aceite vegetal, principalmente de la palma africana. El biodiesel se emplea como combustible para vehículos al igual que para alimentos procesados y cosméticos.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D79856-1966-4F51-AFAA-D935EA200275}"/>
              </a:ext>
            </a:extLst>
          </p:cNvPr>
          <p:cNvSpPr txBox="1"/>
          <p:nvPr/>
        </p:nvSpPr>
        <p:spPr>
          <a:xfrm>
            <a:off x="6574973" y="6334780"/>
            <a:ext cx="461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hlinkClick r:id="rId3"/>
              </a:rPr>
              <a:t>https://lahora.com.ec/losrios/noticia/1102146413/empresa-comprometida-con-el-desarrollo-del-pais</a:t>
            </a:r>
            <a:endParaRPr lang="es-ES" sz="1400" dirty="0"/>
          </a:p>
        </p:txBody>
      </p:sp>
      <p:pic>
        <p:nvPicPr>
          <p:cNvPr id="18" name="Imagen 17" descr="Imagen que contiene hecho de madera, montón, pila, madera&#10;&#10;Descripción generada automáticamente">
            <a:extLst>
              <a:ext uri="{FF2B5EF4-FFF2-40B4-BE49-F238E27FC236}">
                <a16:creationId xmlns:a16="http://schemas.microsoft.com/office/drawing/2014/main" id="{8F208CF1-DF6E-45F1-B8B7-E0F5DF4F3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287976"/>
            <a:ext cx="4067248" cy="302371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6E5B975-9A41-4A53-A87C-123F0BB34434}"/>
              </a:ext>
            </a:extLst>
          </p:cNvPr>
          <p:cNvSpPr txBox="1"/>
          <p:nvPr/>
        </p:nvSpPr>
        <p:spPr>
          <a:xfrm>
            <a:off x="498595" y="1582341"/>
            <a:ext cx="41401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Etanol</a:t>
            </a:r>
            <a:r>
              <a:rPr lang="es-EC" sz="1400" dirty="0"/>
              <a:t> </a:t>
            </a:r>
          </a:p>
          <a:p>
            <a:r>
              <a:rPr lang="es-EC" sz="1400" dirty="0"/>
              <a:t>Se produce de plantas y desechos de plantas</a:t>
            </a:r>
          </a:p>
          <a:p>
            <a:r>
              <a:rPr lang="es-EC" sz="1400" dirty="0"/>
              <a:t>Los más grandes productores de biocombustible son USA (etanol de </a:t>
            </a:r>
            <a:r>
              <a:rPr lang="es-EC" sz="1400" dirty="0" err="1"/>
              <a:t>maiz</a:t>
            </a:r>
            <a:r>
              <a:rPr lang="es-EC" sz="1400" dirty="0"/>
              <a:t>) y </a:t>
            </a:r>
            <a:r>
              <a:rPr lang="es-EC" sz="1400" dirty="0" err="1"/>
              <a:t>Brazil</a:t>
            </a:r>
            <a:r>
              <a:rPr lang="es-EC" sz="1400" dirty="0"/>
              <a:t> (etanol del bagazo de la caña de azúcar).</a:t>
            </a:r>
          </a:p>
          <a:p>
            <a:endParaRPr lang="es-ES" sz="1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148BCF-EB24-4EAA-809F-A8BEFE9D0152}"/>
              </a:ext>
            </a:extLst>
          </p:cNvPr>
          <p:cNvSpPr txBox="1"/>
          <p:nvPr/>
        </p:nvSpPr>
        <p:spPr>
          <a:xfrm>
            <a:off x="446315" y="6334780"/>
            <a:ext cx="419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hlinkClick r:id="rId5"/>
              </a:rPr>
              <a:t>https://es.wikipedia.org/wiki/Saccharum_officinarum#/media/Archivo:Cut_sugarcane.jpg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5738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7F83879-5126-419F-BBB3-0F2DDA055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Biocombustible liquido para vehículos</a:t>
            </a:r>
          </a:p>
          <a:p>
            <a:endParaRPr lang="es-EC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4778269-3D13-44CD-A718-6C3C4B2A06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515723"/>
            <a:ext cx="5861385" cy="3676530"/>
          </a:xfrm>
        </p:spPr>
        <p:txBody>
          <a:bodyPr/>
          <a:lstStyle/>
          <a:p>
            <a:r>
              <a:rPr lang="es-EC" b="1" dirty="0"/>
              <a:t>Biocombustible de 1era generación: </a:t>
            </a:r>
            <a:r>
              <a:rPr lang="es-EC" dirty="0"/>
              <a:t>etanol hecho de fermentar azúcares de cultivos tales como caña de azúcar o maíz; biodiesel hecho de aceite vegetal como palma africana.</a:t>
            </a:r>
          </a:p>
          <a:p>
            <a:endParaRPr lang="es-EC" dirty="0"/>
          </a:p>
          <a:p>
            <a:r>
              <a:rPr lang="es-EC" b="1" dirty="0"/>
              <a:t>Biocombustible de 2da generación: </a:t>
            </a:r>
            <a:r>
              <a:rPr lang="es-EC" dirty="0"/>
              <a:t>El biodiesel de aceite de alga al igual que etanol de celulosa de plantas no comestibles se están investigando.</a:t>
            </a:r>
          </a:p>
          <a:p>
            <a:endParaRPr lang="es-EC" dirty="0"/>
          </a:p>
          <a:p>
            <a:r>
              <a:rPr lang="es-EC" dirty="0"/>
              <a:t>45% de los vehículos en Brasil utilizan etanol o etanol-gasolina, disminuyendo el consumo de gasolina.</a:t>
            </a:r>
          </a:p>
          <a:p>
            <a:endParaRPr lang="es-EC" dirty="0"/>
          </a:p>
          <a:p>
            <a:r>
              <a:rPr lang="es-EC" dirty="0"/>
              <a:t>Gasolina ECOPAIS puede contener hasta 10% de bioetanol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C6782CE4-AE45-4AA9-A073-4E766A02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03245"/>
            <a:ext cx="10093349" cy="1089529"/>
          </a:xfrm>
        </p:spPr>
        <p:txBody>
          <a:bodyPr/>
          <a:lstStyle/>
          <a:p>
            <a:r>
              <a:rPr lang="es-EC" dirty="0"/>
              <a:t>Biocombustible liquido para vehículos</a:t>
            </a:r>
            <a:endParaRPr lang="es-ES" dirty="0"/>
          </a:p>
        </p:txBody>
      </p:sp>
      <p:pic>
        <p:nvPicPr>
          <p:cNvPr id="3" name="Imagen 2" descr="Imagen que contiene firmar, camión, competencia de atletismo, verde&#10;&#10;Descripción generada automáticamente">
            <a:extLst>
              <a:ext uri="{FF2B5EF4-FFF2-40B4-BE49-F238E27FC236}">
                <a16:creationId xmlns:a16="http://schemas.microsoft.com/office/drawing/2014/main" id="{AE8A2F19-781A-4091-A0E9-CD13EB3F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2741331"/>
            <a:ext cx="5045530" cy="30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030C6C3-D6B3-4AAE-9E70-BA954CCAA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Ventajas	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AD4784-4059-44AB-8921-E2032E060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C" dirty="0"/>
              <a:t>Desventajas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EDBFAB-2576-485D-913F-4C81C9D53E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dirty="0"/>
              <a:t>Mediana energía neta para el biodiesel de palma africana</a:t>
            </a:r>
          </a:p>
          <a:p>
            <a:r>
              <a:rPr lang="es-EC" dirty="0"/>
              <a:t>Mediana energía neta para el etanol de caña de azúcar</a:t>
            </a:r>
          </a:p>
          <a:p>
            <a:r>
              <a:rPr lang="es-EC" dirty="0"/>
              <a:t>Pueden cultivarse en cualquier parte del mundo</a:t>
            </a:r>
          </a:p>
          <a:p>
            <a:r>
              <a:rPr lang="es-EC" dirty="0"/>
              <a:t>Si se siembran al mismo ritmo que se siembran tiene cero emisiones de CO2</a:t>
            </a:r>
          </a:p>
          <a:p>
            <a:r>
              <a:rPr lang="es-EC" dirty="0"/>
              <a:t>Pueden usar el transporte y almacenamiento tradicional de gasolineras</a:t>
            </a:r>
          </a:p>
          <a:p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9E705F-2172-449D-BEFB-3520A2DA47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Alimentos vs Combustibles</a:t>
            </a:r>
          </a:p>
          <a:p>
            <a:r>
              <a:rPr lang="es-EC" dirty="0"/>
              <a:t>Monocultivos de combustibles pueden ser especies invasoras</a:t>
            </a:r>
          </a:p>
          <a:p>
            <a:r>
              <a:rPr lang="es-EC" dirty="0"/>
              <a:t>Baja energía neta del etanol de maíz y del biodiesel de soya, debido a la gran cantidad de fertilizantes y pesticidas de derivados del petróleo que emplean</a:t>
            </a:r>
          </a:p>
          <a:p>
            <a:r>
              <a:rPr lang="es-EC" dirty="0"/>
              <a:t>Alta emisión de CO2 de etanol de maíz</a:t>
            </a:r>
          </a:p>
          <a:p>
            <a:r>
              <a:rPr lang="es-EC" dirty="0"/>
              <a:t>Necesitan una gran cantidad de agua y producen agua residual para el etanol de maíz </a:t>
            </a:r>
          </a:p>
          <a:p>
            <a:r>
              <a:rPr lang="es-EC" dirty="0"/>
              <a:t>Son responsables de desforestación de bosques  primarios, humedales y praderas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03A6772-63A0-46EA-875A-7971D048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456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7588E-74B1-4B45-8BF1-09B33E07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Biodigestor (Digestión anaeróbica)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C6F6D2-ECD6-49EC-9DC3-6AC25388DBCA}"/>
              </a:ext>
            </a:extLst>
          </p:cNvPr>
          <p:cNvSpPr txBox="1"/>
          <p:nvPr/>
        </p:nvSpPr>
        <p:spPr>
          <a:xfrm>
            <a:off x="770021" y="1652337"/>
            <a:ext cx="859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Genera 3 productos: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Biogas</a:t>
            </a:r>
            <a:r>
              <a:rPr lang="es-ES" dirty="0"/>
              <a:t> (Electricidad)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Biol</a:t>
            </a:r>
            <a:r>
              <a:rPr lang="es-ES" dirty="0"/>
              <a:t> (Fertilizante orgánico rico en N y 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Buena gestión de desechos, reduce contaminación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D3DD07-15CC-419B-BCFE-EA5F94F132DD}"/>
              </a:ext>
            </a:extLst>
          </p:cNvPr>
          <p:cNvSpPr txBox="1"/>
          <p:nvPr/>
        </p:nvSpPr>
        <p:spPr>
          <a:xfrm>
            <a:off x="446314" y="3429000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Biogas</a:t>
            </a:r>
            <a:r>
              <a:rPr lang="es-ES" dirty="0"/>
              <a:t> en Relleno Sanitario, Quito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A846C0-BF75-4D0C-B94D-B1242DDD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3820127"/>
            <a:ext cx="4767370" cy="27710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D40238-E747-4589-B347-6BD10B37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431" y="1034823"/>
            <a:ext cx="3930316" cy="2590935"/>
          </a:xfrm>
          <a:prstGeom prst="rect">
            <a:avLst/>
          </a:prstGeom>
        </p:spPr>
      </p:pic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D2D4FD9-1E75-4A89-A62E-FD458108E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02" y="3359640"/>
            <a:ext cx="61912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 dirty="0"/>
              <a:t>Energía Hidroeléctrica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4379" y="3304673"/>
            <a:ext cx="12047621" cy="3429501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6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C54F6D-AB71-4D6C-9339-0EC89A4F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670239"/>
            <a:ext cx="5170715" cy="1089529"/>
          </a:xfrm>
        </p:spPr>
        <p:txBody>
          <a:bodyPr/>
          <a:lstStyle/>
          <a:p>
            <a:r>
              <a:rPr lang="es-EC" dirty="0"/>
              <a:t>Central hidroeléctrica</a:t>
            </a:r>
            <a:br>
              <a:rPr lang="es-EC" dirty="0"/>
            </a:br>
            <a:endParaRPr lang="es-EC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422B1B4-6018-44AB-ADE9-90BAE7769D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408816"/>
            <a:ext cx="5045529" cy="3561943"/>
          </a:xfrm>
        </p:spPr>
        <p:txBody>
          <a:bodyPr/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>La hidroelectricidad es cualquier tecnología que utiliza la energía cinética del agua que fluye o cae para producir electricidad.</a:t>
            </a:r>
          </a:p>
          <a:p>
            <a:r>
              <a:rPr lang="es-EC" dirty="0"/>
              <a:t>Al igual que la energía eólica es una forma indirecta de energía solar, porque necesita que este evapora el agua superficial.</a:t>
            </a:r>
          </a:p>
          <a:p>
            <a:r>
              <a:rPr lang="es-EC" dirty="0"/>
              <a:t>Es una tecnología madura y la tecnología de energía renovable con mayor participación a nivel mundial.	</a:t>
            </a:r>
          </a:p>
          <a:p>
            <a:r>
              <a:rPr lang="es-EC" dirty="0"/>
              <a:t>Solo el 13% de su potencial ha sido aprovechado a nivel mundial.</a:t>
            </a:r>
          </a:p>
          <a:p>
            <a:r>
              <a:rPr lang="es-EC" dirty="0"/>
              <a:t>Las represas se recargan naturalmente por lluvia o nieve.</a:t>
            </a:r>
          </a:p>
          <a:p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2B91783-A67B-472B-B5BB-49ECBD72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89" y="986043"/>
            <a:ext cx="6213711" cy="587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939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687319-EAA8-406A-814E-AEC9EB8CB5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Ventajas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C29D842-0081-4BA2-B47B-87F60132D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C" dirty="0"/>
              <a:t>Desventajas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31CF216-F0E5-4139-B138-9A4D1A04A2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dirty="0"/>
              <a:t>Alta energía neta</a:t>
            </a:r>
          </a:p>
          <a:p>
            <a:r>
              <a:rPr lang="es-EC" dirty="0"/>
              <a:t>Alto potencial no  explotado</a:t>
            </a:r>
          </a:p>
          <a:p>
            <a:r>
              <a:rPr lang="es-EC" dirty="0"/>
              <a:t>Electricidad a bajo costo</a:t>
            </a:r>
          </a:p>
          <a:p>
            <a:r>
              <a:rPr lang="es-EC" dirty="0"/>
              <a:t>Baja emisiones de CO2 y contaminantes del aire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961A24B-9773-46D3-A071-0A1339D798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Grandes disturbios de tierra y desplazamiento de personas</a:t>
            </a:r>
          </a:p>
          <a:p>
            <a:r>
              <a:rPr lang="es-EC" dirty="0"/>
              <a:t>Alta emisión de metano de descomposición de biomasa en represas</a:t>
            </a:r>
          </a:p>
          <a:p>
            <a:r>
              <a:rPr lang="es-EC" dirty="0"/>
              <a:t>Altera los ecosistemas acuáticos rio abajo</a:t>
            </a:r>
          </a:p>
          <a:p>
            <a:r>
              <a:rPr lang="es-EC" dirty="0"/>
              <a:t>Las represas se pueden llenar de sedimento y lodo hasta que queden obsoletas </a:t>
            </a:r>
          </a:p>
          <a:p>
            <a:r>
              <a:rPr lang="es-EC" dirty="0"/>
              <a:t>La generación puede disminuir si se derriten los glaciares debido al cambio climático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A2979E1-12D4-4679-A00B-4D78BCEB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37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 dirty="0"/>
              <a:t>Transición hacia energía renovable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60421" y="3429001"/>
            <a:ext cx="12031579" cy="3429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4E833-C76F-495D-BC72-58D28966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Motivos por los que se demora la transición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8063BE-3102-4A0A-9EF9-54E4C2826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Las energía renovable se reponen constantemente sin ningún costo.</a:t>
            </a:r>
          </a:p>
          <a:p>
            <a:pPr lvl="1"/>
            <a:r>
              <a:rPr lang="es-EC" dirty="0"/>
              <a:t>Energía intermitente y no confiable</a:t>
            </a:r>
          </a:p>
          <a:p>
            <a:pPr lvl="1"/>
            <a:r>
              <a:rPr lang="es-EC" dirty="0"/>
              <a:t>Muy costosa</a:t>
            </a:r>
          </a:p>
          <a:p>
            <a:pPr lvl="1"/>
            <a:r>
              <a:rPr lang="es-EC" dirty="0"/>
              <a:t>Bajos incentivos y subsidios  y de corta duración comparando a los combustibles fósiles</a:t>
            </a:r>
          </a:p>
          <a:p>
            <a:pPr lvl="1"/>
            <a:r>
              <a:rPr lang="es-EC" dirty="0"/>
              <a:t>Los combustibles fósiles no incluyen en su precio los costos ambientales</a:t>
            </a:r>
          </a:p>
          <a:p>
            <a:pPr lvl="1"/>
            <a:endParaRPr lang="es-EC" dirty="0"/>
          </a:p>
          <a:p>
            <a:pPr lvl="1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214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5460251-A0B7-4016-89A0-4C8BCED07B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760753" y="1450747"/>
            <a:ext cx="10721520" cy="2184135"/>
          </a:xfr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3994484"/>
            <a:ext cx="2820761" cy="27271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Camine, ande en bicicleta o use el transporte público o un auto compartido para ir al trabajo o universidad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Use escaleras en lugar de elevadores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Realice una auditoría energética en el lugar donde vive.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3994484"/>
            <a:ext cx="2996974" cy="27271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Super </a:t>
            </a:r>
            <a:r>
              <a:rPr lang="es-EC" dirty="0" err="1"/>
              <a:t>aisla</a:t>
            </a:r>
            <a:r>
              <a:rPr lang="es-EC" dirty="0"/>
              <a:t> el lugar donde vives y tapa todas las fugas de 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Plante arboles urbanos para disminuir la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Para refrescarse, abra ventanas y use ventiladores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Use sistemas de enfriamiento, luces y electrodomésticos con eficiencia energética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3994484"/>
            <a:ext cx="2820761" cy="28635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Baje el termostato de su calentador de agua a 43–49 ° C y aislar las tuberías de agua caliente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Apague las luces, televisores, computadoras y otros dispositivos electrónicos cuando no están en 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Lave la ropa en agua fría y séquela al aire sobre cordeles</a:t>
            </a:r>
            <a:endParaRPr lang="en-US" dirty="0"/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3C2F8008-9DF1-4AB1-B046-4F9589BD7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753558"/>
            <a:ext cx="10257880" cy="154708"/>
          </a:xfrm>
        </p:spPr>
        <p:txBody>
          <a:bodyPr/>
          <a:lstStyle/>
          <a:p>
            <a:pPr algn="l"/>
            <a:r>
              <a:rPr lang="es-EC" sz="3600" dirty="0"/>
              <a:t>Transición mediante acciones personales</a:t>
            </a:r>
          </a:p>
        </p:txBody>
      </p:sp>
    </p:spTree>
    <p:extLst>
      <p:ext uri="{BB962C8B-B14F-4D97-AF65-F5344CB8AC3E}">
        <p14:creationId xmlns:p14="http://schemas.microsoft.com/office/powerpoint/2010/main" val="428443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FEFB4-9187-47FB-AF25-45057BEF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Tabla de contenido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3AEB2A-B772-42E2-BCB4-A9A96D49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1283723" cy="4770098"/>
          </a:xfrm>
        </p:spPr>
        <p:txBody>
          <a:bodyPr/>
          <a:lstStyle/>
          <a:p>
            <a:r>
              <a:rPr lang="es-ES" dirty="0"/>
              <a:t>Ventajas y desventajas del uso de energía eólica</a:t>
            </a:r>
          </a:p>
          <a:p>
            <a:r>
              <a:rPr lang="es-ES" dirty="0"/>
              <a:t>Ventajas y desventajas del uso de energía geotérmica</a:t>
            </a:r>
          </a:p>
          <a:p>
            <a:r>
              <a:rPr lang="es-ES" dirty="0"/>
              <a:t>Ventajas y desventajas del uso de biocombustibles</a:t>
            </a:r>
          </a:p>
          <a:p>
            <a:r>
              <a:rPr lang="es-ES" dirty="0"/>
              <a:t>Ventajas y desventajas del uso de energía hidroelectricidad</a:t>
            </a:r>
          </a:p>
          <a:p>
            <a:r>
              <a:rPr lang="es-ES" dirty="0"/>
              <a:t>Transición hacia la energía renovable</a:t>
            </a:r>
          </a:p>
        </p:txBody>
      </p:sp>
    </p:spTree>
    <p:extLst>
      <p:ext uri="{BB962C8B-B14F-4D97-AF65-F5344CB8AC3E}">
        <p14:creationId xmlns:p14="http://schemas.microsoft.com/office/powerpoint/2010/main" val="61514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E1A1BFA-FDB7-4A0C-8110-D2C4D357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/>
          <a:lstStyle/>
          <a:p>
            <a:r>
              <a:rPr lang="es-EC" dirty="0"/>
              <a:t>Matriz energética Ecuatoriana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DFB0E3-9E8E-4BE1-8E1F-627DF59CE7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3198" y="6364224"/>
            <a:ext cx="5045529" cy="334509"/>
          </a:xfrm>
        </p:spPr>
        <p:txBody>
          <a:bodyPr/>
          <a:lstStyle/>
          <a:p>
            <a:r>
              <a:rPr lang="es-EC" dirty="0"/>
              <a:t>Balance Energético Nacional, Ecuador 2018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8EBD08-1CDD-41DC-B5AF-AC5CA00DA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" y="1583305"/>
            <a:ext cx="3982036" cy="27947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337303-4C40-42A0-A710-EC305BA8B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5" y="1585672"/>
            <a:ext cx="4151852" cy="30492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E156C6-0BD8-344E-8B28-AC1838915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895" y="1563638"/>
            <a:ext cx="4032120" cy="3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1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 descr="Imagen que contiene exterior, pasto, agua, hombre&#10;&#10;Descripción generada automáticamente">
            <a:extLst>
              <a:ext uri="{FF2B5EF4-FFF2-40B4-BE49-F238E27FC236}">
                <a16:creationId xmlns:a16="http://schemas.microsoft.com/office/drawing/2014/main" id="{EA306AAB-29EF-46B6-923F-51FF4933DF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21" b="1021"/>
          <a:stretch>
            <a:fillRect/>
          </a:stretch>
        </p:blipFill>
        <p:spPr>
          <a:xfrm>
            <a:off x="0" y="-1"/>
            <a:ext cx="12198471" cy="6857999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075" y="4521287"/>
            <a:ext cx="1155366" cy="1478459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2925" y="5050763"/>
            <a:ext cx="10033000" cy="1661993"/>
          </a:xfrm>
        </p:spPr>
        <p:txBody>
          <a:bodyPr/>
          <a:lstStyle/>
          <a:p>
            <a:r>
              <a:rPr lang="es-EC" dirty="0"/>
              <a:t>Podemos hacer la transición a un futuro energético más sostenible al reducir el desperdicio de energía, mejorando eficiencia energética, utilizando una combinación de recursos de energía renovable, e incluyendo los costos ambientales y de salud de los recursos energéticos en sus precios de mercado.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947A-5BA8-423D-A1CE-1ABB26F59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31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93116B7-1B64-4AA6-ABAB-986C21FD3C9F}"/>
              </a:ext>
            </a:extLst>
          </p:cNvPr>
          <p:cNvSpPr txBox="1">
            <a:spLocks/>
          </p:cNvSpPr>
          <p:nvPr/>
        </p:nvSpPr>
        <p:spPr>
          <a:xfrm>
            <a:off x="1662925" y="3292191"/>
            <a:ext cx="10033000" cy="1107996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vert="horz" lIns="274320" tIns="274320" rIns="274320" bIns="2743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El uso comercial de la energía renovable debe ser entendida en términos ecológicos y no solamente económicos (</a:t>
            </a:r>
            <a:r>
              <a:rPr lang="es-EC" dirty="0" err="1"/>
              <a:t>Twidell</a:t>
            </a:r>
            <a:r>
              <a:rPr lang="es-EC" dirty="0"/>
              <a:t>, 1998)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7166B39-D7E3-486C-8F45-89F4CC9BF0A5}"/>
              </a:ext>
            </a:extLst>
          </p:cNvPr>
          <p:cNvSpPr txBox="1">
            <a:spLocks/>
          </p:cNvSpPr>
          <p:nvPr/>
        </p:nvSpPr>
        <p:spPr>
          <a:xfrm>
            <a:off x="2287758" y="635049"/>
            <a:ext cx="1155366" cy="2576090"/>
          </a:xfrm>
          <a:prstGeom prst="rect">
            <a:avLst/>
          </a:prstGeom>
          <a:noFill/>
        </p:spPr>
        <p:txBody>
          <a:bodyPr vert="horz" wrap="square" lIns="182880" tIns="182880" rIns="182880" bIns="9144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9033230-50C7-4989-9B9B-68B24918EA52}"/>
              </a:ext>
            </a:extLst>
          </p:cNvPr>
          <p:cNvSpPr txBox="1">
            <a:spLocks/>
          </p:cNvSpPr>
          <p:nvPr/>
        </p:nvSpPr>
        <p:spPr>
          <a:xfrm>
            <a:off x="507559" y="2270042"/>
            <a:ext cx="1155366" cy="1478459"/>
          </a:xfrm>
          <a:prstGeom prst="rect">
            <a:avLst/>
          </a:prstGeom>
          <a:noFill/>
        </p:spPr>
        <p:txBody>
          <a:bodyPr vert="horz" wrap="square" lIns="182880" tIns="182880" rIns="182880" bIns="9144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5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Referencias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B55ADEC1-ADE2-43F8-861F-F5E2E26819F4}"/>
              </a:ext>
            </a:extLst>
          </p:cNvPr>
          <p:cNvSpPr txBox="1">
            <a:spLocks/>
          </p:cNvSpPr>
          <p:nvPr/>
        </p:nvSpPr>
        <p:spPr>
          <a:xfrm>
            <a:off x="446315" y="1463040"/>
            <a:ext cx="10976651" cy="4770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G. Tyler Miller, Scott </a:t>
            </a:r>
            <a:r>
              <a:rPr lang="es-EC" dirty="0" err="1"/>
              <a:t>Spoolman</a:t>
            </a:r>
            <a:r>
              <a:rPr lang="es-EC" dirty="0"/>
              <a:t>. (2019). Living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Environment</a:t>
            </a:r>
            <a:r>
              <a:rPr lang="es-EC" dirty="0"/>
              <a:t>. (19va). Estados Unidos: Cengage. ISBN: 978-1-337-09415-3</a:t>
            </a:r>
          </a:p>
          <a:p>
            <a:r>
              <a:rPr lang="es-ES" dirty="0">
                <a:hlinkClick r:id="rId2"/>
              </a:rPr>
              <a:t>http://ecomedioambiente.com/energias-renovables/energia-undimotriz/</a:t>
            </a:r>
            <a:endParaRPr lang="es-ES" dirty="0"/>
          </a:p>
          <a:p>
            <a:r>
              <a:rPr lang="es-ES" dirty="0">
                <a:hlinkClick r:id="rId3"/>
              </a:rPr>
              <a:t>https://www.celec.gob.ec/termopichincha/index.php/retos-empresariales/proyectos-de-generacion-no-convencional/proyecto-geotermico/chachimbiro</a:t>
            </a:r>
            <a:endParaRPr lang="es-ES" dirty="0"/>
          </a:p>
          <a:p>
            <a:r>
              <a:rPr lang="es-ES" dirty="0">
                <a:hlinkClick r:id="rId4"/>
              </a:rPr>
              <a:t>https://depts.washington.edu/hrome/Authors/kjw2/BathsBathinginAncientRome/pub_zbarticle_view_printable.html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/>
              <a:t>Trabajo autónomo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39"/>
            <a:ext cx="10856269" cy="5207583"/>
          </a:xfrm>
        </p:spPr>
        <p:txBody>
          <a:bodyPr/>
          <a:lstStyle/>
          <a:p>
            <a:pPr marL="0" indent="0" fontAlgn="base">
              <a:buNone/>
            </a:pPr>
            <a:r>
              <a:rPr lang="es-EC" dirty="0"/>
              <a:t>Separar la basura en su casa en dos fundas: biodegradable (desperdicios de comida, papel, vegetales, frutas, </a:t>
            </a:r>
            <a:r>
              <a:rPr lang="es-EC" dirty="0" err="1"/>
              <a:t>etc</a:t>
            </a:r>
            <a:r>
              <a:rPr lang="es-EC" dirty="0"/>
              <a:t>) y no biodegradable (plástico, vidrio, latas de aluminio, pilas, envases, etc.), y obtener el peso diario de ambas fracciones durante 3 días.  Luego contestar lo siguiente:</a:t>
            </a:r>
          </a:p>
          <a:p>
            <a:pPr lvl="0"/>
            <a:r>
              <a:rPr lang="es-EC" dirty="0"/>
              <a:t>¿Cuál es el porcentaje diario de basura biodegradable y no biodegradable generado?</a:t>
            </a:r>
          </a:p>
          <a:p>
            <a:pPr lvl="0"/>
            <a:r>
              <a:rPr lang="es-EC" dirty="0"/>
              <a:t>¿Cuál es la producción diaria de basura por persona en su casa en kilogramos? Dividir el total diario de basura para el número de personas que habitan la casa.</a:t>
            </a:r>
          </a:p>
          <a:p>
            <a:pPr lvl="0"/>
            <a:r>
              <a:rPr lang="es-EC" dirty="0"/>
              <a:t>Investigar posibles acciones a futuro para reducir la cantidad de basura que se genera en la casa. </a:t>
            </a:r>
          </a:p>
          <a:p>
            <a:pPr lvl="0"/>
            <a:r>
              <a:rPr lang="es-EC" dirty="0"/>
              <a:t>¿Cuánta basura generaría Guayaquil si todos generaran la misma cantidad de basura que ustedes? Asumir que la ciudad tiene 2 400 000 habitantes.</a:t>
            </a:r>
          </a:p>
          <a:p>
            <a:pPr lvl="0"/>
            <a:r>
              <a:rPr lang="es-EC" dirty="0"/>
              <a:t>Con relación a los biodigestores vistos en clase, estimar el potencial de generación de biogás del relleno Sanitario Las Iguanas, tener como referencia el Relleno Sanitario de Quito que ya lo viene haciendo.</a:t>
            </a:r>
          </a:p>
        </p:txBody>
      </p:sp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/>
              <a:t>Trabajo autónomo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0856269" cy="4770098"/>
          </a:xfrm>
        </p:spPr>
        <p:txBody>
          <a:bodyPr/>
          <a:lstStyle/>
          <a:p>
            <a:pPr marL="0" indent="0" fontAlgn="base">
              <a:buNone/>
            </a:pPr>
            <a:r>
              <a:rPr lang="es-EC" dirty="0"/>
              <a:t>El reporte contendrá como mínimo la siguiente información:</a:t>
            </a:r>
          </a:p>
          <a:p>
            <a:pPr fontAlgn="base"/>
            <a:r>
              <a:rPr lang="es-EC" dirty="0"/>
              <a:t>•Nombre completo</a:t>
            </a:r>
          </a:p>
          <a:p>
            <a:pPr fontAlgn="base"/>
            <a:r>
              <a:rPr lang="es-EC" dirty="0"/>
              <a:t>•Un total aproximado de 500 palabras +/- 5%</a:t>
            </a:r>
          </a:p>
          <a:p>
            <a:pPr fontAlgn="base"/>
            <a:r>
              <a:rPr lang="es-EC" dirty="0"/>
              <a:t>•Sitio de la ciudad donde vive</a:t>
            </a:r>
          </a:p>
          <a:p>
            <a:pPr fontAlgn="base"/>
            <a:r>
              <a:rPr lang="es-EC" dirty="0"/>
              <a:t>•Fecha del período de medición</a:t>
            </a:r>
          </a:p>
          <a:p>
            <a:pPr fontAlgn="base"/>
            <a:r>
              <a:rPr lang="es-EC" dirty="0"/>
              <a:t>•Evidencia fotográfica de la medición (bolsa de basura sobre la balanza)</a:t>
            </a:r>
          </a:p>
          <a:p>
            <a:pPr fontAlgn="base"/>
            <a:r>
              <a:rPr lang="es-EC" dirty="0"/>
              <a:t>•Resultados de la investigación de las preguntas anteriores.</a:t>
            </a:r>
          </a:p>
          <a:p>
            <a:pPr fontAlgn="base"/>
            <a:r>
              <a:rPr lang="es-EC" dirty="0"/>
              <a:t>•Bibliografía</a:t>
            </a:r>
          </a:p>
          <a:p>
            <a:pPr marL="0" indent="0" fontAlgn="base">
              <a:buNone/>
            </a:pPr>
            <a:r>
              <a:rPr lang="es-EC" dirty="0"/>
              <a:t>Nota: el contenido investigado debe de ser parafraseado y referenciado.</a:t>
            </a:r>
          </a:p>
        </p:txBody>
      </p:sp>
    </p:spTree>
    <p:extLst>
      <p:ext uri="{BB962C8B-B14F-4D97-AF65-F5344CB8AC3E}">
        <p14:creationId xmlns:p14="http://schemas.microsoft.com/office/powerpoint/2010/main" val="386568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 dirty="0"/>
              <a:t>Energía Eólica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4379" y="2862373"/>
            <a:ext cx="12047621" cy="3995627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4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DC98EF8-074B-41E8-8A9F-92BA8E25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C" dirty="0"/>
              <a:t>Aerogeneradores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C190B91-E82D-418C-BED1-F10AD2F5E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/>
          <a:p>
            <a:r>
              <a:rPr lang="es-EC" dirty="0"/>
              <a:t>Introducción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55F3810-B6BE-449D-8AD4-5FB73CBE9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Ellos transforman la energía cinética del viento en electricidad.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 viento mueve las aspas, éstas el eje y éste el generador.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 grupo de aerogeneradores se los conoce como parque eólico, pueden estar en el suelo como en el mar.</a:t>
            </a:r>
          </a:p>
          <a:p>
            <a:pPr marL="285750" indent="-285750"/>
            <a:r>
              <a:rPr lang="es-EC" dirty="0"/>
              <a:t>Un aerogenerador típico(100 metros de altitud) puede producir electricidad para 1000 casas.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 estima que el potencial eólico puede generar 40 veces más electricidad que la actual demanda mundial.</a:t>
            </a:r>
          </a:p>
          <a:p>
            <a:endParaRPr lang="es-EC" dirty="0"/>
          </a:p>
        </p:txBody>
      </p:sp>
      <p:pic>
        <p:nvPicPr>
          <p:cNvPr id="10" name="Imagen 9" descr="Imagen que contiene grande, grupo, parado&#10;&#10;Descripción generada automáticamente">
            <a:extLst>
              <a:ext uri="{FF2B5EF4-FFF2-40B4-BE49-F238E27FC236}">
                <a16:creationId xmlns:a16="http://schemas.microsoft.com/office/drawing/2014/main" id="{9558C601-1DF0-4DDF-B083-79EE2C47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2" y="1463346"/>
            <a:ext cx="5306789" cy="397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45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7A113-4A4D-4C6B-A42F-A88AFAD5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Aerogeneradores modernos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8694DF-8C8F-48B6-B4EF-C86C6B22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6887"/>
            <a:ext cx="4817971" cy="53108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67FA44-AA96-4D74-905A-CA9E5900E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88" y="1091146"/>
            <a:ext cx="3519527" cy="2463052"/>
          </a:xfrm>
          <a:prstGeom prst="rect">
            <a:avLst/>
          </a:prstGeom>
        </p:spPr>
      </p:pic>
      <p:pic>
        <p:nvPicPr>
          <p:cNvPr id="6" name="Imagen 2" descr="Imagen que contiene interior, computadora, escritorio, tabla&#10;&#10;Descripción generada automáticamente">
            <a:extLst>
              <a:ext uri="{FF2B5EF4-FFF2-40B4-BE49-F238E27FC236}">
                <a16:creationId xmlns:a16="http://schemas.microsoft.com/office/drawing/2014/main" id="{0965AA23-E028-AE40-A68F-0882734FC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15" y="3554198"/>
            <a:ext cx="5581489" cy="3244161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20E9AE5C-E925-2D4F-A1D8-473215473EA4}"/>
              </a:ext>
            </a:extLst>
          </p:cNvPr>
          <p:cNvSpPr txBox="1"/>
          <p:nvPr/>
        </p:nvSpPr>
        <p:spPr>
          <a:xfrm>
            <a:off x="6096000" y="6357785"/>
            <a:ext cx="49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Potencia 2.5MW, 120m diámetro del rotor</a:t>
            </a:r>
          </a:p>
        </p:txBody>
      </p:sp>
    </p:spTree>
    <p:extLst>
      <p:ext uri="{BB962C8B-B14F-4D97-AF65-F5344CB8AC3E}">
        <p14:creationId xmlns:p14="http://schemas.microsoft.com/office/powerpoint/2010/main" val="150934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48464A-12D1-40FE-8E03-A47A982A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s-EC" dirty="0"/>
              <a:t>Evolución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E3B81B-9C31-422F-B54A-41BA03AB1C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986333"/>
            <a:ext cx="5045529" cy="3561943"/>
          </a:xfrm>
        </p:spPr>
        <p:txBody>
          <a:bodyPr/>
          <a:lstStyle/>
          <a:p>
            <a:r>
              <a:rPr lang="es-EC" sz="1600" dirty="0"/>
              <a:t>Si tuviéramos que aplicar el precio completo al incluir los daños al medio ambiente y a la salud de varios recursos energéticos en costos comparativos estimados, la energía eólica sería la forma menos costosa de producir electricidad.</a:t>
            </a:r>
          </a:p>
          <a:p>
            <a:r>
              <a:rPr lang="es-EC" sz="1600" dirty="0"/>
              <a:t>Un gran número de parques eólicos interconectados puede ofrecer electricidad estable y constantemente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E069B1-DB6C-4DEC-88BC-A709E139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273" y="1066268"/>
            <a:ext cx="6023727" cy="50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CBC25-7E5A-4047-98F8-3563860A1D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98" y="1944842"/>
            <a:ext cx="3580086" cy="1343789"/>
          </a:xfrm>
        </p:spPr>
        <p:txBody>
          <a:bodyPr/>
          <a:lstStyle/>
          <a:p>
            <a:r>
              <a:rPr lang="es-ES" dirty="0"/>
              <a:t>San </a:t>
            </a:r>
            <a:r>
              <a:rPr lang="es-ES" dirty="0" err="1"/>
              <a:t>Cristobal</a:t>
            </a:r>
            <a:r>
              <a:rPr lang="es-ES" dirty="0"/>
              <a:t>, Galápagos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43C1AE-4EF7-46C7-9E53-E1D8D7FC0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7453" y="1981804"/>
            <a:ext cx="2820761" cy="334508"/>
          </a:xfrm>
        </p:spPr>
        <p:txBody>
          <a:bodyPr/>
          <a:lstStyle/>
          <a:p>
            <a:r>
              <a:rPr lang="es-ES" dirty="0"/>
              <a:t>Baltra, Galápagos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3B6B2B-4AB2-4A21-84C8-FD3FD37AB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1599" y="1863068"/>
            <a:ext cx="2820761" cy="334508"/>
          </a:xfrm>
        </p:spPr>
        <p:txBody>
          <a:bodyPr/>
          <a:lstStyle/>
          <a:p>
            <a:r>
              <a:rPr lang="es-ES" dirty="0"/>
              <a:t>Villonaco, Loja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D4A9731-BE38-4F10-B37D-5059E73D6F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029" y="2316227"/>
            <a:ext cx="4150285" cy="14968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Operando desde el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primero del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3 aerogeneradores con capacidad total de 2.4MW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5BF9352-1324-43A5-AD8A-CBACD050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el Ecuador</a:t>
            </a:r>
          </a:p>
        </p:txBody>
      </p:sp>
      <p:pic>
        <p:nvPicPr>
          <p:cNvPr id="11" name="Imagen 10" descr="Imagen que contiene exterior, pasto, molino de viento, vuelo&#10;&#10;Descripción generada automáticamente">
            <a:extLst>
              <a:ext uri="{FF2B5EF4-FFF2-40B4-BE49-F238E27FC236}">
                <a16:creationId xmlns:a16="http://schemas.microsoft.com/office/drawing/2014/main" id="{0E16078A-AD62-49A5-BB83-80FEE775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5" y="3889837"/>
            <a:ext cx="4134109" cy="2467948"/>
          </a:xfrm>
          <a:prstGeom prst="rect">
            <a:avLst/>
          </a:prstGeom>
        </p:spPr>
      </p:pic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1D3B30A1-2E43-4556-B9A4-5E5069AC416F}"/>
              </a:ext>
            </a:extLst>
          </p:cNvPr>
          <p:cNvSpPr txBox="1">
            <a:spLocks/>
          </p:cNvSpPr>
          <p:nvPr/>
        </p:nvSpPr>
        <p:spPr>
          <a:xfrm>
            <a:off x="4188600" y="2239515"/>
            <a:ext cx="4150285" cy="1496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Operando desde el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3 aerogeneradores con capacidad total de 2.25MW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Transporta parte de electricidad generada mediante cable submarino </a:t>
            </a:r>
          </a:p>
        </p:txBody>
      </p:sp>
      <p:pic>
        <p:nvPicPr>
          <p:cNvPr id="14" name="Imagen 13" descr="Imagen que contiene exterior, pasto, campo, firmar&#10;&#10;Descripción generada automáticamente">
            <a:extLst>
              <a:ext uri="{FF2B5EF4-FFF2-40B4-BE49-F238E27FC236}">
                <a16:creationId xmlns:a16="http://schemas.microsoft.com/office/drawing/2014/main" id="{EFDCF3FA-84A5-4441-BF10-52B94251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10" y="3876044"/>
            <a:ext cx="3735083" cy="2481741"/>
          </a:xfrm>
          <a:prstGeom prst="rect">
            <a:avLst/>
          </a:prstGeom>
        </p:spPr>
      </p:pic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D3F634A-E9D3-4BF2-A5B5-392ECA53056C}"/>
              </a:ext>
            </a:extLst>
          </p:cNvPr>
          <p:cNvSpPr txBox="1">
            <a:spLocks/>
          </p:cNvSpPr>
          <p:nvPr/>
        </p:nvSpPr>
        <p:spPr>
          <a:xfrm>
            <a:off x="8075475" y="2249865"/>
            <a:ext cx="4150285" cy="1496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Operando desde el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11 aerogeneradores con capacidad total de 16,5 MW</a:t>
            </a: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5EB97070-944E-4323-870B-EEB77BCFF5DC}"/>
              </a:ext>
            </a:extLst>
          </p:cNvPr>
          <p:cNvSpPr txBox="1">
            <a:spLocks/>
          </p:cNvSpPr>
          <p:nvPr/>
        </p:nvSpPr>
        <p:spPr>
          <a:xfrm>
            <a:off x="311029" y="1399279"/>
            <a:ext cx="11527888" cy="33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3 parque eólicos en total pueden abastecer los hogares de  150 mil ecuatorianos: </a:t>
            </a:r>
          </a:p>
        </p:txBody>
      </p:sp>
      <p:pic>
        <p:nvPicPr>
          <p:cNvPr id="19" name="Imagen 18" descr="Imagen que contiene exterior, molino de viento, objeto, montaña&#10;&#10;Descripción generada automáticamente">
            <a:extLst>
              <a:ext uri="{FF2B5EF4-FFF2-40B4-BE49-F238E27FC236}">
                <a16:creationId xmlns:a16="http://schemas.microsoft.com/office/drawing/2014/main" id="{AD8A1DDB-7D4B-401D-99C2-7EF52CA3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820" y="3876044"/>
            <a:ext cx="3869059" cy="24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1D7A794-6FE1-4505-B021-D61EC2472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Ventajas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1CC0093-5712-41DE-A8F9-98F141AE60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C" dirty="0"/>
              <a:t>Desventajas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67A3F01-7C5C-4199-952B-B6745ED5E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dirty="0"/>
              <a:t>Sus alrededores pueden ser usados para ganadería o cultivos</a:t>
            </a:r>
          </a:p>
          <a:p>
            <a:r>
              <a:rPr lang="es-EC" dirty="0"/>
              <a:t>Amplia disponibilidad del recurso</a:t>
            </a:r>
          </a:p>
          <a:p>
            <a:r>
              <a:rPr lang="es-EC" dirty="0"/>
              <a:t>Bajo costo de electricidad</a:t>
            </a:r>
          </a:p>
          <a:p>
            <a:r>
              <a:rPr lang="es-EC" dirty="0"/>
              <a:t>Muy bajas o cero emisiones directas de contaminantes del aire</a:t>
            </a:r>
          </a:p>
          <a:p>
            <a:r>
              <a:rPr lang="es-EC" dirty="0"/>
              <a:t>Fácil construcción y expansión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05FA218-B373-4D1A-B947-20829C5374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Necesita de almacenamiento o un generador de respaldo en caso de poco viento</a:t>
            </a:r>
          </a:p>
          <a:p>
            <a:r>
              <a:rPr lang="es-EC" dirty="0"/>
              <a:t>Contaminación visual para ciertas personas</a:t>
            </a:r>
          </a:p>
          <a:p>
            <a:r>
              <a:rPr lang="es-EC" dirty="0"/>
              <a:t>Sonido de bajo nivel puede molestar a ciertas personas</a:t>
            </a:r>
          </a:p>
          <a:p>
            <a:r>
              <a:rPr lang="es-EC" dirty="0"/>
              <a:t>Puede matar aves y murciélagos si no esta bien diseñado y ubicado</a:t>
            </a:r>
          </a:p>
          <a:p>
            <a:r>
              <a:rPr lang="es-EC" dirty="0"/>
              <a:t>Generación intermitente de electricidad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BEBE13F-5694-46E2-9AB6-061F7B0B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4104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3BBE6809CA4CA15FCD8FC9132672" ma:contentTypeVersion="9" ma:contentTypeDescription="Create a new document." ma:contentTypeScope="" ma:versionID="4184967c4536efb6231c4fedc2d39053">
  <xsd:schema xmlns:xsd="http://www.w3.org/2001/XMLSchema" xmlns:xs="http://www.w3.org/2001/XMLSchema" xmlns:p="http://schemas.microsoft.com/office/2006/metadata/properties" xmlns:ns2="61334bef-1996-41d3-a700-24544e5fe85c" targetNamespace="http://schemas.microsoft.com/office/2006/metadata/properties" ma:root="true" ma:fieldsID="3d9de49a959ee5bbf22e5d9e5f871f5c" ns2:_="">
    <xsd:import namespace="61334bef-1996-41d3-a700-24544e5f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34bef-1996-41d3-a700-24544e5fe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E12B4-BB85-487A-97BB-B078BA2CC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34bef-1996-41d3-a700-24544e5fe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61334bef-1996-41d3-a700-24544e5fe85c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1884</Words>
  <Application>Microsoft Office PowerPoint</Application>
  <PresentationFormat>Panorámica</PresentationFormat>
  <Paragraphs>230</Paragraphs>
  <Slides>34</Slides>
  <Notes>8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Open Sans</vt:lpstr>
      <vt:lpstr>Tema de Office</vt:lpstr>
      <vt:lpstr>3.4.2. Eficiencia energética y energías renovables</vt:lpstr>
      <vt:lpstr>Objetivos de clase</vt:lpstr>
      <vt:lpstr>Tabla de contenido </vt:lpstr>
      <vt:lpstr>Energía Eólica</vt:lpstr>
      <vt:lpstr>Aerogeneradores</vt:lpstr>
      <vt:lpstr>Aerogeneradores modernos</vt:lpstr>
      <vt:lpstr>Evolución</vt:lpstr>
      <vt:lpstr>En el Ecuador</vt:lpstr>
      <vt:lpstr>Presentación de PowerPoint</vt:lpstr>
      <vt:lpstr>Energía Geotérmica</vt:lpstr>
      <vt:lpstr>Aguas termales Ecuador</vt:lpstr>
      <vt:lpstr>Evidencias de las altas temperaturas</vt:lpstr>
      <vt:lpstr>Roca caliente</vt:lpstr>
      <vt:lpstr>Roca caliente</vt:lpstr>
      <vt:lpstr>Áreas de interés geotérmico en el Ecuador</vt:lpstr>
      <vt:lpstr>Energía de la biomasa</vt:lpstr>
      <vt:lpstr>Formas de aprovechamiento de la biomasa</vt:lpstr>
      <vt:lpstr>Quemando biomasa para energía</vt:lpstr>
      <vt:lpstr>Aplicaciones industriales</vt:lpstr>
      <vt:lpstr>Biocombustible liquido para vehículos</vt:lpstr>
      <vt:lpstr>Biocombustible liquido para vehículos</vt:lpstr>
      <vt:lpstr>Presentación de PowerPoint</vt:lpstr>
      <vt:lpstr>Biodigestor (Digestión anaeróbica)</vt:lpstr>
      <vt:lpstr>Energía Hidroeléctrica</vt:lpstr>
      <vt:lpstr>Central hidroeléctrica </vt:lpstr>
      <vt:lpstr>Presentación de PowerPoint</vt:lpstr>
      <vt:lpstr>Transición hacia energía renovable</vt:lpstr>
      <vt:lpstr>Motivos por los que se demora la transición</vt:lpstr>
      <vt:lpstr>Presentación de PowerPoint</vt:lpstr>
      <vt:lpstr>Matriz energética Ecuatoriana</vt:lpstr>
      <vt:lpstr>Quote and Image Slide</vt:lpstr>
      <vt:lpstr>Referencias</vt:lpstr>
      <vt:lpstr>Trabajo autónomo</vt:lpstr>
      <vt:lpstr>Trabajo autónomo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2020-04-15T17:44:54Z</dcterms:created>
  <dcterms:modified xsi:type="dcterms:W3CDTF">2020-11-26T15:51:26Z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0x010100CCA13BBE6809CA4CA15FCD8FC9132672</vt:lpwstr>
  </property>
</Properties>
</file>