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56" r:id="rId5"/>
    <p:sldId id="261" r:id="rId6"/>
    <p:sldId id="264" r:id="rId7"/>
    <p:sldId id="284" r:id="rId8"/>
    <p:sldId id="309" r:id="rId9"/>
    <p:sldId id="327" r:id="rId10"/>
    <p:sldId id="329" r:id="rId11"/>
    <p:sldId id="336" r:id="rId12"/>
    <p:sldId id="362" r:id="rId13"/>
    <p:sldId id="330" r:id="rId14"/>
    <p:sldId id="365" r:id="rId15"/>
    <p:sldId id="328" r:id="rId16"/>
    <p:sldId id="360" r:id="rId17"/>
    <p:sldId id="363" r:id="rId18"/>
    <p:sldId id="366" r:id="rId19"/>
    <p:sldId id="375" r:id="rId20"/>
    <p:sldId id="340" r:id="rId21"/>
    <p:sldId id="342" r:id="rId22"/>
    <p:sldId id="346" r:id="rId23"/>
    <p:sldId id="350" r:id="rId24"/>
    <p:sldId id="386" r:id="rId25"/>
    <p:sldId id="353" r:id="rId26"/>
    <p:sldId id="352" r:id="rId27"/>
    <p:sldId id="385" r:id="rId28"/>
    <p:sldId id="3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378" autoAdjust="0"/>
  </p:normalViewPr>
  <p:slideViewPr>
    <p:cSldViewPr snapToGrid="0">
      <p:cViewPr varScale="1">
        <p:scale>
          <a:sx n="89" d="100"/>
          <a:sy n="89" d="100"/>
        </p:scale>
        <p:origin x="1374" y="90"/>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1/5/2021</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‹Nº›</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1/5/2021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‹Nº›</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onomipedia.com/definiciones/empresa.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conomipedia.com/definiciones/responsabilidad-social-corporativa.html" TargetMode="External"/><Relationship Id="rId5" Type="http://schemas.openxmlformats.org/officeDocument/2006/relationships/hyperlink" Target="https://economipedia.com/definiciones/rentabilidad-riesgo-y-liquidez.html" TargetMode="External"/><Relationship Id="rId4" Type="http://schemas.openxmlformats.org/officeDocument/2006/relationships/hyperlink" Target="https://economipedia.com/definiciones/inversor.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a:t>
            </a:fld>
            <a:endParaRPr lang="en-US" noProof="0" dirty="0"/>
          </a:p>
        </p:txBody>
      </p:sp>
    </p:spTree>
    <p:extLst>
      <p:ext uri="{BB962C8B-B14F-4D97-AF65-F5344CB8AC3E}">
        <p14:creationId xmlns:p14="http://schemas.microsoft.com/office/powerpoint/2010/main" val="202171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222222"/>
                </a:solidFill>
                <a:effectLst/>
                <a:latin typeface="inherit"/>
              </a:rPr>
              <a:t>Los sistemas económicos están en última instancia limitados por los límites biofísicos de la Tierra, y la sociedad debe adaptar su sistema económico en consecuencia para operar dentro de un espacio seguro</a:t>
            </a:r>
            <a:r>
              <a:rPr kumimoji="0" lang="es-ES" altLang="en-US" sz="800" b="0" i="0" u="none" strike="noStrike" cap="none" normalizeH="0" baseline="0" dirty="0" smtClean="0">
                <a:ln>
                  <a:noFill/>
                </a:ln>
                <a:solidFill>
                  <a:schemeClr val="tx1"/>
                </a:solidFill>
                <a:effectLst/>
              </a:rPr>
              <a:t> </a:t>
            </a:r>
            <a:endParaRPr kumimoji="0" lang="es-ES" altLang="en-US" sz="1050" b="0" i="0" u="none" strike="noStrike" cap="none" normalizeH="0" baseline="0" dirty="0" smtClean="0">
              <a:ln>
                <a:noFill/>
              </a:ln>
              <a:solidFill>
                <a:schemeClr val="tx1"/>
              </a:solidFill>
              <a:effectLst/>
              <a:latin typeface="Arial" panose="020B0604020202020204" pitchFamily="34" charset="0"/>
            </a:endParaRPr>
          </a:p>
          <a:p>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12</a:t>
            </a:fld>
            <a:endParaRPr lang="en-US" noProof="0" dirty="0"/>
          </a:p>
        </p:txBody>
      </p:sp>
    </p:spTree>
    <p:extLst>
      <p:ext uri="{BB962C8B-B14F-4D97-AF65-F5344CB8AC3E}">
        <p14:creationId xmlns:p14="http://schemas.microsoft.com/office/powerpoint/2010/main" val="56658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eaLnBrk="0" fontAlgn="base" hangingPunct="0">
              <a:lnSpc>
                <a:spcPct val="100000"/>
              </a:lnSpc>
              <a:spcBef>
                <a:spcPct val="0"/>
              </a:spcBef>
              <a:spcAft>
                <a:spcPct val="0"/>
              </a:spcAft>
            </a:pPr>
            <a:r>
              <a:rPr lang="es-ES" dirty="0" smtClean="0"/>
              <a:t>la economía verde consiste en una visión a largo plazo en la que las </a:t>
            </a:r>
            <a:r>
              <a:rPr lang="es-ES" b="1" dirty="0" smtClean="0">
                <a:hlinkClick r:id="rId3"/>
              </a:rPr>
              <a:t>empresas</a:t>
            </a:r>
            <a:r>
              <a:rPr lang="es-ES" dirty="0" smtClean="0"/>
              <a:t>, los mercados y los </a:t>
            </a:r>
            <a:r>
              <a:rPr lang="es-ES" b="1" dirty="0" smtClean="0">
                <a:hlinkClick r:id="rId4"/>
              </a:rPr>
              <a:t>inversores</a:t>
            </a:r>
            <a:r>
              <a:rPr lang="es-ES" dirty="0" smtClean="0"/>
              <a:t> apuesten por un desarrollo sostenible que permita garantizar la </a:t>
            </a:r>
            <a:r>
              <a:rPr lang="es-ES" b="1" dirty="0" smtClean="0">
                <a:hlinkClick r:id="rId5"/>
              </a:rPr>
              <a:t>rentabilidad</a:t>
            </a:r>
            <a:r>
              <a:rPr lang="es-ES" dirty="0" smtClean="0"/>
              <a:t> a largo plazo.</a:t>
            </a:r>
          </a:p>
          <a:p>
            <a:pPr lvl="0" eaLnBrk="0" fontAlgn="base" hangingPunct="0">
              <a:lnSpc>
                <a:spcPct val="100000"/>
              </a:lnSpc>
              <a:spcBef>
                <a:spcPct val="0"/>
              </a:spcBef>
              <a:spcAft>
                <a:spcPct val="0"/>
              </a:spcAft>
            </a:pPr>
            <a:r>
              <a:rPr lang="es-ES" dirty="0" smtClean="0"/>
              <a:t>En este sentido, aquellas empresas que actúen desde el respeto a la naturaleza y se caractericen por unas bajas emisiones de carbono serán denominadas “empresas verdes”. Estas “empresas verdes” serán generadoras de puestos de trabajo, conocidos como “empleo o trabajo verde”</a:t>
            </a:r>
          </a:p>
          <a:p>
            <a:r>
              <a:rPr lang="es-ES" dirty="0" smtClean="0"/>
              <a:t>Mejora del bienestar social, lucha por la equidad en la sociedad, combatir la escasez y disminuir las amenazas al medio ambiente.</a:t>
            </a:r>
          </a:p>
          <a:p>
            <a:r>
              <a:rPr lang="es-ES" dirty="0" smtClean="0"/>
              <a:t>Uso eficiente de los recursos, disminución de las emisiones de carbono y </a:t>
            </a:r>
            <a:r>
              <a:rPr lang="es-ES" b="1" dirty="0" smtClean="0">
                <a:hlinkClick r:id="rId6"/>
              </a:rPr>
              <a:t>responsabilidad social</a:t>
            </a:r>
            <a:r>
              <a:rPr lang="es-ES" dirty="0" smtClean="0"/>
              <a:t>.</a:t>
            </a:r>
          </a:p>
          <a:p>
            <a:r>
              <a:rPr lang="es-ES" dirty="0" smtClean="0"/>
              <a:t>Incremento de los recursos públicos destinados a la lucha contra las emisiones de carbono, así como la creación de empleos verdes.</a:t>
            </a:r>
          </a:p>
          <a:p>
            <a:r>
              <a:rPr lang="es-ES" dirty="0" smtClean="0"/>
              <a:t>Apuesta decidida por la eficiencia energética y por la biodiversidad</a:t>
            </a:r>
          </a:p>
          <a:p>
            <a:endParaRPr lang="es-EC" dirty="0" smtClean="0"/>
          </a:p>
          <a:p>
            <a:r>
              <a:rPr lang="es-EC" dirty="0" smtClean="0"/>
              <a:t>Fuente: https://economipedia.com/definiciones/economia-verde.html</a:t>
            </a:r>
          </a:p>
          <a:p>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13</a:t>
            </a:fld>
            <a:endParaRPr lang="en-US" noProof="0" dirty="0"/>
          </a:p>
        </p:txBody>
      </p:sp>
    </p:spTree>
    <p:extLst>
      <p:ext uri="{BB962C8B-B14F-4D97-AF65-F5344CB8AC3E}">
        <p14:creationId xmlns:p14="http://schemas.microsoft.com/office/powerpoint/2010/main" val="240199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Sostenibilidad fuerte: </a:t>
            </a:r>
            <a:r>
              <a:rPr lang="es-ES" altLang="en-US" dirty="0" smtClean="0">
                <a:solidFill>
                  <a:srgbClr val="222222"/>
                </a:solidFill>
                <a:latin typeface="inherit"/>
              </a:rPr>
              <a:t>supone que el capital hecho por el hombre y el capital natural son complementarios, pero no ilimitadamente intercambiables</a:t>
            </a:r>
            <a:r>
              <a:rPr lang="es-ES" altLang="en-US" sz="1200" dirty="0" smtClean="0"/>
              <a:t> . </a:t>
            </a:r>
            <a:r>
              <a:rPr lang="es-ES" altLang="en-US" sz="1200" dirty="0" smtClean="0">
                <a:solidFill>
                  <a:srgbClr val="222222"/>
                </a:solidFill>
                <a:latin typeface="inherit"/>
              </a:rPr>
              <a:t>La visión, los conceptos y los enfoques intentan encontrar soluciones para mantener a la humanidad dentro de un espacio operativo seguro cerrando el ciclo de producción de material (economía circular</a:t>
            </a:r>
            <a:r>
              <a:rPr lang="es-ES" altLang="en-US" sz="1050" dirty="0" smtClean="0"/>
              <a:t> </a:t>
            </a:r>
          </a:p>
          <a:p>
            <a:pPr marL="457200" indent="-457200">
              <a:buFontTx/>
              <a:buChar char="-"/>
            </a:pPr>
            <a:r>
              <a:rPr lang="es-ES" sz="1050" b="1" dirty="0" smtClean="0"/>
              <a:t>Sostenibilidad débil: </a:t>
            </a:r>
            <a:r>
              <a:rPr lang="es-ES" sz="1050" dirty="0" smtClean="0"/>
              <a:t>capital humano' y 'capital natural' son sustituibles y no se requiere un cambio completo de nuestro sistema económico. </a:t>
            </a:r>
          </a:p>
          <a:p>
            <a:pPr marL="457200" indent="-457200">
              <a:buFontTx/>
              <a:buChar char="-"/>
            </a:pPr>
            <a:r>
              <a:rPr lang="es-ES" sz="1050" dirty="0" smtClean="0"/>
              <a:t>Por ejemplo: el desarrollo de tecnología cubrirá las necesidades humanas en un mundo de recursos limitados.  </a:t>
            </a:r>
          </a:p>
          <a:p>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14</a:t>
            </a:fld>
            <a:endParaRPr lang="en-US" noProof="0" dirty="0"/>
          </a:p>
        </p:txBody>
      </p:sp>
    </p:spTree>
    <p:extLst>
      <p:ext uri="{BB962C8B-B14F-4D97-AF65-F5344CB8AC3E}">
        <p14:creationId xmlns:p14="http://schemas.microsoft.com/office/powerpoint/2010/main" val="172141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Uno de esos valores es una existencia. valor: un valor monetario colocado en un recurso como un bosque antiguo o especies en peligro de extinción solo porque</a:t>
            </a:r>
          </a:p>
          <a:p>
            <a:r>
              <a:rPr lang="es-ES" dirty="0" smtClean="0"/>
              <a:t>e basa en la voluntad de personas a pagar para proteger algunas formas naturales capital para uso de las generaciones futuras, en consonancia con el principio ético de la sostenibilidad.</a:t>
            </a:r>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15</a:t>
            </a:fld>
            <a:endParaRPr lang="en-US" noProof="0" dirty="0"/>
          </a:p>
        </p:txBody>
      </p:sp>
    </p:spTree>
    <p:extLst>
      <p:ext uri="{BB962C8B-B14F-4D97-AF65-F5344CB8AC3E}">
        <p14:creationId xmlns:p14="http://schemas.microsoft.com/office/powerpoint/2010/main" val="1994773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Uno de esos valores es una existencia. valor: un valor monetario colocado en un recurso como un bosque antiguo o especies en peligro de extinción solo porque</a:t>
            </a:r>
          </a:p>
          <a:p>
            <a:r>
              <a:rPr lang="es-ES" dirty="0" smtClean="0"/>
              <a:t>e basa en la voluntad de personas a pagar para proteger algunas formas naturales capital para uso de las generaciones futuras, en consonancia con el principio ético de la sostenibilidad.</a:t>
            </a:r>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16</a:t>
            </a:fld>
            <a:endParaRPr lang="en-US" noProof="0" dirty="0"/>
          </a:p>
        </p:txBody>
      </p:sp>
    </p:spTree>
    <p:extLst>
      <p:ext uri="{BB962C8B-B14F-4D97-AF65-F5344CB8AC3E}">
        <p14:creationId xmlns:p14="http://schemas.microsoft.com/office/powerpoint/2010/main" val="123379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Making a cost–benefit analysis involves determining</a:t>
            </a:r>
          </a:p>
          <a:p>
            <a:r>
              <a:rPr lang="en-US" sz="1200" b="0" i="0" u="none" strike="noStrike" kern="1200" baseline="0" dirty="0" smtClean="0">
                <a:solidFill>
                  <a:schemeClr val="tx1"/>
                </a:solidFill>
                <a:latin typeface="+mn-lt"/>
                <a:ea typeface="+mn-ea"/>
                <a:cs typeface="+mn-cs"/>
              </a:rPr>
              <a:t>who benefits and who is harmed by a particular regulation</a:t>
            </a:r>
          </a:p>
          <a:p>
            <a:r>
              <a:rPr lang="en-US" sz="1200" b="0" i="0" u="none" strike="noStrike" kern="1200" baseline="0" dirty="0" smtClean="0">
                <a:solidFill>
                  <a:schemeClr val="tx1"/>
                </a:solidFill>
                <a:latin typeface="+mn-lt"/>
                <a:ea typeface="+mn-ea"/>
                <a:cs typeface="+mn-cs"/>
              </a:rPr>
              <a:t>or project and estimating the monetary values</a:t>
            </a:r>
          </a:p>
          <a:p>
            <a:r>
              <a:rPr lang="en-US" sz="1200" b="0" i="0" u="none" strike="noStrike" kern="1200" baseline="0" dirty="0" smtClean="0">
                <a:solidFill>
                  <a:schemeClr val="tx1"/>
                </a:solidFill>
                <a:latin typeface="+mn-lt"/>
                <a:ea typeface="+mn-ea"/>
                <a:cs typeface="+mn-cs"/>
              </a:rPr>
              <a:t>(costs) of those benefits and harms. Direct costs involving</a:t>
            </a:r>
          </a:p>
          <a:p>
            <a:r>
              <a:rPr lang="en-US" sz="1200" b="0" i="0" u="none" strike="noStrike" kern="1200" baseline="0" dirty="0" smtClean="0">
                <a:solidFill>
                  <a:schemeClr val="tx1"/>
                </a:solidFill>
                <a:latin typeface="+mn-lt"/>
                <a:ea typeface="+mn-ea"/>
                <a:cs typeface="+mn-cs"/>
              </a:rPr>
              <a:t>land, labor, materials, and pollution-control technologies</a:t>
            </a:r>
          </a:p>
          <a:p>
            <a:r>
              <a:rPr lang="en-US" sz="1200" b="0" i="0" u="none" strike="noStrike" kern="1200" baseline="0" dirty="0" smtClean="0">
                <a:solidFill>
                  <a:schemeClr val="tx1"/>
                </a:solidFill>
                <a:latin typeface="+mn-lt"/>
                <a:ea typeface="+mn-ea"/>
                <a:cs typeface="+mn-cs"/>
              </a:rPr>
              <a:t>are often easy to estimate. However, estimates</a:t>
            </a:r>
          </a:p>
          <a:p>
            <a:r>
              <a:rPr lang="en-US" sz="1200" b="0" i="0" u="none" strike="noStrike" kern="1200" baseline="0" dirty="0" smtClean="0">
                <a:solidFill>
                  <a:schemeClr val="tx1"/>
                </a:solidFill>
                <a:latin typeface="+mn-lt"/>
                <a:ea typeface="+mn-ea"/>
                <a:cs typeface="+mn-cs"/>
              </a:rPr>
              <a:t>of indirect costs, such as a project’s effects on air and</a:t>
            </a:r>
          </a:p>
          <a:p>
            <a:r>
              <a:rPr lang="en-US" sz="1200" b="0" i="0" u="none" strike="noStrike" kern="1200" baseline="0" dirty="0" smtClean="0">
                <a:solidFill>
                  <a:schemeClr val="tx1"/>
                </a:solidFill>
                <a:latin typeface="+mn-lt"/>
                <a:ea typeface="+mn-ea"/>
                <a:cs typeface="+mn-cs"/>
              </a:rPr>
              <a:t>water, are not considered in the marketplace. We can</a:t>
            </a:r>
          </a:p>
          <a:p>
            <a:r>
              <a:rPr lang="en-US" sz="1200" b="0" i="0" u="none" strike="noStrike" kern="1200" baseline="0" dirty="0" smtClean="0">
                <a:solidFill>
                  <a:schemeClr val="tx1"/>
                </a:solidFill>
                <a:latin typeface="+mn-lt"/>
                <a:ea typeface="+mn-ea"/>
                <a:cs typeface="+mn-cs"/>
              </a:rPr>
              <a:t>put estimated price tags on human life, good health,</a:t>
            </a:r>
          </a:p>
          <a:p>
            <a:r>
              <a:rPr lang="en-US" sz="1200" b="0" i="0" u="none" strike="noStrike" kern="1200" baseline="0" dirty="0" smtClean="0">
                <a:solidFill>
                  <a:schemeClr val="tx1"/>
                </a:solidFill>
                <a:latin typeface="+mn-lt"/>
                <a:ea typeface="+mn-ea"/>
                <a:cs typeface="+mn-cs"/>
              </a:rPr>
              <a:t>clean air and water, and natural capital such as an endangered</a:t>
            </a:r>
          </a:p>
          <a:p>
            <a:r>
              <a:rPr lang="en-US" sz="1200" b="0" i="0" u="none" strike="noStrike" kern="1200" baseline="0" dirty="0" smtClean="0">
                <a:solidFill>
                  <a:schemeClr val="tx1"/>
                </a:solidFill>
                <a:latin typeface="+mn-lt"/>
                <a:ea typeface="+mn-ea"/>
                <a:cs typeface="+mn-cs"/>
              </a:rPr>
              <a:t>species, a forest, or a wetland. However, such</a:t>
            </a:r>
          </a:p>
          <a:p>
            <a:r>
              <a:rPr lang="en-US" sz="1200" b="0" i="0" u="none" strike="noStrike" kern="1200" baseline="0" dirty="0" smtClean="0">
                <a:solidFill>
                  <a:schemeClr val="tx1"/>
                </a:solidFill>
                <a:latin typeface="+mn-lt"/>
                <a:ea typeface="+mn-ea"/>
                <a:cs typeface="+mn-cs"/>
              </a:rPr>
              <a:t>monetary value estimates vary widely depending on the</a:t>
            </a:r>
          </a:p>
          <a:p>
            <a:r>
              <a:rPr lang="en-US" sz="1200" b="0" i="0" u="none" strike="noStrike" kern="1200" baseline="0" dirty="0" smtClean="0">
                <a:solidFill>
                  <a:schemeClr val="tx1"/>
                </a:solidFill>
                <a:latin typeface="+mn-lt"/>
                <a:ea typeface="+mn-ea"/>
                <a:cs typeface="+mn-cs"/>
              </a:rPr>
              <a:t>assumptions, value judgments, and discount factors used</a:t>
            </a:r>
          </a:p>
          <a:p>
            <a:r>
              <a:rPr lang="en-US" sz="1200" b="0" i="0" u="none" strike="noStrike" kern="1200" baseline="0" dirty="0" smtClean="0">
                <a:solidFill>
                  <a:schemeClr val="tx1"/>
                </a:solidFill>
                <a:latin typeface="+mn-lt"/>
                <a:ea typeface="+mn-ea"/>
                <a:cs typeface="+mn-cs"/>
              </a:rPr>
              <a:t>by the estimators.</a:t>
            </a:r>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17</a:t>
            </a:fld>
            <a:endParaRPr lang="en-US" noProof="0" dirty="0"/>
          </a:p>
        </p:txBody>
      </p:sp>
    </p:spTree>
    <p:extLst>
      <p:ext uri="{BB962C8B-B14F-4D97-AF65-F5344CB8AC3E}">
        <p14:creationId xmlns:p14="http://schemas.microsoft.com/office/powerpoint/2010/main" val="284307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example, if you buy a car, the price you pay includes</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direct</a:t>
            </a:r>
            <a:r>
              <a:rPr lang="en-US" sz="1200" b="0" i="0" u="none" strike="noStrike" kern="1200" baseline="0" dirty="0" smtClean="0">
                <a:solidFill>
                  <a:schemeClr val="tx1"/>
                </a:solidFill>
                <a:latin typeface="+mn-lt"/>
                <a:ea typeface="+mn-ea"/>
                <a:cs typeface="+mn-cs"/>
              </a:rPr>
              <a:t>, or </a:t>
            </a:r>
            <a:r>
              <a:rPr lang="en-US" sz="1200" b="0" i="1" u="none" strike="noStrike" kern="1200" baseline="0" dirty="0" smtClean="0">
                <a:solidFill>
                  <a:schemeClr val="tx1"/>
                </a:solidFill>
                <a:latin typeface="+mn-lt"/>
                <a:ea typeface="+mn-ea"/>
                <a:cs typeface="+mn-cs"/>
              </a:rPr>
              <a:t>internal</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costs </a:t>
            </a:r>
            <a:r>
              <a:rPr lang="en-US" sz="1200" b="0" i="0" u="none" strike="noStrike" kern="1200" baseline="0" dirty="0" smtClean="0">
                <a:solidFill>
                  <a:schemeClr val="tx1"/>
                </a:solidFill>
                <a:latin typeface="+mn-lt"/>
                <a:ea typeface="+mn-ea"/>
                <a:cs typeface="+mn-cs"/>
              </a:rPr>
              <a:t>of raw materials, labor,</a:t>
            </a:r>
          </a:p>
          <a:p>
            <a:r>
              <a:rPr lang="en-US" sz="1200" b="0" i="0" u="none" strike="noStrike" kern="1200" baseline="0" dirty="0" smtClean="0">
                <a:solidFill>
                  <a:schemeClr val="tx1"/>
                </a:solidFill>
                <a:latin typeface="+mn-lt"/>
                <a:ea typeface="+mn-ea"/>
                <a:cs typeface="+mn-cs"/>
              </a:rPr>
              <a:t>shipping, and a markup for dealer profit. In using the car,</a:t>
            </a:r>
          </a:p>
          <a:p>
            <a:r>
              <a:rPr lang="en-US" sz="1200" b="0" i="0" u="none" strike="noStrike" kern="1200" baseline="0" dirty="0" smtClean="0">
                <a:solidFill>
                  <a:schemeClr val="tx1"/>
                </a:solidFill>
                <a:latin typeface="+mn-lt"/>
                <a:ea typeface="+mn-ea"/>
                <a:cs typeface="+mn-cs"/>
              </a:rPr>
              <a:t>you pay additional direct costs for gasoline, maintenance,</a:t>
            </a:r>
          </a:p>
          <a:p>
            <a:r>
              <a:rPr lang="en-US" sz="1200" b="0" i="0" u="none" strike="noStrike" kern="1200" baseline="0" dirty="0" smtClean="0">
                <a:solidFill>
                  <a:schemeClr val="tx1"/>
                </a:solidFill>
                <a:latin typeface="+mn-lt"/>
                <a:ea typeface="+mn-ea"/>
                <a:cs typeface="+mn-cs"/>
              </a:rPr>
              <a:t>repairs, and insurance. However, in order to extract and</a:t>
            </a:r>
          </a:p>
          <a:p>
            <a:r>
              <a:rPr lang="en-US" sz="1200" b="0" i="0" u="none" strike="noStrike" kern="1200" baseline="0" dirty="0" smtClean="0">
                <a:solidFill>
                  <a:schemeClr val="tx1"/>
                </a:solidFill>
                <a:latin typeface="+mn-lt"/>
                <a:ea typeface="+mn-ea"/>
                <a:cs typeface="+mn-cs"/>
              </a:rPr>
              <a:t>process raw materials to make a car, manufacturers use</a:t>
            </a:r>
          </a:p>
          <a:p>
            <a:r>
              <a:rPr lang="en-US" sz="1200" b="0" i="0" u="none" strike="noStrike" kern="1200" baseline="0" dirty="0" smtClean="0">
                <a:solidFill>
                  <a:schemeClr val="tx1"/>
                </a:solidFill>
                <a:latin typeface="+mn-lt"/>
                <a:ea typeface="+mn-ea"/>
                <a:cs typeface="+mn-cs"/>
              </a:rPr>
              <a:t>energy and mineral resources, produce solid and hazardous</a:t>
            </a:r>
          </a:p>
          <a:p>
            <a:r>
              <a:rPr lang="en-US" sz="1200" b="0" i="0" u="none" strike="noStrike" kern="1200" baseline="0" dirty="0" smtClean="0">
                <a:solidFill>
                  <a:schemeClr val="tx1"/>
                </a:solidFill>
                <a:latin typeface="+mn-lt"/>
                <a:ea typeface="+mn-ea"/>
                <a:cs typeface="+mn-cs"/>
              </a:rPr>
              <a:t>wastes, disturb land, pollute the air and water, and</a:t>
            </a:r>
          </a:p>
          <a:p>
            <a:r>
              <a:rPr lang="en-US" sz="1200" b="0" i="0" u="none" strike="noStrike" kern="1200" baseline="0" dirty="0" smtClean="0">
                <a:solidFill>
                  <a:schemeClr val="tx1"/>
                </a:solidFill>
                <a:latin typeface="+mn-lt"/>
                <a:ea typeface="+mn-ea"/>
                <a:cs typeface="+mn-cs"/>
              </a:rPr>
              <a:t>release greenhouse gases into the atmosphere. These are</a:t>
            </a:r>
          </a:p>
          <a:p>
            <a:r>
              <a:rPr lang="en-US" sz="1200" b="0" i="0" u="none" strike="noStrike" kern="1200" baseline="0" dirty="0" smtClean="0">
                <a:solidFill>
                  <a:schemeClr val="tx1"/>
                </a:solidFill>
                <a:latin typeface="+mn-lt"/>
                <a:ea typeface="+mn-ea"/>
                <a:cs typeface="+mn-cs"/>
              </a:rPr>
              <a:t>the hidden external costs that can have harmful effects on</a:t>
            </a:r>
          </a:p>
          <a:p>
            <a:r>
              <a:rPr lang="en-US" sz="1200" b="0" i="0" u="none" strike="noStrike" kern="1200" baseline="0" dirty="0" smtClean="0">
                <a:solidFill>
                  <a:schemeClr val="tx1"/>
                </a:solidFill>
                <a:latin typeface="+mn-lt"/>
                <a:ea typeface="+mn-ea"/>
                <a:cs typeface="+mn-cs"/>
              </a:rPr>
              <a:t>us, on future generations, on our economies, and on the</a:t>
            </a:r>
          </a:p>
          <a:p>
            <a:r>
              <a:rPr lang="en-US" sz="1200" b="0" i="0" u="none" strike="noStrike" kern="1200" baseline="0" dirty="0" smtClean="0">
                <a:solidFill>
                  <a:schemeClr val="tx1"/>
                </a:solidFill>
                <a:latin typeface="+mn-lt"/>
                <a:ea typeface="+mn-ea"/>
                <a:cs typeface="+mn-cs"/>
              </a:rPr>
              <a:t>earth’s life-support system.</a:t>
            </a:r>
          </a:p>
          <a:p>
            <a:r>
              <a:rPr lang="en-US" sz="1200" b="0" i="0" u="none" strike="noStrike" kern="1200" baseline="0" dirty="0" smtClean="0">
                <a:solidFill>
                  <a:schemeClr val="tx1"/>
                </a:solidFill>
                <a:latin typeface="+mn-lt"/>
                <a:ea typeface="+mn-ea"/>
                <a:cs typeface="+mn-cs"/>
              </a:rPr>
              <a:t>Because these harmful external costs are not included</a:t>
            </a:r>
          </a:p>
          <a:p>
            <a:r>
              <a:rPr lang="en-US" sz="1200" b="0" i="0" u="none" strike="noStrike" kern="1200" baseline="0" dirty="0" smtClean="0">
                <a:solidFill>
                  <a:schemeClr val="tx1"/>
                </a:solidFill>
                <a:latin typeface="+mn-lt"/>
                <a:ea typeface="+mn-ea"/>
                <a:cs typeface="+mn-cs"/>
              </a:rPr>
              <a:t>in the market price of a car, most people do not connect</a:t>
            </a:r>
          </a:p>
          <a:p>
            <a:r>
              <a:rPr lang="en-US" sz="1200" b="0" i="0" u="none" strike="noStrike" kern="1200" baseline="0" dirty="0" smtClean="0">
                <a:solidFill>
                  <a:schemeClr val="tx1"/>
                </a:solidFill>
                <a:latin typeface="+mn-lt"/>
                <a:ea typeface="+mn-ea"/>
                <a:cs typeface="+mn-cs"/>
              </a:rPr>
              <a:t>them with car ownership. Still, the car buyer and other</a:t>
            </a:r>
          </a:p>
          <a:p>
            <a:r>
              <a:rPr lang="en-US" sz="1200" b="0" i="0" u="none" strike="noStrike" kern="1200" baseline="0" dirty="0" smtClean="0">
                <a:solidFill>
                  <a:schemeClr val="tx1"/>
                </a:solidFill>
                <a:latin typeface="+mn-lt"/>
                <a:ea typeface="+mn-ea"/>
                <a:cs typeface="+mn-cs"/>
              </a:rPr>
              <a:t>people in a society pay these hidden costs sooner or later,</a:t>
            </a:r>
          </a:p>
          <a:p>
            <a:r>
              <a:rPr lang="en-US" sz="1200" b="0" i="0" u="none" strike="noStrike" kern="1200" baseline="0" dirty="0" smtClean="0">
                <a:solidFill>
                  <a:schemeClr val="tx1"/>
                </a:solidFill>
                <a:latin typeface="+mn-lt"/>
                <a:ea typeface="+mn-ea"/>
                <a:cs typeface="+mn-cs"/>
              </a:rPr>
              <a:t>in the forms of poorer health, higher expenses for health</a:t>
            </a:r>
          </a:p>
          <a:p>
            <a:r>
              <a:rPr lang="en-US" sz="1200" b="0" i="0" u="none" strike="noStrike" kern="1200" baseline="0" dirty="0" smtClean="0">
                <a:solidFill>
                  <a:schemeClr val="tx1"/>
                </a:solidFill>
                <a:latin typeface="+mn-lt"/>
                <a:ea typeface="+mn-ea"/>
                <a:cs typeface="+mn-cs"/>
              </a:rPr>
              <a:t>care and insurance, higher taxes for pollution control, traffic</a:t>
            </a:r>
          </a:p>
          <a:p>
            <a:r>
              <a:rPr lang="en-US" sz="1200" b="0" i="0" u="none" strike="noStrike" kern="1200" baseline="0" dirty="0" smtClean="0">
                <a:solidFill>
                  <a:schemeClr val="tx1"/>
                </a:solidFill>
                <a:latin typeface="+mn-lt"/>
                <a:ea typeface="+mn-ea"/>
                <a:cs typeface="+mn-cs"/>
              </a:rPr>
              <a:t>congestion, and environmental degradation. Similarly,</a:t>
            </a:r>
          </a:p>
          <a:p>
            <a:r>
              <a:rPr lang="en-US" sz="1200" b="0" i="0" u="none" strike="noStrike" kern="1200" baseline="0" dirty="0" smtClean="0">
                <a:solidFill>
                  <a:schemeClr val="tx1"/>
                </a:solidFill>
                <a:latin typeface="+mn-lt"/>
                <a:ea typeface="+mn-ea"/>
                <a:cs typeface="+mn-cs"/>
              </a:rPr>
              <a:t>when a farmer practices high-input industrialized farming,</a:t>
            </a:r>
          </a:p>
          <a:p>
            <a:r>
              <a:rPr lang="en-US" sz="1200" b="0" i="0" u="none" strike="noStrike" kern="1200" baseline="0" dirty="0" smtClean="0">
                <a:solidFill>
                  <a:schemeClr val="tx1"/>
                </a:solidFill>
                <a:latin typeface="+mn-lt"/>
                <a:ea typeface="+mn-ea"/>
                <a:cs typeface="+mn-cs"/>
              </a:rPr>
              <a:t>or a power plant pollutes the air or the water in a river,</a:t>
            </a:r>
          </a:p>
          <a:p>
            <a:r>
              <a:rPr lang="en-US" sz="1200" b="0" i="0" u="none" strike="noStrike" kern="1200" baseline="0" dirty="0" smtClean="0">
                <a:solidFill>
                  <a:schemeClr val="tx1"/>
                </a:solidFill>
                <a:latin typeface="+mn-lt"/>
                <a:ea typeface="+mn-ea"/>
                <a:cs typeface="+mn-cs"/>
              </a:rPr>
              <a:t>those costs are also not added to your food prices or your</a:t>
            </a:r>
          </a:p>
          <a:p>
            <a:r>
              <a:rPr lang="en-US" sz="1200" b="0" i="0" u="none" strike="noStrike" kern="1200" baseline="0" dirty="0" smtClean="0">
                <a:solidFill>
                  <a:schemeClr val="tx1"/>
                </a:solidFill>
                <a:latin typeface="+mn-lt"/>
                <a:ea typeface="+mn-ea"/>
                <a:cs typeface="+mn-cs"/>
              </a:rPr>
              <a:t>electric bill.</a:t>
            </a:r>
          </a:p>
          <a:p>
            <a:r>
              <a:rPr lang="en-US" sz="1200" b="0" i="0" u="none" strike="noStrike" kern="1200" baseline="0" dirty="0" smtClean="0">
                <a:solidFill>
                  <a:schemeClr val="tx1"/>
                </a:solidFill>
                <a:latin typeface="+mn-lt"/>
                <a:ea typeface="+mn-ea"/>
                <a:cs typeface="+mn-cs"/>
              </a:rPr>
              <a:t>Many economists and environmental experts call for</a:t>
            </a:r>
          </a:p>
          <a:p>
            <a:r>
              <a:rPr lang="en-US" sz="1200" b="0" i="0" u="none" strike="noStrike" kern="1200" baseline="0" dirty="0" smtClean="0">
                <a:solidFill>
                  <a:schemeClr val="tx1"/>
                </a:solidFill>
                <a:latin typeface="+mn-lt"/>
                <a:ea typeface="+mn-ea"/>
                <a:cs typeface="+mn-cs"/>
              </a:rPr>
              <a:t>including these external costs in the market prices of</a:t>
            </a:r>
          </a:p>
          <a:p>
            <a:r>
              <a:rPr lang="en-US" sz="1200" b="0" i="0" u="none" strike="noStrike" kern="1200" baseline="0" dirty="0" smtClean="0">
                <a:solidFill>
                  <a:schemeClr val="tx1"/>
                </a:solidFill>
                <a:latin typeface="+mn-lt"/>
                <a:ea typeface="+mn-ea"/>
                <a:cs typeface="+mn-cs"/>
              </a:rPr>
              <a:t>goods—a practice called </a:t>
            </a:r>
            <a:r>
              <a:rPr lang="en-US" sz="1200" b="1" i="0" u="none" strike="noStrike" kern="1200" baseline="0" dirty="0" smtClean="0">
                <a:solidFill>
                  <a:schemeClr val="tx1"/>
                </a:solidFill>
                <a:latin typeface="+mn-lt"/>
                <a:ea typeface="+mn-ea"/>
                <a:cs typeface="+mn-cs"/>
              </a:rPr>
              <a:t>full-cost pricing, </a:t>
            </a:r>
            <a:r>
              <a:rPr lang="en-US" sz="1200" b="0" i="0" u="none" strike="noStrike" kern="1200" baseline="0" dirty="0" smtClean="0">
                <a:solidFill>
                  <a:schemeClr val="tx1"/>
                </a:solidFill>
                <a:latin typeface="+mn-lt"/>
                <a:ea typeface="+mn-ea"/>
                <a:cs typeface="+mn-cs"/>
              </a:rPr>
              <a:t>and the basis</a:t>
            </a:r>
          </a:p>
          <a:p>
            <a:r>
              <a:rPr lang="en-US" sz="1200" b="0" i="0" u="none" strike="noStrike" kern="1200" baseline="0" dirty="0" smtClean="0">
                <a:solidFill>
                  <a:schemeClr val="tx1"/>
                </a:solidFill>
                <a:latin typeface="+mn-lt"/>
                <a:ea typeface="+mn-ea"/>
                <a:cs typeface="+mn-cs"/>
              </a:rPr>
              <a:t>for one of the </a:t>
            </a:r>
            <a:r>
              <a:rPr lang="en-US" sz="1200" b="1" i="0" u="none" strike="noStrike" kern="1200" baseline="0" dirty="0" smtClean="0">
                <a:solidFill>
                  <a:schemeClr val="tx1"/>
                </a:solidFill>
                <a:latin typeface="+mn-lt"/>
                <a:ea typeface="+mn-ea"/>
                <a:cs typeface="+mn-cs"/>
              </a:rPr>
              <a:t>principles of sustainability</a:t>
            </a:r>
            <a:r>
              <a:rPr lang="en-US" sz="1200" b="0" i="0" u="none" strike="noStrike" kern="1200" baseline="0" dirty="0" smtClean="0">
                <a:solidFill>
                  <a:schemeClr val="tx1"/>
                </a:solidFill>
                <a:latin typeface="+mn-lt"/>
                <a:ea typeface="+mn-ea"/>
                <a:cs typeface="+mn-cs"/>
              </a:rPr>
              <a:t>. They cite</a:t>
            </a:r>
          </a:p>
          <a:p>
            <a:r>
              <a:rPr lang="en-US" sz="1200" b="0" i="0" u="none" strike="noStrike" kern="1200" baseline="0" dirty="0" smtClean="0">
                <a:solidFill>
                  <a:schemeClr val="tx1"/>
                </a:solidFill>
                <a:latin typeface="+mn-lt"/>
                <a:ea typeface="+mn-ea"/>
                <a:cs typeface="+mn-cs"/>
              </a:rPr>
              <a:t>this failure to include the harmful environmental</a:t>
            </a:r>
          </a:p>
          <a:p>
            <a:r>
              <a:rPr lang="en-US" sz="1200" b="0" i="0" u="none" strike="noStrike" kern="1200" baseline="0" dirty="0" smtClean="0">
                <a:solidFill>
                  <a:schemeClr val="tx1"/>
                </a:solidFill>
                <a:latin typeface="+mn-lt"/>
                <a:ea typeface="+mn-ea"/>
                <a:cs typeface="+mn-cs"/>
              </a:rPr>
              <a:t>costs in the market prices of goods and services as one of</a:t>
            </a:r>
          </a:p>
          <a:p>
            <a:r>
              <a:rPr lang="en-US" sz="1200" b="0" i="0" u="none" strike="noStrike" kern="1200" baseline="0" dirty="0" smtClean="0">
                <a:solidFill>
                  <a:schemeClr val="tx1"/>
                </a:solidFill>
                <a:latin typeface="+mn-lt"/>
                <a:ea typeface="+mn-ea"/>
                <a:cs typeface="+mn-cs"/>
              </a:rPr>
              <a:t>the major causes of the environmental problems we face These experts argue that if such costs were included,</a:t>
            </a:r>
          </a:p>
          <a:p>
            <a:r>
              <a:rPr lang="en-US" sz="1200" b="0" i="0" u="none" strike="noStrike" kern="1200" baseline="0" dirty="0" smtClean="0">
                <a:solidFill>
                  <a:schemeClr val="tx1"/>
                </a:solidFill>
                <a:latin typeface="+mn-lt"/>
                <a:ea typeface="+mn-ea"/>
                <a:cs typeface="+mn-cs"/>
              </a:rPr>
              <a:t>environmentally harmful goods and services would be</a:t>
            </a:r>
          </a:p>
          <a:p>
            <a:r>
              <a:rPr lang="en-US" sz="1200" b="0" i="0" u="none" strike="noStrike" kern="1200" baseline="0" dirty="0" smtClean="0">
                <a:solidFill>
                  <a:schemeClr val="tx1"/>
                </a:solidFill>
                <a:latin typeface="+mn-lt"/>
                <a:ea typeface="+mn-ea"/>
                <a:cs typeface="+mn-cs"/>
              </a:rPr>
              <a:t>used far less than they are now, or not at all. For example,</a:t>
            </a:r>
          </a:p>
          <a:p>
            <a:r>
              <a:rPr lang="en-US" sz="1200" b="0" i="0" u="none" strike="noStrike" kern="1200" baseline="0" dirty="0" smtClean="0">
                <a:solidFill>
                  <a:schemeClr val="tx1"/>
                </a:solidFill>
                <a:latin typeface="+mn-lt"/>
                <a:ea typeface="+mn-ea"/>
                <a:cs typeface="+mn-cs"/>
              </a:rPr>
              <a:t>if the harmful environmental and health costs of mining and burning coal to produce electricity (see Figure 15.17,</a:t>
            </a:r>
          </a:p>
          <a:p>
            <a:r>
              <a:rPr lang="en-US" sz="1200" b="0" i="0" u="none" strike="noStrike" kern="1200" baseline="0" dirty="0" smtClean="0">
                <a:solidFill>
                  <a:schemeClr val="tx1"/>
                </a:solidFill>
                <a:latin typeface="+mn-lt"/>
                <a:ea typeface="+mn-ea"/>
                <a:cs typeface="+mn-cs"/>
              </a:rPr>
              <a:t>p. 394, and Figure 23.9) were included in the market</a:t>
            </a:r>
          </a:p>
          <a:p>
            <a:r>
              <a:rPr lang="en-US" sz="1200" b="0" i="0" u="none" strike="noStrike" kern="1200" baseline="0" dirty="0" smtClean="0">
                <a:solidFill>
                  <a:schemeClr val="tx1"/>
                </a:solidFill>
                <a:latin typeface="+mn-lt"/>
                <a:ea typeface="+mn-ea"/>
                <a:cs typeface="+mn-cs"/>
              </a:rPr>
              <a:t>prices of coal and coal-fired electricity, coal would be too</a:t>
            </a:r>
          </a:p>
          <a:p>
            <a:r>
              <a:rPr lang="en-US" sz="1200" b="0" i="0" u="none" strike="noStrike" kern="1200" baseline="0" dirty="0" smtClean="0">
                <a:solidFill>
                  <a:schemeClr val="tx1"/>
                </a:solidFill>
                <a:latin typeface="+mn-lt"/>
                <a:ea typeface="+mn-ea"/>
                <a:cs typeface="+mn-cs"/>
              </a:rPr>
              <a:t>expensive to use and would be replaced by less environmentally</a:t>
            </a:r>
          </a:p>
          <a:p>
            <a:r>
              <a:rPr lang="en-US" sz="1200" b="0" i="0" u="none" strike="noStrike" kern="1200" baseline="0" dirty="0" smtClean="0">
                <a:solidFill>
                  <a:schemeClr val="tx1"/>
                </a:solidFill>
                <a:latin typeface="+mn-lt"/>
                <a:ea typeface="+mn-ea"/>
                <a:cs typeface="+mn-cs"/>
              </a:rPr>
              <a:t>harmful resources such as solar and wind power.</a:t>
            </a:r>
          </a:p>
          <a:p>
            <a:r>
              <a:rPr lang="en-US" sz="1200" b="0" i="0" u="none" strike="noStrike" kern="1200" baseline="0" dirty="0" smtClean="0">
                <a:solidFill>
                  <a:schemeClr val="tx1"/>
                </a:solidFill>
                <a:latin typeface="+mn-lt"/>
                <a:ea typeface="+mn-ea"/>
                <a:cs typeface="+mn-cs"/>
              </a:rPr>
              <a:t>According to its proponents (Individuals Matter 23.1),</a:t>
            </a:r>
          </a:p>
          <a:p>
            <a:r>
              <a:rPr lang="en-US" sz="1200" b="0" i="0" u="none" strike="noStrike" kern="1200" baseline="0" dirty="0" smtClean="0">
                <a:solidFill>
                  <a:schemeClr val="tx1"/>
                </a:solidFill>
                <a:latin typeface="+mn-lt"/>
                <a:ea typeface="+mn-ea"/>
                <a:cs typeface="+mn-cs"/>
              </a:rPr>
              <a:t>full-cost pricing would reduce resource waste, pollution,</a:t>
            </a:r>
          </a:p>
          <a:p>
            <a:r>
              <a:rPr lang="en-US" sz="1200" b="0" i="0" u="none" strike="noStrike" kern="1200" baseline="0" dirty="0" smtClean="0">
                <a:solidFill>
                  <a:schemeClr val="tx1"/>
                </a:solidFill>
                <a:latin typeface="+mn-lt"/>
                <a:ea typeface="+mn-ea"/>
                <a:cs typeface="+mn-cs"/>
              </a:rPr>
              <a:t>and environmental degradation and improve human</a:t>
            </a:r>
          </a:p>
          <a:p>
            <a:r>
              <a:rPr lang="en-US" sz="1200" b="0" i="0" u="none" strike="noStrike" kern="1200" baseline="0" dirty="0" smtClean="0">
                <a:solidFill>
                  <a:schemeClr val="tx1"/>
                </a:solidFill>
                <a:latin typeface="+mn-lt"/>
                <a:ea typeface="+mn-ea"/>
                <a:cs typeface="+mn-cs"/>
              </a:rPr>
              <a:t>health by encouraging producers to invent more </a:t>
            </a:r>
            <a:r>
              <a:rPr lang="en-US" sz="1200" b="0" i="0" u="none" strike="noStrike" kern="1200" baseline="0" dirty="0" err="1" smtClean="0">
                <a:solidFill>
                  <a:schemeClr val="tx1"/>
                </a:solidFill>
                <a:latin typeface="+mn-lt"/>
                <a:ea typeface="+mn-ea"/>
                <a:cs typeface="+mn-cs"/>
              </a:rPr>
              <a:t>resourceefficient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less-polluting methods of production. It</a:t>
            </a:r>
          </a:p>
          <a:p>
            <a:r>
              <a:rPr lang="en-US" sz="1200" b="0" i="0" u="none" strike="noStrike" kern="1200" baseline="0" dirty="0" smtClean="0">
                <a:solidFill>
                  <a:schemeClr val="tx1"/>
                </a:solidFill>
                <a:latin typeface="+mn-lt"/>
                <a:ea typeface="+mn-ea"/>
                <a:cs typeface="+mn-cs"/>
              </a:rPr>
              <a:t>would also inform consumers about the environmental</a:t>
            </a:r>
          </a:p>
          <a:p>
            <a:r>
              <a:rPr lang="en-US" sz="1200" b="0" i="0" u="none" strike="noStrike" kern="1200" baseline="0" dirty="0" smtClean="0">
                <a:solidFill>
                  <a:schemeClr val="tx1"/>
                </a:solidFill>
                <a:latin typeface="+mn-lt"/>
                <a:ea typeface="+mn-ea"/>
                <a:cs typeface="+mn-cs"/>
              </a:rPr>
              <a:t>and health effects of the goods and services they buy.</a:t>
            </a:r>
          </a:p>
          <a:p>
            <a:r>
              <a:rPr lang="en-US" sz="1200" b="0" i="0" u="none" strike="noStrike" kern="1200" baseline="0" dirty="0" smtClean="0">
                <a:solidFill>
                  <a:schemeClr val="tx1"/>
                </a:solidFill>
                <a:latin typeface="+mn-lt"/>
                <a:ea typeface="+mn-ea"/>
                <a:cs typeface="+mn-cs"/>
              </a:rPr>
              <a:t>Implementation of full-cost pricing would result in</a:t>
            </a:r>
          </a:p>
          <a:p>
            <a:r>
              <a:rPr lang="en-US" sz="1200" b="0" i="0" u="none" strike="noStrike" kern="1200" baseline="0" dirty="0" smtClean="0">
                <a:solidFill>
                  <a:schemeClr val="tx1"/>
                </a:solidFill>
                <a:latin typeface="+mn-lt"/>
                <a:ea typeface="+mn-ea"/>
                <a:cs typeface="+mn-cs"/>
              </a:rPr>
              <a:t>some industries and businesses disappearing or remaking</a:t>
            </a:r>
          </a:p>
          <a:p>
            <a:r>
              <a:rPr lang="en-US" sz="1200" b="0" i="0" u="none" strike="noStrike" kern="1200" baseline="0" dirty="0" smtClean="0">
                <a:solidFill>
                  <a:schemeClr val="tx1"/>
                </a:solidFill>
                <a:latin typeface="+mn-lt"/>
                <a:ea typeface="+mn-ea"/>
                <a:cs typeface="+mn-cs"/>
              </a:rPr>
              <a:t>themselves, while new ones would appear—a normal and</a:t>
            </a:r>
          </a:p>
          <a:p>
            <a:r>
              <a:rPr lang="en-US" sz="1200" b="0" i="0" u="none" strike="noStrike" kern="1200" baseline="0" dirty="0" smtClean="0">
                <a:solidFill>
                  <a:schemeClr val="tx1"/>
                </a:solidFill>
                <a:latin typeface="+mn-lt"/>
                <a:ea typeface="+mn-ea"/>
                <a:cs typeface="+mn-cs"/>
              </a:rPr>
              <a:t>revitalizing process in a dynamic and creative capitalist</a:t>
            </a:r>
          </a:p>
          <a:p>
            <a:r>
              <a:rPr lang="en-US" sz="1200" b="0" i="0" u="none" strike="noStrike" kern="1200" baseline="0" dirty="0" smtClean="0">
                <a:solidFill>
                  <a:schemeClr val="tx1"/>
                </a:solidFill>
                <a:latin typeface="+mn-lt"/>
                <a:ea typeface="+mn-ea"/>
                <a:cs typeface="+mn-cs"/>
              </a:rPr>
              <a:t>economy. If we were to phase in a shift to full-cost pricing</a:t>
            </a:r>
          </a:p>
          <a:p>
            <a:r>
              <a:rPr lang="en-US" sz="1200" b="0" i="0" u="none" strike="noStrike" kern="1200" baseline="0" dirty="0" smtClean="0">
                <a:solidFill>
                  <a:schemeClr val="tx1"/>
                </a:solidFill>
                <a:latin typeface="+mn-lt"/>
                <a:ea typeface="+mn-ea"/>
                <a:cs typeface="+mn-cs"/>
              </a:rPr>
              <a:t>over a decade or two, some environmentally harmful businesses</a:t>
            </a:r>
          </a:p>
          <a:p>
            <a:r>
              <a:rPr lang="en-US" sz="1200" b="0" i="0" u="none" strike="noStrike" kern="1200" baseline="0" dirty="0" smtClean="0">
                <a:solidFill>
                  <a:schemeClr val="tx1"/>
                </a:solidFill>
                <a:latin typeface="+mn-lt"/>
                <a:ea typeface="+mn-ea"/>
                <a:cs typeface="+mn-cs"/>
              </a:rPr>
              <a:t>would have time to transform themselves into environmentally</a:t>
            </a:r>
          </a:p>
          <a:p>
            <a:r>
              <a:rPr lang="en-US" sz="1200" b="0" i="0" u="none" strike="noStrike" kern="1200" baseline="0" dirty="0" smtClean="0">
                <a:solidFill>
                  <a:schemeClr val="tx1"/>
                </a:solidFill>
                <a:latin typeface="+mn-lt"/>
                <a:ea typeface="+mn-ea"/>
                <a:cs typeface="+mn-cs"/>
              </a:rPr>
              <a:t>beneficial businesses. This has already</a:t>
            </a:r>
          </a:p>
          <a:p>
            <a:r>
              <a:rPr lang="en-US" sz="1200" b="0" i="0" u="none" strike="noStrike" kern="1200" baseline="0" dirty="0" smtClean="0">
                <a:solidFill>
                  <a:schemeClr val="tx1"/>
                </a:solidFill>
                <a:latin typeface="+mn-lt"/>
                <a:ea typeface="+mn-ea"/>
                <a:cs typeface="+mn-cs"/>
              </a:rPr>
              <a:t>happened in Germany (</a:t>
            </a:r>
            <a:r>
              <a:rPr lang="en-US" sz="1200" b="1" i="0" u="none" strike="noStrike" kern="1200" baseline="0" dirty="0" smtClean="0">
                <a:solidFill>
                  <a:schemeClr val="tx1"/>
                </a:solidFill>
                <a:latin typeface="+mn-lt"/>
                <a:ea typeface="+mn-ea"/>
                <a:cs typeface="+mn-cs"/>
              </a:rPr>
              <a:t>Core Case Study</a:t>
            </a:r>
            <a:r>
              <a:rPr lang="en-US" sz="1200" b="0" i="0" u="none" strike="noStrike" kern="1200" baseline="0" dirty="0" smtClean="0">
                <a:solidFill>
                  <a:schemeClr val="tx1"/>
                </a:solidFill>
                <a:latin typeface="+mn-lt"/>
                <a:ea typeface="+mn-ea"/>
                <a:cs typeface="+mn-cs"/>
              </a:rPr>
              <a:t>), where the coal</a:t>
            </a:r>
          </a:p>
          <a:p>
            <a:r>
              <a:rPr lang="en-US" sz="1200" b="0" i="0" u="none" strike="noStrike" kern="1200" baseline="0" dirty="0" smtClean="0">
                <a:solidFill>
                  <a:schemeClr val="tx1"/>
                </a:solidFill>
                <a:latin typeface="+mn-lt"/>
                <a:ea typeface="+mn-ea"/>
                <a:cs typeface="+mn-cs"/>
              </a:rPr>
              <a:t>producer </a:t>
            </a:r>
            <a:r>
              <a:rPr lang="en-US" sz="1200" b="0" i="0" u="none" strike="noStrike" kern="1200" baseline="0" dirty="0" err="1" smtClean="0">
                <a:solidFill>
                  <a:schemeClr val="tx1"/>
                </a:solidFill>
                <a:latin typeface="+mn-lt"/>
                <a:ea typeface="+mn-ea"/>
                <a:cs typeface="+mn-cs"/>
              </a:rPr>
              <a:t>Vattenfall</a:t>
            </a:r>
            <a:r>
              <a:rPr lang="en-US" sz="1200" b="0" i="0" u="none" strike="noStrike" kern="1200" baseline="0" dirty="0" smtClean="0">
                <a:solidFill>
                  <a:schemeClr val="tx1"/>
                </a:solidFill>
                <a:latin typeface="+mn-lt"/>
                <a:ea typeface="+mn-ea"/>
                <a:cs typeface="+mn-cs"/>
              </a:rPr>
              <a:t> is trying to sell its coal business. The</a:t>
            </a:r>
          </a:p>
          <a:p>
            <a:r>
              <a:rPr lang="en-US" sz="1200" b="0" i="0" u="none" strike="noStrike" kern="1200" baseline="0" dirty="0" smtClean="0">
                <a:solidFill>
                  <a:schemeClr val="tx1"/>
                </a:solidFill>
                <a:latin typeface="+mn-lt"/>
                <a:ea typeface="+mn-ea"/>
                <a:cs typeface="+mn-cs"/>
              </a:rPr>
              <a:t>company has invested heavily in wind power and, in</a:t>
            </a:r>
          </a:p>
          <a:p>
            <a:r>
              <a:rPr lang="en-US" sz="1200" b="0" i="0" u="none" strike="noStrike" kern="1200" baseline="0" dirty="0" smtClean="0">
                <a:solidFill>
                  <a:schemeClr val="tx1"/>
                </a:solidFill>
                <a:latin typeface="+mn-lt"/>
                <a:ea typeface="+mn-ea"/>
                <a:cs typeface="+mn-cs"/>
              </a:rPr>
              <a:t>2015, opened its first offshore wind farm.</a:t>
            </a:r>
            <a:endParaRPr lang="en-US" altLang="en-US" dirty="0" smtClean="0"/>
          </a:p>
          <a:p>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18</a:t>
            </a:fld>
            <a:endParaRPr lang="en-US" noProof="0" dirty="0"/>
          </a:p>
        </p:txBody>
      </p:sp>
    </p:spTree>
    <p:extLst>
      <p:ext uri="{BB962C8B-B14F-4D97-AF65-F5344CB8AC3E}">
        <p14:creationId xmlns:p14="http://schemas.microsoft.com/office/powerpoint/2010/main" val="1972541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EAAD397-A36E-465B-9A8F-048667FF1743}" type="slidenum">
              <a:rPr lang="en-US" altLang="en-US" sz="1200"/>
              <a:pPr/>
              <a:t>19</a:t>
            </a:fld>
            <a:endParaRPr lang="en-US" altLang="en-US" sz="1200"/>
          </a:p>
        </p:txBody>
      </p:sp>
    </p:spTree>
    <p:extLst>
      <p:ext uri="{BB962C8B-B14F-4D97-AF65-F5344CB8AC3E}">
        <p14:creationId xmlns:p14="http://schemas.microsoft.com/office/powerpoint/2010/main" val="71137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more environmentally sustainable</a:t>
            </a:r>
          </a:p>
          <a:p>
            <a:r>
              <a:rPr lang="en-US" sz="1200" b="0" i="0" u="none" strike="noStrike" kern="1200" baseline="0" dirty="0" smtClean="0">
                <a:solidFill>
                  <a:schemeClr val="tx1"/>
                </a:solidFill>
                <a:latin typeface="+mn-lt"/>
                <a:ea typeface="+mn-ea"/>
                <a:cs typeface="+mn-cs"/>
              </a:rPr>
              <a:t>Subsidies</a:t>
            </a:r>
          </a:p>
          <a:p>
            <a:r>
              <a:rPr lang="en-US" sz="1200" b="0" i="0" u="none" strike="noStrike" kern="1200" baseline="0" dirty="0" smtClean="0">
                <a:solidFill>
                  <a:schemeClr val="tx1"/>
                </a:solidFill>
                <a:latin typeface="+mn-lt"/>
                <a:ea typeface="+mn-ea"/>
                <a:cs typeface="+mn-cs"/>
              </a:rPr>
              <a:t>Can you think of any problems that might result from phasing</a:t>
            </a:r>
          </a:p>
          <a:p>
            <a:r>
              <a:rPr lang="en-US" sz="1200" b="0" i="0" u="none" strike="noStrike" kern="1200" baseline="0" dirty="0" smtClean="0">
                <a:solidFill>
                  <a:schemeClr val="tx1"/>
                </a:solidFill>
                <a:latin typeface="+mn-lt"/>
                <a:ea typeface="+mn-ea"/>
                <a:cs typeface="+mn-cs"/>
              </a:rPr>
              <a:t>out environmentally harmful government subsidies and tax</a:t>
            </a:r>
          </a:p>
          <a:p>
            <a:r>
              <a:rPr lang="en-US" sz="1200" b="0" i="0" u="none" strike="noStrike" kern="1200" baseline="0" dirty="0" smtClean="0">
                <a:solidFill>
                  <a:schemeClr val="tx1"/>
                </a:solidFill>
                <a:latin typeface="+mn-lt"/>
                <a:ea typeface="+mn-ea"/>
                <a:cs typeface="+mn-cs"/>
              </a:rPr>
              <a:t>breaks and phasing in environmentally beneficial ones? How</a:t>
            </a:r>
          </a:p>
          <a:p>
            <a:r>
              <a:rPr lang="en-US" sz="1200" b="0" i="0" u="none" strike="noStrike" kern="1200" baseline="0" dirty="0" smtClean="0">
                <a:solidFill>
                  <a:schemeClr val="tx1"/>
                </a:solidFill>
                <a:latin typeface="+mn-lt"/>
                <a:ea typeface="+mn-ea"/>
                <a:cs typeface="+mn-cs"/>
              </a:rPr>
              <a:t>might such subsidy shifting affect your lifestyle?</a:t>
            </a:r>
          </a:p>
          <a:p>
            <a:r>
              <a:rPr lang="en-US" sz="1200" b="0" i="0" u="none" strike="noStrike" kern="1200" baseline="0" dirty="0" smtClean="0">
                <a:solidFill>
                  <a:schemeClr val="tx1"/>
                </a:solidFill>
                <a:latin typeface="+mn-lt"/>
                <a:ea typeface="+mn-ea"/>
                <a:cs typeface="+mn-cs"/>
              </a:rPr>
              <a:t>activities that produce pollution, wastes, and environmental</a:t>
            </a:r>
          </a:p>
          <a:p>
            <a:r>
              <a:rPr lang="en-US" sz="1200" b="0" i="0" u="none" strike="noStrike" kern="1200" baseline="0" dirty="0" smtClean="0">
                <a:solidFill>
                  <a:schemeClr val="tx1"/>
                </a:solidFill>
                <a:latin typeface="+mn-lt"/>
                <a:ea typeface="+mn-ea"/>
                <a:cs typeface="+mn-cs"/>
              </a:rPr>
              <a:t>degradation. Some 2,500 economists, including eight Nobel</a:t>
            </a:r>
          </a:p>
          <a:p>
            <a:r>
              <a:rPr lang="en-US" sz="1200" b="0" i="0" u="none" strike="noStrike" kern="1200" baseline="0" dirty="0" smtClean="0">
                <a:solidFill>
                  <a:schemeClr val="tx1"/>
                </a:solidFill>
                <a:latin typeface="+mn-lt"/>
                <a:ea typeface="+mn-ea"/>
                <a:cs typeface="+mn-cs"/>
              </a:rPr>
              <a:t>Prize winners in economics, have endorsed this </a:t>
            </a:r>
            <a:r>
              <a:rPr lang="en-US" sz="1200" b="0" i="1" u="none" strike="noStrike" kern="1200" baseline="0" dirty="0" smtClean="0">
                <a:solidFill>
                  <a:schemeClr val="tx1"/>
                </a:solidFill>
                <a:latin typeface="+mn-lt"/>
                <a:ea typeface="+mn-ea"/>
                <a:cs typeface="+mn-cs"/>
              </a:rPr>
              <a:t>tax-shifting</a:t>
            </a:r>
          </a:p>
          <a:p>
            <a:r>
              <a:rPr lang="en-US" sz="1200" b="0" i="0" u="none" strike="noStrike" kern="1200" baseline="0" dirty="0" smtClean="0">
                <a:solidFill>
                  <a:schemeClr val="tx1"/>
                </a:solidFill>
                <a:latin typeface="+mn-lt"/>
                <a:ea typeface="+mn-ea"/>
                <a:cs typeface="+mn-cs"/>
              </a:rPr>
              <a:t>concept.</a:t>
            </a:r>
          </a:p>
          <a:p>
            <a:endParaRPr lang="es-EC" sz="1200" b="0" i="0" u="none" strike="noStrike" kern="1200" baseline="0" dirty="0" smtClean="0">
              <a:solidFill>
                <a:schemeClr val="tx1"/>
              </a:solidFill>
              <a:latin typeface="+mn-lt"/>
              <a:ea typeface="+mn-ea"/>
              <a:cs typeface="+mn-cs"/>
            </a:endParaRPr>
          </a:p>
          <a:p>
            <a:endParaRPr lang="es-EC"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Product eco-labeling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certification </a:t>
            </a:r>
            <a:r>
              <a:rPr lang="en-US" sz="1200" b="0" i="0" u="none" strike="noStrike" kern="1200" baseline="0" dirty="0" smtClean="0">
                <a:solidFill>
                  <a:schemeClr val="tx1"/>
                </a:solidFill>
                <a:latin typeface="+mn-lt"/>
                <a:ea typeface="+mn-ea"/>
                <a:cs typeface="+mn-cs"/>
              </a:rPr>
              <a:t>can encourage companies</a:t>
            </a:r>
          </a:p>
          <a:p>
            <a:r>
              <a:rPr lang="en-US" sz="1200" b="0" i="0" u="none" strike="noStrike" kern="1200" baseline="0" dirty="0" smtClean="0">
                <a:solidFill>
                  <a:schemeClr val="tx1"/>
                </a:solidFill>
                <a:latin typeface="+mn-lt"/>
                <a:ea typeface="+mn-ea"/>
                <a:cs typeface="+mn-cs"/>
              </a:rPr>
              <a:t>to develop environmentally beneficial (green) products</a:t>
            </a:r>
          </a:p>
          <a:p>
            <a:r>
              <a:rPr lang="en-US" sz="1200" b="0" i="0" u="none" strike="noStrike" kern="1200" baseline="0" dirty="0" smtClean="0">
                <a:solidFill>
                  <a:schemeClr val="tx1"/>
                </a:solidFill>
                <a:latin typeface="+mn-lt"/>
                <a:ea typeface="+mn-ea"/>
                <a:cs typeface="+mn-cs"/>
              </a:rPr>
              <a:t>and services and can help consumers to select such</a:t>
            </a:r>
          </a:p>
          <a:p>
            <a:r>
              <a:rPr lang="en-US" sz="1200" b="0" i="0" u="none" strike="noStrike" kern="1200" baseline="0" dirty="0" smtClean="0">
                <a:solidFill>
                  <a:schemeClr val="tx1"/>
                </a:solidFill>
                <a:latin typeface="+mn-lt"/>
                <a:ea typeface="+mn-ea"/>
                <a:cs typeface="+mn-cs"/>
              </a:rPr>
              <a:t>products and services. Eco-labeling programs have been</a:t>
            </a:r>
          </a:p>
          <a:p>
            <a:r>
              <a:rPr lang="en-US" sz="1200" b="0" i="0" u="none" strike="noStrike" kern="1200" baseline="0" dirty="0" smtClean="0">
                <a:solidFill>
                  <a:schemeClr val="tx1"/>
                </a:solidFill>
                <a:latin typeface="+mn-lt"/>
                <a:ea typeface="+mn-ea"/>
                <a:cs typeface="+mn-cs"/>
              </a:rPr>
              <a:t>developed in Europe, Japan, Canada, and the United</a:t>
            </a:r>
          </a:p>
          <a:p>
            <a:r>
              <a:rPr lang="en-US" sz="1200" b="0" i="0" u="none" strike="noStrike" kern="1200" baseline="0" dirty="0" smtClean="0">
                <a:solidFill>
                  <a:schemeClr val="tx1"/>
                </a:solidFill>
                <a:latin typeface="+mn-lt"/>
                <a:ea typeface="+mn-ea"/>
                <a:cs typeface="+mn-cs"/>
              </a:rPr>
              <a:t>States. The U.S. </a:t>
            </a:r>
            <a:r>
              <a:rPr lang="en-US" sz="1200" b="0" i="1" u="none" strike="noStrike" kern="1200" baseline="0" dirty="0" smtClean="0">
                <a:solidFill>
                  <a:schemeClr val="tx1"/>
                </a:solidFill>
                <a:latin typeface="+mn-lt"/>
                <a:ea typeface="+mn-ea"/>
                <a:cs typeface="+mn-cs"/>
              </a:rPr>
              <a:t>Green Seal </a:t>
            </a:r>
            <a:r>
              <a:rPr lang="en-US" sz="1200" b="0" i="0" u="none" strike="noStrike" kern="1200" baseline="0" dirty="0" smtClean="0">
                <a:solidFill>
                  <a:schemeClr val="tx1"/>
                </a:solidFill>
                <a:latin typeface="+mn-lt"/>
                <a:ea typeface="+mn-ea"/>
                <a:cs typeface="+mn-cs"/>
              </a:rPr>
              <a:t>labeling program has certified</a:t>
            </a:r>
          </a:p>
          <a:p>
            <a:r>
              <a:rPr lang="en-US" sz="1200" b="0" i="0" u="none" strike="noStrike" kern="1200" baseline="0" dirty="0" smtClean="0">
                <a:solidFill>
                  <a:schemeClr val="tx1"/>
                </a:solidFill>
                <a:latin typeface="+mn-lt"/>
                <a:ea typeface="+mn-ea"/>
                <a:cs typeface="+mn-cs"/>
              </a:rPr>
              <a:t>more than 335 products and services as environmentally</a:t>
            </a:r>
          </a:p>
          <a:p>
            <a:r>
              <a:rPr lang="en-US" sz="1200" b="0" i="0" u="none" strike="noStrike" kern="1200" baseline="0" dirty="0" smtClean="0">
                <a:solidFill>
                  <a:schemeClr val="tx1"/>
                </a:solidFill>
                <a:latin typeface="+mn-lt"/>
                <a:ea typeface="+mn-ea"/>
                <a:cs typeface="+mn-cs"/>
              </a:rPr>
              <a:t>friendly based on life-cycle analysis (see Figure 14.7,</a:t>
            </a:r>
          </a:p>
          <a:p>
            <a:r>
              <a:rPr lang="en-US" sz="1200" b="0" i="0" u="none" strike="noStrike" kern="1200" baseline="0" dirty="0" smtClean="0">
                <a:solidFill>
                  <a:schemeClr val="tx1"/>
                </a:solidFill>
                <a:latin typeface="+mn-lt"/>
                <a:ea typeface="+mn-ea"/>
                <a:cs typeface="+mn-cs"/>
              </a:rPr>
              <a:t>p. 365). Eco-labels are also used to identify fish caught by</a:t>
            </a:r>
          </a:p>
          <a:p>
            <a:r>
              <a:rPr lang="en-US" sz="1200" b="0" i="0" u="none" strike="noStrike" kern="1200" baseline="0" dirty="0" smtClean="0">
                <a:solidFill>
                  <a:schemeClr val="tx1"/>
                </a:solidFill>
                <a:latin typeface="+mn-lt"/>
                <a:ea typeface="+mn-ea"/>
                <a:cs typeface="+mn-cs"/>
              </a:rPr>
              <a:t>sustainable methods (certified by the Marine Stewardship</a:t>
            </a:r>
          </a:p>
          <a:p>
            <a:r>
              <a:rPr lang="en-US" sz="1200" b="0" i="0" u="none" strike="noStrike" kern="1200" baseline="0" dirty="0" smtClean="0">
                <a:solidFill>
                  <a:schemeClr val="tx1"/>
                </a:solidFill>
                <a:latin typeface="+mn-lt"/>
                <a:ea typeface="+mn-ea"/>
                <a:cs typeface="+mn-cs"/>
              </a:rPr>
              <a:t>Council) and to certify timber produced and harvested by</a:t>
            </a:r>
          </a:p>
          <a:p>
            <a:r>
              <a:rPr lang="en-US" sz="1200" b="0" i="0" u="none" strike="noStrike" kern="1200" baseline="0" dirty="0" smtClean="0">
                <a:solidFill>
                  <a:schemeClr val="tx1"/>
                </a:solidFill>
                <a:latin typeface="+mn-lt"/>
                <a:ea typeface="+mn-ea"/>
                <a:cs typeface="+mn-cs"/>
              </a:rPr>
              <a:t>sustainable methods (evaluated by organizations such as</a:t>
            </a:r>
          </a:p>
          <a:p>
            <a:r>
              <a:rPr lang="en-US" sz="1200" b="0" i="0" u="none" strike="noStrike" kern="1200" baseline="0" dirty="0" smtClean="0">
                <a:solidFill>
                  <a:schemeClr val="tx1"/>
                </a:solidFill>
                <a:latin typeface="+mn-lt"/>
                <a:ea typeface="+mn-ea"/>
                <a:cs typeface="+mn-cs"/>
              </a:rPr>
              <a:t>the Forest Stewardship Council; see Science Focus 10.2,</a:t>
            </a:r>
          </a:p>
          <a:p>
            <a:r>
              <a:rPr lang="en-US" sz="1200" b="0" i="0" u="none" strike="noStrike" kern="1200" baseline="0" dirty="0" smtClean="0">
                <a:solidFill>
                  <a:schemeClr val="tx1"/>
                </a:solidFill>
                <a:latin typeface="+mn-lt"/>
                <a:ea typeface="+mn-ea"/>
                <a:cs typeface="+mn-cs"/>
              </a:rPr>
              <a:t>p. 232).</a:t>
            </a:r>
          </a:p>
          <a:p>
            <a:r>
              <a:rPr lang="en-US" sz="1200" b="0" i="0" u="none" strike="noStrike" kern="1200" baseline="0" dirty="0" smtClean="0">
                <a:solidFill>
                  <a:schemeClr val="tx1"/>
                </a:solidFill>
                <a:latin typeface="+mn-lt"/>
                <a:ea typeface="+mn-ea"/>
                <a:cs typeface="+mn-cs"/>
              </a:rPr>
              <a:t>Eco-labeling systems usually include a simple rating</a:t>
            </a:r>
          </a:p>
          <a:p>
            <a:r>
              <a:rPr lang="en-US" sz="1200" b="0" i="0" u="none" strike="noStrike" kern="1200" baseline="0" dirty="0" smtClean="0">
                <a:solidFill>
                  <a:schemeClr val="tx1"/>
                </a:solidFill>
                <a:latin typeface="+mn-lt"/>
                <a:ea typeface="+mn-ea"/>
                <a:cs typeface="+mn-cs"/>
              </a:rPr>
              <a:t>scale such as 0–10, applied to factors such as environmental</a:t>
            </a:r>
          </a:p>
          <a:p>
            <a:r>
              <a:rPr lang="en-US" sz="1200" b="0" i="0" u="none" strike="noStrike" kern="1200" baseline="0" dirty="0" smtClean="0">
                <a:solidFill>
                  <a:schemeClr val="tx1"/>
                </a:solidFill>
                <a:latin typeface="+mn-lt"/>
                <a:ea typeface="+mn-ea"/>
                <a:cs typeface="+mn-cs"/>
              </a:rPr>
              <a:t>damage, climate impact, carbon footprint, air and water</a:t>
            </a:r>
          </a:p>
          <a:p>
            <a:r>
              <a:rPr lang="en-US" sz="1200" b="0" i="0" u="none" strike="noStrike" kern="1200" baseline="0" dirty="0" smtClean="0">
                <a:solidFill>
                  <a:schemeClr val="tx1"/>
                </a:solidFill>
                <a:latin typeface="+mn-lt"/>
                <a:ea typeface="+mn-ea"/>
                <a:cs typeface="+mn-cs"/>
              </a:rPr>
              <a:t>pollution, and energy, water, and pesticide use. Such </a:t>
            </a:r>
            <a:r>
              <a:rPr lang="en-US" sz="1200" b="0" i="0" u="none" strike="noStrike" kern="1200" baseline="0" dirty="0" err="1" smtClean="0">
                <a:solidFill>
                  <a:schemeClr val="tx1"/>
                </a:solidFill>
                <a:latin typeface="+mn-lt"/>
                <a:ea typeface="+mn-ea"/>
                <a:cs typeface="+mn-cs"/>
              </a:rPr>
              <a:t>ecolabeling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informs consumers about the environmental impacts</a:t>
            </a:r>
          </a:p>
          <a:p>
            <a:r>
              <a:rPr lang="en-US" sz="1200" b="0" i="0" u="none" strike="noStrike" kern="1200" baseline="0" dirty="0" smtClean="0">
                <a:solidFill>
                  <a:schemeClr val="tx1"/>
                </a:solidFill>
                <a:latin typeface="+mn-lt"/>
                <a:ea typeface="+mn-ea"/>
                <a:cs typeface="+mn-cs"/>
              </a:rPr>
              <a:t>of what they buy, helping them to vote with their</a:t>
            </a:r>
          </a:p>
          <a:p>
            <a:r>
              <a:rPr lang="en-US" sz="1200" b="0" i="0" u="none" strike="noStrike" kern="1200" baseline="0" dirty="0" smtClean="0">
                <a:solidFill>
                  <a:schemeClr val="tx1"/>
                </a:solidFill>
                <a:latin typeface="+mn-lt"/>
                <a:ea typeface="+mn-ea"/>
                <a:cs typeface="+mn-cs"/>
              </a:rPr>
              <a:t>wallets.</a:t>
            </a:r>
            <a:endParaRPr lang="es-EC" sz="1200" b="0" i="0" u="none" strike="noStrike" kern="1200" baseline="0" dirty="0" smtClean="0">
              <a:solidFill>
                <a:schemeClr val="tx1"/>
              </a:solidFill>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20</a:t>
            </a:fld>
            <a:endParaRPr lang="en-US" noProof="0" dirty="0"/>
          </a:p>
        </p:txBody>
      </p:sp>
    </p:spTree>
    <p:extLst>
      <p:ext uri="{BB962C8B-B14F-4D97-AF65-F5344CB8AC3E}">
        <p14:creationId xmlns:p14="http://schemas.microsoft.com/office/powerpoint/2010/main" val="157100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noProof="1" smtClean="0">
                <a:solidFill>
                  <a:srgbClr val="00FF00"/>
                </a:solidFill>
              </a:rPr>
              <a:t>Figure 23.15:</a:t>
            </a:r>
            <a:r>
              <a:rPr lang="en-US" altLang="en-US" noProof="1" smtClean="0">
                <a:solidFill>
                  <a:srgbClr val="00FF00"/>
                </a:solidFill>
              </a:rPr>
              <a:t> </a:t>
            </a:r>
            <a:r>
              <a:rPr lang="en-US" altLang="en-US" b="1" noProof="1" smtClean="0">
                <a:solidFill>
                  <a:srgbClr val="00FF00"/>
                </a:solidFill>
              </a:rPr>
              <a:t>Solutions. </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7D6A4E3-4204-4970-865C-925140B85FDF}" type="slidenum">
              <a:rPr lang="en-US" altLang="en-US" sz="1200"/>
              <a:pPr/>
              <a:t>22</a:t>
            </a:fld>
            <a:endParaRPr lang="en-US" altLang="en-US" sz="1200"/>
          </a:p>
        </p:txBody>
      </p:sp>
    </p:spTree>
    <p:extLst>
      <p:ext uri="{BB962C8B-B14F-4D97-AF65-F5344CB8AC3E}">
        <p14:creationId xmlns:p14="http://schemas.microsoft.com/office/powerpoint/2010/main" val="404544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Natural capital </a:t>
            </a:r>
            <a:r>
              <a:rPr lang="en-US" sz="1200" b="0" i="0" u="none" strike="noStrike" kern="1200" baseline="0" dirty="0" smtClean="0">
                <a:solidFill>
                  <a:schemeClr val="tx1"/>
                </a:solidFill>
                <a:latin typeface="+mn-lt"/>
                <a:ea typeface="+mn-ea"/>
                <a:cs typeface="+mn-cs"/>
              </a:rPr>
              <a:t>(see Figure 1.3, p. 7) includes resources</a:t>
            </a:r>
          </a:p>
          <a:p>
            <a:r>
              <a:rPr lang="en-US" sz="1200" b="0" i="0" u="none" strike="noStrike" kern="1200" baseline="0" dirty="0" smtClean="0">
                <a:solidFill>
                  <a:schemeClr val="tx1"/>
                </a:solidFill>
                <a:latin typeface="+mn-lt"/>
                <a:ea typeface="+mn-ea"/>
                <a:cs typeface="+mn-cs"/>
              </a:rPr>
              <a:t>and ecosystem services produced by the earth’s natural</a:t>
            </a:r>
          </a:p>
          <a:p>
            <a:r>
              <a:rPr lang="en-US" sz="1200" b="0" i="0" u="none" strike="noStrike" kern="1200" baseline="0" dirty="0" smtClean="0">
                <a:solidFill>
                  <a:schemeClr val="tx1"/>
                </a:solidFill>
                <a:latin typeface="+mn-lt"/>
                <a:ea typeface="+mn-ea"/>
                <a:cs typeface="+mn-cs"/>
              </a:rPr>
              <a:t>processes, which support all life and all economies.</a:t>
            </a:r>
          </a:p>
          <a:p>
            <a:r>
              <a:rPr lang="en-US" sz="1200" b="1" i="0" u="none" strike="noStrike" kern="1200" baseline="0" dirty="0" smtClean="0">
                <a:solidFill>
                  <a:schemeClr val="tx1"/>
                </a:solidFill>
                <a:latin typeface="+mn-lt"/>
                <a:ea typeface="+mn-ea"/>
                <a:cs typeface="+mn-cs"/>
              </a:rPr>
              <a:t>Human capital </a:t>
            </a:r>
            <a:r>
              <a:rPr lang="en-US" sz="1200" b="0" i="0" u="none" strike="noStrike" kern="1200" baseline="0" dirty="0" smtClean="0">
                <a:solidFill>
                  <a:schemeClr val="tx1"/>
                </a:solidFill>
                <a:latin typeface="+mn-lt"/>
                <a:ea typeface="+mn-ea"/>
                <a:cs typeface="+mn-cs"/>
              </a:rPr>
              <a:t>includes the physical and mental talents</a:t>
            </a:r>
          </a:p>
          <a:p>
            <a:r>
              <a:rPr lang="en-US" sz="1200" b="0" i="0" u="none" strike="noStrike" kern="1200" baseline="0" dirty="0" smtClean="0">
                <a:solidFill>
                  <a:schemeClr val="tx1"/>
                </a:solidFill>
                <a:latin typeface="+mn-lt"/>
                <a:ea typeface="+mn-ea"/>
                <a:cs typeface="+mn-cs"/>
              </a:rPr>
              <a:t>of the people who provide labor, organizational and management</a:t>
            </a:r>
          </a:p>
          <a:p>
            <a:r>
              <a:rPr lang="en-US" sz="1200" b="0" i="0" u="none" strike="noStrike" kern="1200" baseline="0" dirty="0" smtClean="0">
                <a:solidFill>
                  <a:schemeClr val="tx1"/>
                </a:solidFill>
                <a:latin typeface="+mn-lt"/>
                <a:ea typeface="+mn-ea"/>
                <a:cs typeface="+mn-cs"/>
              </a:rPr>
              <a:t>skills, and innovation. </a:t>
            </a:r>
            <a:r>
              <a:rPr lang="en-US" sz="1200" b="1" i="0" u="none" strike="noStrike" kern="1200" baseline="0" dirty="0" smtClean="0">
                <a:solidFill>
                  <a:schemeClr val="tx1"/>
                </a:solidFill>
                <a:latin typeface="+mn-lt"/>
                <a:ea typeface="+mn-ea"/>
                <a:cs typeface="+mn-cs"/>
              </a:rPr>
              <a:t>Manufactured capital. </a:t>
            </a:r>
            <a:r>
              <a:rPr lang="en-US" sz="1200" b="0" i="0" u="none" strike="noStrike" kern="1200" baseline="0" dirty="0" smtClean="0">
                <a:solidFill>
                  <a:schemeClr val="tx1"/>
                </a:solidFill>
                <a:latin typeface="+mn-lt"/>
                <a:ea typeface="+mn-ea"/>
                <a:cs typeface="+mn-cs"/>
              </a:rPr>
              <a:t>also called </a:t>
            </a:r>
            <a:r>
              <a:rPr lang="en-US" sz="1200" b="0" i="1" u="none" strike="noStrike" kern="1200" baseline="0" dirty="0" smtClean="0">
                <a:solidFill>
                  <a:schemeClr val="tx1"/>
                </a:solidFill>
                <a:latin typeface="+mn-lt"/>
                <a:ea typeface="+mn-ea"/>
                <a:cs typeface="+mn-cs"/>
              </a:rPr>
              <a:t>built capital</a:t>
            </a:r>
            <a:r>
              <a:rPr lang="en-US" sz="1200" b="0" i="0" u="none" strike="noStrike" kern="1200" baseline="0" dirty="0" smtClean="0">
                <a:solidFill>
                  <a:schemeClr val="tx1"/>
                </a:solidFill>
                <a:latin typeface="+mn-lt"/>
                <a:ea typeface="+mn-ea"/>
                <a:cs typeface="+mn-cs"/>
              </a:rPr>
              <a:t>, includes tools, materials, machinery,</a:t>
            </a:r>
          </a:p>
          <a:p>
            <a:r>
              <a:rPr lang="en-US" sz="1200" b="0" i="0" u="none" strike="noStrike" kern="1200" baseline="0" dirty="0" smtClean="0">
                <a:solidFill>
                  <a:schemeClr val="tx1"/>
                </a:solidFill>
                <a:latin typeface="+mn-lt"/>
                <a:ea typeface="+mn-ea"/>
                <a:cs typeface="+mn-cs"/>
              </a:rPr>
              <a:t>factories, roads, and other infrastructure that people</a:t>
            </a:r>
          </a:p>
          <a:p>
            <a:r>
              <a:rPr lang="en-US" sz="1200" b="0" i="0" u="none" strike="noStrike" kern="1200" baseline="0" dirty="0" smtClean="0">
                <a:solidFill>
                  <a:schemeClr val="tx1"/>
                </a:solidFill>
                <a:latin typeface="+mn-lt"/>
                <a:ea typeface="+mn-ea"/>
                <a:cs typeface="+mn-cs"/>
              </a:rPr>
              <a:t>create using natural resources.</a:t>
            </a:r>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4</a:t>
            </a:fld>
            <a:endParaRPr lang="en-US" noProof="0" dirty="0"/>
          </a:p>
        </p:txBody>
      </p:sp>
    </p:spTree>
    <p:extLst>
      <p:ext uri="{BB962C8B-B14F-4D97-AF65-F5344CB8AC3E}">
        <p14:creationId xmlns:p14="http://schemas.microsoft.com/office/powerpoint/2010/main" val="4173906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noProof="1" smtClean="0">
                <a:solidFill>
                  <a:srgbClr val="00FF00"/>
                </a:solidFill>
              </a:rPr>
              <a:t>Figure 23.14:</a:t>
            </a:r>
            <a:r>
              <a:rPr lang="en-US" altLang="en-US" noProof="1" smtClean="0">
                <a:solidFill>
                  <a:srgbClr val="00FF00"/>
                </a:solidFill>
              </a:rPr>
              <a:t> </a:t>
            </a:r>
            <a:r>
              <a:rPr lang="en-US" altLang="en-US" b="1" dirty="0" smtClean="0">
                <a:solidFill>
                  <a:srgbClr val="00FF00"/>
                </a:solidFill>
              </a:rPr>
              <a:t>S</a:t>
            </a:r>
            <a:r>
              <a:rPr lang="en-US" altLang="en-US" b="1" noProof="1" smtClean="0">
                <a:solidFill>
                  <a:srgbClr val="00FF00"/>
                </a:solidFill>
              </a:rPr>
              <a:t>olutions. </a:t>
            </a:r>
          </a:p>
          <a:p>
            <a:r>
              <a:rPr lang="en-US" altLang="en-US" noProof="1" smtClean="0">
                <a:solidFill>
                  <a:srgbClr val="000000"/>
                </a:solidFill>
              </a:rPr>
              <a:t>We can use certain principles for shifting to more environmentally sustainable economies, or </a:t>
            </a:r>
            <a:r>
              <a:rPr lang="en-US" altLang="en-US" i="1" noProof="1" smtClean="0">
                <a:solidFill>
                  <a:srgbClr val="000000"/>
                </a:solidFill>
              </a:rPr>
              <a:t>eco-economies</a:t>
            </a:r>
            <a:r>
              <a:rPr lang="en-US" altLang="en-US" noProof="1" smtClean="0">
                <a:solidFill>
                  <a:srgbClr val="000000"/>
                </a:solidFill>
              </a:rPr>
              <a:t>, during this century. </a:t>
            </a:r>
            <a:r>
              <a:rPr lang="en-US" altLang="en-US" b="1" noProof="1" smtClean="0">
                <a:solidFill>
                  <a:srgbClr val="000000"/>
                </a:solidFill>
              </a:rPr>
              <a:t>Question: </a:t>
            </a:r>
            <a:r>
              <a:rPr lang="en-US" altLang="en-US" noProof="1" smtClean="0">
                <a:solidFill>
                  <a:srgbClr val="000000"/>
                </a:solidFill>
              </a:rPr>
              <a:t>Which five of these solutions do you think are the most important?</a:t>
            </a:r>
          </a:p>
          <a:p>
            <a:endParaRPr lang="es-EC" altLang="en-US" noProof="1"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noProof="1" smtClean="0">
                <a:solidFill>
                  <a:srgbClr val="000000"/>
                </a:solidFill>
              </a:rPr>
              <a:t>These are some of the components of more environmentally sustainable economic development favored by ecological and environmental economists. The goal is to get economic systems to put more emphasis on conserving and sustaining the air, water, soil, biodiversity, and other natural resources that in turn sustain all life and all economies. Such a shift toward more efficient resource use, cleaner energy, cleaner production, ecocities, and natural capital preservation can stimulate economies, create jobs, and be profitable. </a:t>
            </a:r>
            <a:r>
              <a:rPr lang="en-US" altLang="en-US" b="1" noProof="1" smtClean="0">
                <a:solidFill>
                  <a:srgbClr val="000000"/>
                </a:solidFill>
              </a:rPr>
              <a:t>Question: </a:t>
            </a:r>
            <a:r>
              <a:rPr lang="en-US" altLang="en-US" noProof="1" smtClean="0">
                <a:solidFill>
                  <a:srgbClr val="000000"/>
                </a:solidFill>
              </a:rPr>
              <a:t>What are three new types of jobs that could be generated by such an economy?</a:t>
            </a:r>
          </a:p>
          <a:p>
            <a:endParaRPr lang="en-US" altLang="en-US" noProof="1" smtClean="0">
              <a:solidFill>
                <a:srgbClr val="000000"/>
              </a:solidFill>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01FC35A-08A9-4C0D-8D1C-1B8BE3F9C1DA}" type="slidenum">
              <a:rPr lang="en-US" altLang="en-US" sz="1200"/>
              <a:pPr/>
              <a:t>23</a:t>
            </a:fld>
            <a:endParaRPr lang="en-US" altLang="en-US" sz="1200"/>
          </a:p>
        </p:txBody>
      </p:sp>
    </p:spTree>
    <p:extLst>
      <p:ext uri="{BB962C8B-B14F-4D97-AF65-F5344CB8AC3E}">
        <p14:creationId xmlns:p14="http://schemas.microsoft.com/office/powerpoint/2010/main" val="210927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Figure 23.2, </a:t>
            </a:r>
            <a:r>
              <a:rPr lang="en-US" sz="1200" b="0" i="1" u="none" strike="noStrike" kern="1200" baseline="0" dirty="0" smtClean="0">
                <a:solidFill>
                  <a:schemeClr val="tx1"/>
                </a:solidFill>
                <a:latin typeface="+mn-lt"/>
                <a:ea typeface="+mn-ea"/>
                <a:cs typeface="+mn-cs"/>
              </a:rPr>
              <a:t>supply </a:t>
            </a:r>
            <a:r>
              <a:rPr lang="en-US" sz="1200" b="0" i="0" u="none" strike="noStrike" kern="1200" baseline="0" dirty="0" smtClean="0">
                <a:solidFill>
                  <a:schemeClr val="tx1"/>
                </a:solidFill>
                <a:latin typeface="+mn-lt"/>
                <a:ea typeface="+mn-ea"/>
                <a:cs typeface="+mn-cs"/>
              </a:rPr>
              <a:t>is represented by the blue line</a:t>
            </a:r>
          </a:p>
          <a:p>
            <a:r>
              <a:rPr lang="en-US" sz="1200" b="0" i="0" u="none" strike="noStrike" kern="1200" baseline="0" dirty="0" smtClean="0">
                <a:solidFill>
                  <a:schemeClr val="tx1"/>
                </a:solidFill>
                <a:latin typeface="+mn-lt"/>
                <a:ea typeface="+mn-ea"/>
                <a:cs typeface="+mn-cs"/>
              </a:rPr>
              <a:t>(commonly called a </a:t>
            </a:r>
            <a:r>
              <a:rPr lang="en-US" sz="1200" b="0" i="1" u="none" strike="noStrike" kern="1200" baseline="0" dirty="0" smtClean="0">
                <a:solidFill>
                  <a:schemeClr val="tx1"/>
                </a:solidFill>
                <a:latin typeface="+mn-lt"/>
                <a:ea typeface="+mn-ea"/>
                <a:cs typeface="+mn-cs"/>
              </a:rPr>
              <a:t>curve</a:t>
            </a:r>
            <a:r>
              <a:rPr lang="en-US" sz="1200" b="0" i="0" u="none" strike="noStrike" kern="1200" baseline="0" dirty="0" smtClean="0">
                <a:solidFill>
                  <a:schemeClr val="tx1"/>
                </a:solidFill>
                <a:latin typeface="+mn-lt"/>
                <a:ea typeface="+mn-ea"/>
                <a:cs typeface="+mn-cs"/>
              </a:rPr>
              <a:t>) showing how much a producer</a:t>
            </a:r>
          </a:p>
          <a:p>
            <a:r>
              <a:rPr lang="en-US" sz="1200" b="0" i="0" u="none" strike="noStrike" kern="1200" baseline="0" dirty="0" smtClean="0">
                <a:solidFill>
                  <a:schemeClr val="tx1"/>
                </a:solidFill>
                <a:latin typeface="+mn-lt"/>
                <a:ea typeface="+mn-ea"/>
                <a:cs typeface="+mn-cs"/>
              </a:rPr>
              <a:t>of any good or service is willing to supply (measured on</a:t>
            </a:r>
          </a:p>
          <a:p>
            <a:r>
              <a:rPr lang="en-US" sz="1200" b="0" i="0" u="none" strike="noStrike" kern="1200" baseline="0" dirty="0" smtClean="0">
                <a:solidFill>
                  <a:schemeClr val="tx1"/>
                </a:solidFill>
                <a:latin typeface="+mn-lt"/>
                <a:ea typeface="+mn-ea"/>
                <a:cs typeface="+mn-cs"/>
              </a:rPr>
              <a:t>the horizontal </a:t>
            </a:r>
            <a:r>
              <a:rPr lang="en-US" sz="1200" b="0" i="1" u="none" strike="noStrike" kern="1200" baseline="0" dirty="0" smtClean="0">
                <a:solidFill>
                  <a:schemeClr val="tx1"/>
                </a:solidFill>
                <a:latin typeface="+mn-lt"/>
                <a:ea typeface="+mn-ea"/>
                <a:cs typeface="+mn-cs"/>
              </a:rPr>
              <a:t>quantity </a:t>
            </a:r>
            <a:r>
              <a:rPr lang="en-US" sz="1200" b="0" i="0" u="none" strike="noStrike" kern="1200" baseline="0" dirty="0" smtClean="0">
                <a:solidFill>
                  <a:schemeClr val="tx1"/>
                </a:solidFill>
                <a:latin typeface="+mn-lt"/>
                <a:ea typeface="+mn-ea"/>
                <a:cs typeface="+mn-cs"/>
              </a:rPr>
              <a:t>axis) for different prices (measured</a:t>
            </a:r>
          </a:p>
          <a:p>
            <a:r>
              <a:rPr lang="en-US" sz="1200" b="0" i="0" u="none" strike="noStrike" kern="1200" baseline="0" dirty="0" smtClean="0">
                <a:solidFill>
                  <a:schemeClr val="tx1"/>
                </a:solidFill>
                <a:latin typeface="+mn-lt"/>
                <a:ea typeface="+mn-ea"/>
                <a:cs typeface="+mn-cs"/>
              </a:rPr>
              <a:t>on the vertical </a:t>
            </a:r>
            <a:r>
              <a:rPr lang="en-US" sz="1200" b="0" i="1" u="none" strike="noStrike" kern="1200" baseline="0" dirty="0" smtClean="0">
                <a:solidFill>
                  <a:schemeClr val="tx1"/>
                </a:solidFill>
                <a:latin typeface="+mn-lt"/>
                <a:ea typeface="+mn-ea"/>
                <a:cs typeface="+mn-cs"/>
              </a:rPr>
              <a:t>price </a:t>
            </a:r>
            <a:r>
              <a:rPr lang="en-US" sz="1200" b="0" i="0" u="none" strike="noStrike" kern="1200" baseline="0" dirty="0" smtClean="0">
                <a:solidFill>
                  <a:schemeClr val="tx1"/>
                </a:solidFill>
                <a:latin typeface="+mn-lt"/>
                <a:ea typeface="+mn-ea"/>
                <a:cs typeface="+mn-cs"/>
              </a:rPr>
              <a:t>axis). </a:t>
            </a:r>
            <a:r>
              <a:rPr lang="en-US" sz="1200" b="0" i="1" u="none" strike="noStrike" kern="1200" baseline="0" dirty="0" smtClean="0">
                <a:solidFill>
                  <a:schemeClr val="tx1"/>
                </a:solidFill>
                <a:latin typeface="+mn-lt"/>
                <a:ea typeface="+mn-ea"/>
                <a:cs typeface="+mn-cs"/>
              </a:rPr>
              <a:t>Demand </a:t>
            </a:r>
            <a:r>
              <a:rPr lang="en-US" sz="1200" b="0" i="0" u="none" strike="noStrike" kern="1200" baseline="0" dirty="0" smtClean="0">
                <a:solidFill>
                  <a:schemeClr val="tx1"/>
                </a:solidFill>
                <a:latin typeface="+mn-lt"/>
                <a:ea typeface="+mn-ea"/>
                <a:cs typeface="+mn-cs"/>
              </a:rPr>
              <a:t>is represented by the red</a:t>
            </a:r>
          </a:p>
          <a:p>
            <a:r>
              <a:rPr lang="en-US" sz="1200" b="0" i="0" u="none" strike="noStrike" kern="1200" baseline="0" dirty="0" smtClean="0">
                <a:solidFill>
                  <a:schemeClr val="tx1"/>
                </a:solidFill>
                <a:latin typeface="+mn-lt"/>
                <a:ea typeface="+mn-ea"/>
                <a:cs typeface="+mn-cs"/>
              </a:rPr>
              <a:t>curve showing how much consumers will pay for different</a:t>
            </a:r>
          </a:p>
          <a:p>
            <a:r>
              <a:rPr lang="en-US" sz="1200" b="0" i="0" u="none" strike="noStrike" kern="1200" baseline="0" dirty="0" smtClean="0">
                <a:solidFill>
                  <a:schemeClr val="tx1"/>
                </a:solidFill>
                <a:latin typeface="+mn-lt"/>
                <a:ea typeface="+mn-ea"/>
                <a:cs typeface="+mn-cs"/>
              </a:rPr>
              <a:t>quantities of the good or service. The point at which the</a:t>
            </a:r>
          </a:p>
          <a:p>
            <a:r>
              <a:rPr lang="en-US" sz="1200" b="0" i="0" u="none" strike="noStrike" kern="1200" baseline="0" dirty="0" smtClean="0">
                <a:solidFill>
                  <a:schemeClr val="tx1"/>
                </a:solidFill>
                <a:latin typeface="+mn-lt"/>
                <a:ea typeface="+mn-ea"/>
                <a:cs typeface="+mn-cs"/>
              </a:rPr>
              <a:t>curves intersect is called the </a:t>
            </a:r>
            <a:r>
              <a:rPr lang="en-US" sz="1200" b="0" i="1" u="none" strike="noStrike" kern="1200" baseline="0" dirty="0" smtClean="0">
                <a:solidFill>
                  <a:schemeClr val="tx1"/>
                </a:solidFill>
                <a:latin typeface="+mn-lt"/>
                <a:ea typeface="+mn-ea"/>
                <a:cs typeface="+mn-cs"/>
              </a:rPr>
              <a:t>market price equilibrium point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where the supplier’s price matches what buyers are willing</a:t>
            </a:r>
          </a:p>
          <a:p>
            <a:r>
              <a:rPr lang="en-US" sz="1200" b="0" i="0" u="none" strike="noStrike" kern="1200" baseline="0" dirty="0" smtClean="0">
                <a:solidFill>
                  <a:schemeClr val="tx1"/>
                </a:solidFill>
                <a:latin typeface="+mn-lt"/>
                <a:ea typeface="+mn-ea"/>
                <a:cs typeface="+mn-cs"/>
              </a:rPr>
              <a:t>to pay for some quantity and a sale is made.</a:t>
            </a:r>
          </a:p>
          <a:p>
            <a:r>
              <a:rPr lang="en-US" sz="1200" b="0" i="0" u="none" strike="noStrike" kern="1200" baseline="0" dirty="0" smtClean="0">
                <a:solidFill>
                  <a:schemeClr val="tx1"/>
                </a:solidFill>
                <a:latin typeface="+mn-lt"/>
                <a:ea typeface="+mn-ea"/>
                <a:cs typeface="+mn-cs"/>
              </a:rPr>
              <a:t>Changes in supply and demand can shift one or both</a:t>
            </a:r>
          </a:p>
          <a:p>
            <a:r>
              <a:rPr lang="en-US" sz="1200" b="0" i="0" u="none" strike="noStrike" kern="1200" baseline="0" dirty="0" smtClean="0">
                <a:solidFill>
                  <a:schemeClr val="tx1"/>
                </a:solidFill>
                <a:latin typeface="+mn-lt"/>
                <a:ea typeface="+mn-ea"/>
                <a:cs typeface="+mn-cs"/>
              </a:rPr>
              <a:t>curves back and forth, and thus change the equilibrium</a:t>
            </a:r>
          </a:p>
          <a:p>
            <a:r>
              <a:rPr lang="en-US" sz="1200" b="0" i="0" u="none" strike="noStrike" kern="1200" baseline="0" dirty="0" smtClean="0">
                <a:solidFill>
                  <a:schemeClr val="tx1"/>
                </a:solidFill>
                <a:latin typeface="+mn-lt"/>
                <a:ea typeface="+mn-ea"/>
                <a:cs typeface="+mn-cs"/>
              </a:rPr>
              <a:t>point. For example, when supply is increased (shifting the</a:t>
            </a:r>
          </a:p>
          <a:p>
            <a:r>
              <a:rPr lang="en-US" sz="1200" b="0" i="0" u="none" strike="noStrike" kern="1200" baseline="0" dirty="0" smtClean="0">
                <a:solidFill>
                  <a:schemeClr val="tx1"/>
                </a:solidFill>
                <a:latin typeface="+mn-lt"/>
                <a:ea typeface="+mn-ea"/>
                <a:cs typeface="+mn-cs"/>
              </a:rPr>
              <a:t>blue curve to the right) and demand remains the same, the</a:t>
            </a:r>
          </a:p>
          <a:p>
            <a:r>
              <a:rPr lang="en-US" sz="1200" b="0" i="0" u="none" strike="noStrike" kern="1200" baseline="0" dirty="0" smtClean="0">
                <a:solidFill>
                  <a:schemeClr val="tx1"/>
                </a:solidFill>
                <a:latin typeface="+mn-lt"/>
                <a:ea typeface="+mn-ea"/>
                <a:cs typeface="+mn-cs"/>
              </a:rPr>
              <a:t>market price will go down. Similarly, when demand is increased</a:t>
            </a:r>
          </a:p>
          <a:p>
            <a:r>
              <a:rPr lang="en-US" sz="1200" b="0" i="0" u="none" strike="noStrike" kern="1200" baseline="0" dirty="0" smtClean="0">
                <a:solidFill>
                  <a:schemeClr val="tx1"/>
                </a:solidFill>
                <a:latin typeface="+mn-lt"/>
                <a:ea typeface="+mn-ea"/>
                <a:cs typeface="+mn-cs"/>
              </a:rPr>
              <a:t>(shifting the red curve to the right) and supply</a:t>
            </a:r>
          </a:p>
          <a:p>
            <a:r>
              <a:rPr lang="en-US" sz="1200" b="0" i="0" u="none" strike="noStrike" kern="1200" baseline="0" dirty="0" smtClean="0">
                <a:solidFill>
                  <a:schemeClr val="tx1"/>
                </a:solidFill>
                <a:latin typeface="+mn-lt"/>
                <a:ea typeface="+mn-ea"/>
                <a:cs typeface="+mn-cs"/>
              </a:rPr>
              <a:t>remains the same, the market price will rise.</a:t>
            </a:r>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5</a:t>
            </a:fld>
            <a:endParaRPr lang="en-US" noProof="0" dirty="0"/>
          </a:p>
        </p:txBody>
      </p:sp>
    </p:spTree>
    <p:extLst>
      <p:ext uri="{BB962C8B-B14F-4D97-AF65-F5344CB8AC3E}">
        <p14:creationId xmlns:p14="http://schemas.microsoft.com/office/powerpoint/2010/main" val="268313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Smith Adam Smith - Fundador del western moderno ciencias económicas - Sistema capitalista - Competencia de mercado entre vendedores dispuestos y compradores se cree para lograr la mayor eficiencia de uso de recursos y el equilibrio óptimo entre precio y calidad.</a:t>
            </a:r>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6</a:t>
            </a:fld>
            <a:endParaRPr lang="en-US" noProof="0" dirty="0"/>
          </a:p>
        </p:txBody>
      </p:sp>
    </p:spTree>
    <p:extLst>
      <p:ext uri="{BB962C8B-B14F-4D97-AF65-F5344CB8AC3E}">
        <p14:creationId xmlns:p14="http://schemas.microsoft.com/office/powerpoint/2010/main" val="416708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smtClean="0">
                <a:ln>
                  <a:noFill/>
                </a:ln>
                <a:solidFill>
                  <a:srgbClr val="222222"/>
                </a:solidFill>
                <a:effectLst/>
                <a:latin typeface="inherit"/>
              </a:rPr>
              <a:t>El crecimiento económico es visto como necesario y deseable. Debe ser ilimitado,</a:t>
            </a:r>
            <a:r>
              <a:rPr kumimoji="0" lang="es-ES" altLang="en-US" sz="1200" b="0" i="0" u="none" strike="noStrike" cap="none" normalizeH="0" dirty="0" smtClean="0">
                <a:ln>
                  <a:noFill/>
                </a:ln>
                <a:solidFill>
                  <a:srgbClr val="222222"/>
                </a:solidFill>
                <a:effectLst/>
                <a:latin typeface="inherit"/>
              </a:rPr>
              <a:t> pues trae oportunidades de empleo y ganancias para las empresas. </a:t>
            </a:r>
            <a:endParaRPr kumimoji="0" lang="es-ES" altLang="en-US" sz="1200" b="0" i="0" u="none" strike="noStrike" cap="none" normalizeH="0" baseline="0" dirty="0" smtClean="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smtClean="0">
                <a:ln>
                  <a:noFill/>
                </a:ln>
                <a:solidFill>
                  <a:srgbClr val="222222"/>
                </a:solidFill>
                <a:effectLst/>
                <a:latin typeface="inherit"/>
              </a:rPr>
              <a:t> Los recursos naturales vistos como factores de producción en lugar de suministros críticos de materiales, servicios y sumideros de desperdicio.</a:t>
            </a:r>
            <a:r>
              <a:rPr kumimoji="0" lang="es-ES" altLang="en-US" sz="1200" b="0" i="0" u="none" strike="noStrike" cap="none" normalizeH="0" dirty="0" smtClean="0">
                <a:ln>
                  <a:noFill/>
                </a:ln>
                <a:solidFill>
                  <a:srgbClr val="222222"/>
                </a:solidFill>
                <a:effectLst/>
                <a:latin typeface="inherit"/>
              </a:rPr>
              <a:t> </a:t>
            </a:r>
          </a:p>
          <a:p>
            <a:pPr eaLnBrk="0" fontAlgn="base" hangingPunct="0">
              <a:lnSpc>
                <a:spcPct val="100000"/>
              </a:lnSpc>
              <a:spcBef>
                <a:spcPct val="0"/>
              </a:spcBef>
              <a:spcAft>
                <a:spcPct val="0"/>
              </a:spcAft>
            </a:pPr>
            <a:r>
              <a:rPr lang="es-ES" altLang="en-US" sz="1200" dirty="0" smtClean="0">
                <a:solidFill>
                  <a:srgbClr val="222222"/>
                </a:solidFill>
                <a:latin typeface="inherit"/>
              </a:rPr>
              <a:t>Visión: factores de producción son intercambiables, materiales y servicios prestados por el medio ambiente no son indispensables. Si un recurso se vuelve escaso, existen substitutos.</a:t>
            </a:r>
          </a:p>
          <a:p>
            <a:pPr eaLnBrk="0" fontAlgn="base" hangingPunct="0">
              <a:lnSpc>
                <a:spcPct val="100000"/>
              </a:lnSpc>
              <a:spcBef>
                <a:spcPct val="0"/>
              </a:spcBef>
              <a:spcAft>
                <a:spcPct val="0"/>
              </a:spcAft>
            </a:pPr>
            <a:r>
              <a:rPr lang="es-ES" altLang="en-US" sz="1200" dirty="0" smtClean="0">
                <a:solidFill>
                  <a:srgbClr val="222222"/>
                </a:solidFill>
                <a:latin typeface="inherit"/>
              </a:rPr>
              <a:t>Los servicios que presta el capital natural son externos a los costos de producción. </a:t>
            </a:r>
          </a:p>
          <a:p>
            <a:pPr eaLnBrk="0" fontAlgn="base" hangingPunct="0">
              <a:lnSpc>
                <a:spcPct val="100000"/>
              </a:lnSpc>
              <a:spcBef>
                <a:spcPct val="0"/>
              </a:spcBef>
              <a:spcAft>
                <a:spcPct val="0"/>
              </a:spcAft>
            </a:pPr>
            <a:r>
              <a:rPr lang="es-ES" altLang="en-US" sz="1200" dirty="0" smtClean="0">
                <a:solidFill>
                  <a:srgbClr val="222222"/>
                </a:solidFill>
                <a:latin typeface="inherit"/>
              </a:rPr>
              <a:t>Asigna un valor a los recursos naturales, pero asume que son abundantes, por ello, su costo es barato. </a:t>
            </a:r>
          </a:p>
          <a:p>
            <a:pPr eaLnBrk="0" fontAlgn="base" hangingPunct="0">
              <a:lnSpc>
                <a:spcPct val="100000"/>
              </a:lnSpc>
              <a:spcBef>
                <a:spcPct val="0"/>
              </a:spcBef>
              <a:spcAft>
                <a:spcPct val="0"/>
              </a:spcAft>
            </a:pPr>
            <a:r>
              <a:rPr lang="es-ES" altLang="en-US" sz="1200" dirty="0" smtClean="0">
                <a:solidFill>
                  <a:srgbClr val="222222"/>
                </a:solidFill>
                <a:latin typeface="inherit"/>
              </a:rPr>
              <a:t>Ejemplo: el cálculo del costo del carbón, asume todos los costos de extracción (capital natural), mano de obra y transporte (capital humano), procesamiento (capital de manufactura). PERO no asume la contaminación del aire, costo de atención médica de las personas al respirar aire contaminado </a:t>
            </a:r>
            <a:endParaRPr lang="es-ES" altLang="en-US" sz="1050" dirty="0" smtClean="0">
              <a:solidFill>
                <a:schemeClr val="tx1"/>
              </a:solidFill>
              <a:latin typeface="Arial" panose="020B0604020202020204" pitchFamily="34" charset="0"/>
            </a:endParaRPr>
          </a:p>
          <a:p>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7</a:t>
            </a:fld>
            <a:endParaRPr lang="en-US" noProof="0" dirty="0"/>
          </a:p>
        </p:txBody>
      </p:sp>
    </p:spTree>
    <p:extLst>
      <p:ext uri="{BB962C8B-B14F-4D97-AF65-F5344CB8AC3E}">
        <p14:creationId xmlns:p14="http://schemas.microsoft.com/office/powerpoint/2010/main" val="216603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222222"/>
                </a:solidFill>
                <a:effectLst/>
                <a:latin typeface="inherit"/>
              </a:rPr>
              <a:t>Generalmente están de acuerdo con el modelo. propuesto por economistas ecológicos (Figura 23.5), y ellos argumentan que algunas formas de crecimiento económico no son sostenibles y debe desanimarse. A diferencia de ecológica economistas, crearían una economía sostenible al afinar los sistemas y herramientas económicos existentes, más bien que reemplazando algunos de ellos con nuevos o rediseñados sistemas</a:t>
            </a:r>
            <a:r>
              <a:rPr kumimoji="0" lang="es-ES" altLang="en-US" sz="800" b="0" i="0" u="none" strike="noStrike" cap="none" normalizeH="0" baseline="0" dirty="0" smtClean="0">
                <a:ln>
                  <a:noFill/>
                </a:ln>
                <a:solidFill>
                  <a:schemeClr val="tx1"/>
                </a:solidFill>
                <a:effectLst/>
              </a:rPr>
              <a:t> </a:t>
            </a:r>
            <a:endParaRPr kumimoji="0" lang="es-ES" altLang="en-US" sz="1050" b="0" i="0" u="none" strike="noStrike" cap="none" normalizeH="0" baseline="0" dirty="0" smtClean="0">
              <a:ln>
                <a:noFill/>
              </a:ln>
              <a:solidFill>
                <a:schemeClr val="tx1"/>
              </a:solidFill>
              <a:effectLst/>
              <a:latin typeface="Arial" panose="020B0604020202020204" pitchFamily="34" charset="0"/>
            </a:endParaRPr>
          </a:p>
          <a:p>
            <a:endParaRPr lang="es-EC" dirty="0" smtClean="0"/>
          </a:p>
          <a:p>
            <a:r>
              <a:rPr lang="es-ES" dirty="0" smtClean="0"/>
              <a:t>Los problemas ambientales se deben al uso ineficiente de los recursos naturales y la subvaloración del capital natural</a:t>
            </a:r>
          </a:p>
          <a:p>
            <a:r>
              <a:rPr lang="es-ES" dirty="0" smtClean="0"/>
              <a:t/>
            </a:r>
            <a:br>
              <a:rPr lang="es-ES" dirty="0" smtClean="0"/>
            </a:br>
            <a:r>
              <a:rPr lang="es-ES" sz="1200" b="0" i="0" kern="1200" dirty="0" smtClean="0">
                <a:solidFill>
                  <a:schemeClr val="tx1"/>
                </a:solidFill>
                <a:effectLst/>
                <a:latin typeface="+mn-lt"/>
                <a:ea typeface="+mn-ea"/>
                <a:cs typeface="+mn-cs"/>
              </a:rPr>
              <a:t>Uno de los principales supuestos de esta perspectiva es que el crecimiento económico </a:t>
            </a:r>
            <a:r>
              <a:rPr lang="es-ES" dirty="0" smtClean="0"/>
              <a:t/>
            </a:r>
            <a:br>
              <a:rPr lang="es-ES" dirty="0" smtClean="0"/>
            </a:br>
            <a:r>
              <a:rPr lang="es-ES" sz="1200" b="0" i="0" kern="1200" dirty="0" smtClean="0">
                <a:solidFill>
                  <a:schemeClr val="tx1"/>
                </a:solidFill>
                <a:effectLst/>
                <a:latin typeface="+mn-lt"/>
                <a:ea typeface="+mn-ea"/>
                <a:cs typeface="+mn-cs"/>
              </a:rPr>
              <a:t>y el uso sostenible de los recursos se puede lograr simultáneamente</a:t>
            </a:r>
          </a:p>
          <a:p>
            <a:endParaRPr lang="es-E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222222"/>
                </a:solidFill>
                <a:effectLst/>
                <a:latin typeface="inherit"/>
              </a:rPr>
              <a:t>tan pronto como la sociedad en su conjunto obtenga los precios correctos (reflejando los costos externos), el uso no sostenible de los recursos naturales se detendrá</a:t>
            </a:r>
            <a:r>
              <a:rPr kumimoji="0" lang="es-ES" altLang="en-US" sz="800" b="0" i="0" u="none" strike="noStrike" cap="none" normalizeH="0" baseline="0" dirty="0" smtClean="0">
                <a:ln>
                  <a:noFill/>
                </a:ln>
                <a:solidFill>
                  <a:schemeClr val="tx1"/>
                </a:solidFill>
                <a:effectLst/>
              </a:rPr>
              <a:t> </a:t>
            </a:r>
            <a:endParaRPr kumimoji="0" lang="es-ES" altLang="en-US" sz="1050" b="0" i="0" u="none" strike="noStrike" cap="none" normalizeH="0" baseline="0" dirty="0" smtClean="0">
              <a:ln>
                <a:noFill/>
              </a:ln>
              <a:solidFill>
                <a:schemeClr val="tx1"/>
              </a:solidFill>
              <a:effectLst/>
              <a:latin typeface="Arial" panose="020B0604020202020204" pitchFamily="34" charset="0"/>
            </a:endParaRPr>
          </a:p>
          <a:p>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8</a:t>
            </a:fld>
            <a:endParaRPr lang="en-US" noProof="0" dirty="0"/>
          </a:p>
        </p:txBody>
      </p:sp>
    </p:spTree>
    <p:extLst>
      <p:ext uri="{BB962C8B-B14F-4D97-AF65-F5344CB8AC3E}">
        <p14:creationId xmlns:p14="http://schemas.microsoft.com/office/powerpoint/2010/main" val="321292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222222"/>
                </a:solidFill>
                <a:effectLst/>
                <a:latin typeface="inherit"/>
              </a:rPr>
              <a:t>Generalmente están de acuerdo con el modelo. propuesto por economistas ecológicos (Figura 23.5), y ellos argumentan que algunas formas de crecimiento económico no son sostenibles y debe desanimarse. A diferencia de ecológica economistas, crearían una economía sostenible al afinar los sistemas y herramientas económicos existentes, más bien que reemplazando algunos de ellos con nuevos o rediseñados sistemas</a:t>
            </a:r>
            <a:r>
              <a:rPr kumimoji="0" lang="es-ES" altLang="en-US" sz="800" b="0" i="0" u="none" strike="noStrike" cap="none" normalizeH="0" baseline="0" dirty="0" smtClean="0">
                <a:ln>
                  <a:noFill/>
                </a:ln>
                <a:solidFill>
                  <a:schemeClr val="tx1"/>
                </a:solidFill>
                <a:effectLst/>
              </a:rPr>
              <a:t> </a:t>
            </a:r>
            <a:endParaRPr kumimoji="0" lang="es-ES" altLang="en-US" sz="1050" b="0" i="0" u="none" strike="noStrike" cap="none" normalizeH="0" baseline="0" dirty="0" smtClean="0">
              <a:ln>
                <a:noFill/>
              </a:ln>
              <a:solidFill>
                <a:schemeClr val="tx1"/>
              </a:solidFill>
              <a:effectLst/>
              <a:latin typeface="Arial" panose="020B0604020202020204" pitchFamily="34" charset="0"/>
            </a:endParaRPr>
          </a:p>
          <a:p>
            <a:endParaRPr lang="es-EC" dirty="0" smtClean="0"/>
          </a:p>
          <a:p>
            <a:r>
              <a:rPr lang="es-ES" dirty="0" smtClean="0"/>
              <a:t>Los problemas ambientales se deben al uso ineficiente de los recursos naturales y la subvaloración del capital natural</a:t>
            </a:r>
          </a:p>
          <a:p>
            <a:r>
              <a:rPr lang="es-ES" dirty="0" smtClean="0"/>
              <a:t/>
            </a:r>
            <a:br>
              <a:rPr lang="es-ES" dirty="0" smtClean="0"/>
            </a:br>
            <a:r>
              <a:rPr lang="es-ES" sz="1200" b="0" i="0" kern="1200" dirty="0" smtClean="0">
                <a:solidFill>
                  <a:schemeClr val="tx1"/>
                </a:solidFill>
                <a:effectLst/>
                <a:latin typeface="+mn-lt"/>
                <a:ea typeface="+mn-ea"/>
                <a:cs typeface="+mn-cs"/>
              </a:rPr>
              <a:t>Uno de los principales supuestos de esta perspectiva es que el crecimiento económico </a:t>
            </a:r>
            <a:r>
              <a:rPr lang="es-ES" dirty="0" smtClean="0"/>
              <a:t/>
            </a:r>
            <a:br>
              <a:rPr lang="es-ES" dirty="0" smtClean="0"/>
            </a:br>
            <a:r>
              <a:rPr lang="es-ES" sz="1200" b="0" i="0" kern="1200" dirty="0" smtClean="0">
                <a:solidFill>
                  <a:schemeClr val="tx1"/>
                </a:solidFill>
                <a:effectLst/>
                <a:latin typeface="+mn-lt"/>
                <a:ea typeface="+mn-ea"/>
                <a:cs typeface="+mn-cs"/>
              </a:rPr>
              <a:t>y el uso sostenible de los recursos se puede lograr simultáneamente</a:t>
            </a:r>
          </a:p>
          <a:p>
            <a:endParaRPr lang="es-E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222222"/>
                </a:solidFill>
                <a:effectLst/>
                <a:latin typeface="inherit"/>
              </a:rPr>
              <a:t>tan pronto como la sociedad en su conjunto obtenga los precios correctos (reflejando los costos externos), el uso no sostenible de los recursos naturales se detendrá.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1200" b="0" i="0" u="none" strike="noStrike" cap="none" normalizeH="0" baseline="0" dirty="0" smtClean="0">
              <a:ln>
                <a:noFill/>
              </a:ln>
              <a:solidFill>
                <a:srgbClr val="222222"/>
              </a:solidFill>
              <a:effectLst/>
              <a:latin typeface="inheri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800" dirty="0" smtClean="0"/>
              <a:t>se obtendrá sustituyendo el capital natural por capital humano y humano y (ii) el capital natural no se caracteriza por umbrales críticos de modo que la degradación ambiental sea reversible</a:t>
            </a:r>
            <a:r>
              <a:rPr kumimoji="0" lang="es-ES" altLang="en-US" sz="800" b="0" i="0" u="none" strike="noStrike" cap="none" normalizeH="0" baseline="0" dirty="0" smtClean="0">
                <a:ln>
                  <a:noFill/>
                </a:ln>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800" b="0" i="0" u="none" strike="noStrike" cap="none" normalizeH="0" baseline="0" dirty="0" smtClean="0">
                <a:ln>
                  <a:noFill/>
                </a:ln>
                <a:solidFill>
                  <a:schemeClr val="tx1"/>
                </a:solidFill>
                <a:effectLst/>
                <a:latin typeface="Arial" panose="020B0604020202020204" pitchFamily="34" charset="0"/>
              </a:rPr>
              <a:t>Sostenibilidad débil: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50" dirty="0" smtClean="0"/>
              <a:t>capital humano' y 'capital natural' son sustituibles y no se requiere un cambio completo de nuestro sistema económico. Por lo tanto, ciertos elementos de conceptos y enfoques relacionados con la economía ambiental, la producción más limpia, la </a:t>
            </a:r>
            <a:r>
              <a:rPr lang="es-ES" sz="1050" dirty="0" err="1" smtClean="0"/>
              <a:t>bioeconomía</a:t>
            </a:r>
            <a:r>
              <a:rPr lang="es-ES" sz="1050" dirty="0" smtClean="0"/>
              <a:t> o la jerarquía de residuos suponen que el capital natural puede ser sustituido por capital hecho por el hombre. </a:t>
            </a:r>
            <a:endParaRPr kumimoji="0" lang="es-ES" altLang="en-US" sz="1050" b="0" i="0" u="none" strike="noStrike" cap="none" normalizeH="0" baseline="0" dirty="0" smtClean="0">
              <a:ln>
                <a:noFill/>
              </a:ln>
              <a:solidFill>
                <a:schemeClr val="tx1"/>
              </a:solidFill>
              <a:effectLst/>
              <a:latin typeface="Arial" panose="020B0604020202020204" pitchFamily="34" charset="0"/>
            </a:endParaRPr>
          </a:p>
          <a:p>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9</a:t>
            </a:fld>
            <a:endParaRPr lang="en-US" noProof="0" dirty="0"/>
          </a:p>
        </p:txBody>
      </p:sp>
    </p:spTree>
    <p:extLst>
      <p:ext uri="{BB962C8B-B14F-4D97-AF65-F5344CB8AC3E}">
        <p14:creationId xmlns:p14="http://schemas.microsoft.com/office/powerpoint/2010/main" val="3991705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smtClean="0">
                <a:ln>
                  <a:noFill/>
                </a:ln>
                <a:solidFill>
                  <a:srgbClr val="222222"/>
                </a:solidFill>
                <a:effectLst/>
                <a:latin typeface="inherit"/>
              </a:rPr>
              <a:t>Asume que los recursos naturales son limitados y valiosos, mientras que el capital manufacturado es abundante • Toma un enfoque de sistemas • Cuestiona la idea de crecimiento económico ilimitado.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smtClean="0">
                <a:ln>
                  <a:noFill/>
                </a:ln>
                <a:solidFill>
                  <a:srgbClr val="222222"/>
                </a:solidFill>
                <a:effectLst/>
                <a:latin typeface="inherit"/>
              </a:rPr>
              <a:t>• La economía de estado estacionario se caracteriza por una baja tasas de natalidad y mortalidad humana, uso de renovables fuentes de energía, reciclaje de materiales y énfasis en Eficiencia y estabilidad.</a:t>
            </a:r>
            <a:r>
              <a:rPr kumimoji="0" lang="es-ES" altLang="en-US" sz="8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800" b="0" i="0" u="none" strike="noStrike" cap="none" normalizeH="0" baseline="0" dirty="0" smtClean="0">
                <a:ln>
                  <a:noFill/>
                </a:ln>
                <a:solidFill>
                  <a:srgbClr val="222222"/>
                </a:solidFill>
                <a:effectLst/>
                <a:latin typeface="inherit"/>
              </a:rPr>
              <a:t>Trata de hacer que los productores también tengan en cuenta lo social como costos ambientales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800" b="0" i="0" u="none" strike="noStrike" cap="none" normalizeH="0" baseline="0" dirty="0" smtClean="0">
                <a:ln>
                  <a:noFill/>
                </a:ln>
                <a:solidFill>
                  <a:srgbClr val="222222"/>
                </a:solidFill>
                <a:effectLst/>
                <a:latin typeface="inherit"/>
              </a:rPr>
              <a:t>• Cuestiona la suposición básica de que todos los bienes pueden ser comparados de acuerdo con su valor monetario; algunos aspectos de la naturaleza son irremplazables y esencial</a:t>
            </a:r>
            <a:r>
              <a:rPr kumimoji="0" lang="es-ES" altLang="en-US" sz="800" b="0" i="0" u="none" strike="noStrike" cap="none" normalizeH="0" baseline="0" dirty="0" smtClean="0">
                <a:ln>
                  <a:noFill/>
                </a:ln>
                <a:solidFill>
                  <a:schemeClr val="tx1"/>
                </a:solidFill>
                <a:effectLst/>
                <a:latin typeface="+mn-lt"/>
              </a:rPr>
              <a:t>es</a:t>
            </a:r>
            <a:endParaRPr kumimoji="0" lang="es-E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s-ES" sz="800" dirty="0" smtClean="0">
                <a:solidFill>
                  <a:srgbClr val="222222"/>
                </a:solidFill>
                <a:latin typeface="arial" panose="020B0604020202020204" pitchFamily="34" charset="0"/>
              </a:rPr>
              <a:t>Trata de hacer que los productores también tengan en cuenta lo social como costos ambientales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800" b="0" i="0" u="none" strike="noStrike" cap="none" normalizeH="0" baseline="0" dirty="0" smtClean="0">
                <a:ln>
                  <a:noFill/>
                </a:ln>
                <a:solidFill>
                  <a:srgbClr val="222222"/>
                </a:solidFill>
                <a:effectLst/>
                <a:latin typeface="inherit"/>
              </a:rPr>
              <a:t>El modelo de economía de estado estacionario En general, se construyen los modelos de economistas ecológicos. bajo el supuesto de que los suministros de muchos recursos son limitado y que no hay sustitutos para la mayoría de los tipos de capital natural. Por lo tanto, argumentan, el foco de la </a:t>
            </a:r>
            <a:r>
              <a:rPr kumimoji="0" lang="es-ES" altLang="en-US" sz="800" b="0" i="0" u="none" strike="noStrike" cap="none" normalizeH="0" baseline="0" dirty="0" err="1" smtClean="0">
                <a:ln>
                  <a:noFill/>
                </a:ln>
                <a:solidFill>
                  <a:srgbClr val="222222"/>
                </a:solidFill>
                <a:effectLst/>
                <a:latin typeface="inherit"/>
              </a:rPr>
              <a:t>la</a:t>
            </a:r>
            <a:r>
              <a:rPr kumimoji="0" lang="es-ES" altLang="en-US" sz="800" b="0" i="0" u="none" strike="noStrike" cap="none" normalizeH="0" baseline="0" dirty="0" smtClean="0">
                <a:ln>
                  <a:noFill/>
                </a:ln>
                <a:solidFill>
                  <a:srgbClr val="222222"/>
                </a:solidFill>
                <a:effectLst/>
                <a:latin typeface="inherit"/>
              </a:rPr>
              <a:t> economía debería pasar del crecimiento a la innovación, el desarrollo, y mejora, con el objetivo de lograr una sostenibilidad economías y sistemas sociales.</a:t>
            </a:r>
            <a:r>
              <a:rPr kumimoji="0" lang="es-ES" altLang="en-US" sz="300" b="0" i="0" u="none" strike="noStrike" cap="none" normalizeH="0" baseline="0" dirty="0" smtClean="0">
                <a:ln>
                  <a:noFill/>
                </a:ln>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800" b="0" i="0" u="none" strike="noStrike" cap="none" normalizeH="0" baseline="0" dirty="0" smtClean="0">
                <a:ln>
                  <a:noFill/>
                </a:ln>
                <a:solidFill>
                  <a:srgbClr val="222222"/>
                </a:solidFill>
                <a:effectLst/>
                <a:latin typeface="inherit"/>
              </a:rPr>
              <a:t>En tal economía, los empleos se crearían no a través de El uso y el agotamiento de los recursos, pero a través de la creatividad uso, reutilización y reciclaje de los recursos que tenemos. Por ejemplo, los trabajos mineros disminuirían bruscamente, pero los trabajos crecería en las áreas de diseño sostenible, </a:t>
            </a:r>
            <a:endParaRPr kumimoji="0" lang="es-E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800" b="0" i="0" u="none" strike="noStrike" cap="none" normalizeH="0" baseline="0" dirty="0" smtClean="0">
              <a:ln>
                <a:noFill/>
              </a:ln>
              <a:solidFill>
                <a:schemeClr val="tx1"/>
              </a:solidFill>
              <a:effectLst/>
            </a:endParaRPr>
          </a:p>
          <a:p>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10</a:t>
            </a:fld>
            <a:endParaRPr lang="en-US" noProof="0" dirty="0"/>
          </a:p>
        </p:txBody>
      </p:sp>
    </p:spTree>
    <p:extLst>
      <p:ext uri="{BB962C8B-B14F-4D97-AF65-F5344CB8AC3E}">
        <p14:creationId xmlns:p14="http://schemas.microsoft.com/office/powerpoint/2010/main" val="341650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Entre estas soluciones, se pone un gran énfasis en los cambios estructurales dentro de la economía y la sociedad, como la creación de una forma de vida descentralizada más pequeña basada en una mayor autosuficiencia para crear sistemas sociales y económicos que sean menos destructivos para la naturaleza (Williams y </a:t>
            </a:r>
            <a:r>
              <a:rPr lang="es-ES" dirty="0" err="1" smtClean="0"/>
              <a:t>Millington</a:t>
            </a:r>
            <a:r>
              <a:rPr lang="es-ES" dirty="0" smtClean="0"/>
              <a:t>, 2004). Para este propósito, se desarrollan indicadores físicos o ecológicos (por ejemplo, insumos materiales por unidad de servicio, huella ecológica y capital natural crítico) basados ​​en el concepto de desmaterialización y conservación del capital natural no sustituible (</a:t>
            </a:r>
            <a:r>
              <a:rPr lang="es-ES" dirty="0" err="1" smtClean="0"/>
              <a:t>Ekins</a:t>
            </a:r>
            <a:r>
              <a:rPr lang="es-ES" dirty="0" smtClean="0"/>
              <a:t> et al., 2003 ; 242 </a:t>
            </a:r>
            <a:r>
              <a:rPr lang="es-ES" dirty="0" err="1" smtClean="0"/>
              <a:t>Farley</a:t>
            </a:r>
            <a:r>
              <a:rPr lang="es-ES" dirty="0" smtClean="0"/>
              <a:t>, 2008; van den </a:t>
            </a:r>
            <a:r>
              <a:rPr lang="es-ES" dirty="0" err="1" smtClean="0"/>
              <a:t>Bergh</a:t>
            </a:r>
            <a:r>
              <a:rPr lang="es-ES" dirty="0" smtClean="0"/>
              <a:t>, 2001). En consecuencia, el concepto se basa más bien en la medición física y el conocimiento ecológico para evaluar umbrales críticos, pero también incluye el estudio de instituciones, regímenes de propiedad y mecanismos de gobernanza ambiental.</a:t>
            </a:r>
            <a:endParaRPr lang="en-US" dirty="0" smtClean="0"/>
          </a:p>
          <a:p>
            <a:endParaRPr lang="en-US" dirty="0"/>
          </a:p>
        </p:txBody>
      </p:sp>
      <p:sp>
        <p:nvSpPr>
          <p:cNvPr id="4" name="Marcador de número de diapositiva 3"/>
          <p:cNvSpPr>
            <a:spLocks noGrp="1"/>
          </p:cNvSpPr>
          <p:nvPr>
            <p:ph type="sldNum" sz="quarter" idx="10"/>
          </p:nvPr>
        </p:nvSpPr>
        <p:spPr/>
        <p:txBody>
          <a:bodyPr/>
          <a:lstStyle/>
          <a:p>
            <a:fld id="{F6DE8F2A-B3D4-43F2-B39B-CD77F64A1950}" type="slidenum">
              <a:rPr lang="en-US" noProof="0" smtClean="0"/>
              <a:t>11</a:t>
            </a:fld>
            <a:endParaRPr lang="en-US" noProof="0" dirty="0"/>
          </a:p>
        </p:txBody>
      </p:sp>
    </p:spTree>
    <p:extLst>
      <p:ext uri="{BB962C8B-B14F-4D97-AF65-F5344CB8AC3E}">
        <p14:creationId xmlns:p14="http://schemas.microsoft.com/office/powerpoint/2010/main" val="133371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dirty="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dirty="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s-ES" noProof="0"/>
              <a:t>Haga clic para modificar el estilo de título del patrón</a:t>
            </a:r>
            <a:endParaRPr lang="en-US" noProof="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s-ES" noProof="0"/>
              <a:t>Haga clic para modificar el estilo de título del patrón</a:t>
            </a:r>
            <a:endParaRPr lang="en-US" noProof="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‹Nº›</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s-ES" noProof="0"/>
              <a:t>Haga clic para modificar el estilo de título del patrón</a:t>
            </a:r>
            <a:endParaRPr lang="en-US" noProof="0"/>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s-ES" noProof="0"/>
              <a:t>Haga clic para modificar el estilo de título del patrón</a:t>
            </a:r>
            <a:endParaRPr lang="en-US" noProof="0"/>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n con título">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s-ES" noProof="0"/>
              <a:t>Haga clic para modificar el estilo de título del patrón</a:t>
            </a:r>
            <a:endParaRPr lang="en-US" noProof="0"/>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noProof="0"/>
              <a:t>Haga clic en el icono para agregar una imagen</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dirty="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dirty="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dirty="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s-ES" noProof="0"/>
              <a:t>Haga clic para modificar el estilo de título del patrón</a:t>
            </a:r>
            <a:endParaRPr lang="en-US" noProof="0"/>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s-ES" noProof="0"/>
              <a:t>Haga clic para modificar el estilo de título del patrón</a:t>
            </a:r>
            <a:endParaRPr lang="en-US" noProof="0"/>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s-ES" noProof="0"/>
              <a:t>Haga clic para modificar el estilo de título del patrón</a:t>
            </a:r>
            <a:endParaRPr lang="en-US" noProof="0"/>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s-ES" noProof="0"/>
              <a:t>Haga clic para modificar el estilo de título del patrón</a:t>
            </a:r>
            <a:endParaRPr lang="en-US" noProof="0"/>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s-ES" noProof="0" dirty="0"/>
              <a:t>Haga clic para modificar el estilo de título del patrón</a:t>
            </a:r>
            <a:endParaRPr lang="en-US" noProof="0"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s-EC" noProof="0" dirty="0" err="1"/>
              <a:t>Edit</a:t>
            </a:r>
            <a:r>
              <a:rPr lang="es-EC" noProof="0" dirty="0"/>
              <a:t> Master </a:t>
            </a:r>
            <a:r>
              <a:rPr lang="es-EC" noProof="0" dirty="0" err="1"/>
              <a:t>text</a:t>
            </a:r>
            <a:r>
              <a:rPr lang="es-EC" noProof="0" dirty="0"/>
              <a:t> </a:t>
            </a:r>
            <a:r>
              <a:rPr lang="es-EC" noProof="0" dirty="0" err="1"/>
              <a:t>styles</a:t>
            </a:r>
            <a:endParaRPr lang="es-EC" noProof="0" dirty="0"/>
          </a:p>
          <a:p>
            <a:pPr lvl="1"/>
            <a:r>
              <a:rPr lang="es-EC" noProof="0" dirty="0" err="1"/>
              <a:t>Second</a:t>
            </a:r>
            <a:r>
              <a:rPr lang="es-EC" noProof="0" dirty="0"/>
              <a:t> </a:t>
            </a:r>
            <a:r>
              <a:rPr lang="es-EC" noProof="0" dirty="0" err="1"/>
              <a:t>level</a:t>
            </a:r>
            <a:endParaRPr lang="es-EC" noProof="0" dirty="0"/>
          </a:p>
          <a:p>
            <a:pPr lvl="2"/>
            <a:r>
              <a:rPr lang="es-EC" noProof="0" dirty="0" err="1"/>
              <a:t>Third</a:t>
            </a:r>
            <a:r>
              <a:rPr lang="es-EC" noProof="0" dirty="0"/>
              <a:t> </a:t>
            </a:r>
            <a:r>
              <a:rPr lang="es-EC" noProof="0" dirty="0" err="1"/>
              <a:t>level</a:t>
            </a:r>
            <a:endParaRPr lang="es-EC" noProof="0" dirty="0"/>
          </a:p>
          <a:p>
            <a:pPr lvl="3"/>
            <a:r>
              <a:rPr lang="es-EC" noProof="0" dirty="0" err="1"/>
              <a:t>Fourth</a:t>
            </a:r>
            <a:r>
              <a:rPr lang="es-EC" noProof="0" dirty="0"/>
              <a:t> </a:t>
            </a:r>
            <a:r>
              <a:rPr lang="es-EC" noProof="0" dirty="0" err="1"/>
              <a:t>level</a:t>
            </a:r>
            <a:endParaRPr lang="es-EC" noProof="0" dirty="0"/>
          </a:p>
          <a:p>
            <a:pPr lvl="4"/>
            <a:r>
              <a:rPr lang="es-EC" noProof="0" dirty="0" err="1"/>
              <a:t>Fifth</a:t>
            </a:r>
            <a:r>
              <a:rPr lang="es-EC" noProof="0" dirty="0"/>
              <a:t> </a:t>
            </a:r>
            <a:r>
              <a:rPr lang="es-EC" noProof="0" dirty="0" err="1"/>
              <a:t>level</a:t>
            </a:r>
            <a:endParaRPr lang="es-EC" noProof="0"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s-E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‹Nº›</a:t>
            </a:fld>
            <a:endParaRPr lang="en-US" b="1" noProof="0"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6192D699-F041-4AC0-8EB5-16E6C1F08C5E}"/>
              </a:ext>
            </a:extLst>
          </p:cNvPr>
          <p:cNvPicPr>
            <a:picLocks noChangeAspect="1"/>
          </p:cNvPicPr>
          <p:nvPr userDrawn="1"/>
        </p:nvPicPr>
        <p:blipFill>
          <a:blip r:embed="rId22"/>
          <a:stretch>
            <a:fillRect/>
          </a:stretch>
        </p:blipFill>
        <p:spPr>
          <a:xfrm>
            <a:off x="10802983" y="123826"/>
            <a:ext cx="892942" cy="362534"/>
          </a:xfrm>
          <a:prstGeom prst="rect">
            <a:avLst/>
          </a:prstGeom>
        </p:spPr>
      </p:pic>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JXQ-vukj9w0&amp;feature=youtu.be&amp;fbclid=IwAR0mDHw5s2_rGTHM1LCqcBCFMD4kTmz8Khiue3-5FVAcu8dpvqR5qDNUsd8"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5153240"/>
            <a:ext cx="10607040" cy="701731"/>
          </a:xfrm>
        </p:spPr>
        <p:txBody>
          <a:bodyPr/>
          <a:lstStyle/>
          <a:p>
            <a:r>
              <a:rPr lang="es-EC" dirty="0" smtClean="0"/>
              <a:t>Economía, ambiente y sostenibilidad </a:t>
            </a:r>
            <a:endParaRPr lang="es-EC" dirty="0"/>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025" b="18025"/>
          <a:stretch>
            <a:fillRect/>
          </a:stretch>
        </p:blipFill>
        <p:spPr/>
      </p:pic>
    </p:spTree>
    <p:extLst>
      <p:ext uri="{BB962C8B-B14F-4D97-AF65-F5344CB8AC3E}">
        <p14:creationId xmlns:p14="http://schemas.microsoft.com/office/powerpoint/2010/main" val="3830756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3. Economía ecológica </a:t>
            </a:r>
            <a:endParaRPr lang="en-US" dirty="0"/>
          </a:p>
        </p:txBody>
      </p:sp>
      <p:sp>
        <p:nvSpPr>
          <p:cNvPr id="5" name="Rectángulo 4"/>
          <p:cNvSpPr/>
          <p:nvPr/>
        </p:nvSpPr>
        <p:spPr>
          <a:xfrm>
            <a:off x="832339" y="5769822"/>
            <a:ext cx="6096000" cy="646331"/>
          </a:xfrm>
          <a:prstGeom prst="rect">
            <a:avLst/>
          </a:prstGeom>
        </p:spPr>
        <p:txBody>
          <a:bodyPr>
            <a:spAutoFit/>
          </a:bodyPr>
          <a:lstStyle/>
          <a:p>
            <a:r>
              <a:rPr lang="es-ES" dirty="0"/>
              <a:t/>
            </a:r>
            <a:br>
              <a:rPr lang="es-ES" dirty="0"/>
            </a:br>
            <a:endParaRPr lang="en-US" dirty="0"/>
          </a:p>
        </p:txBody>
      </p:sp>
      <p:sp>
        <p:nvSpPr>
          <p:cNvPr id="9" name="Rectángulo 8"/>
          <p:cNvSpPr/>
          <p:nvPr/>
        </p:nvSpPr>
        <p:spPr>
          <a:xfrm>
            <a:off x="87924" y="1584061"/>
            <a:ext cx="8521210" cy="5262979"/>
          </a:xfrm>
          <a:prstGeom prst="rect">
            <a:avLst/>
          </a:prstGeom>
        </p:spPr>
        <p:txBody>
          <a:bodyPr wrap="square">
            <a:spAutoFit/>
          </a:bodyPr>
          <a:lstStyle/>
          <a:p>
            <a:pPr marL="457200" indent="-457200">
              <a:buFontTx/>
              <a:buChar char="-"/>
            </a:pPr>
            <a:r>
              <a:rPr lang="es-ES" sz="2800" dirty="0" smtClean="0"/>
              <a:t>Visión a finales de 1980. </a:t>
            </a:r>
          </a:p>
          <a:p>
            <a:pPr marL="457200" indent="-457200">
              <a:buFontTx/>
              <a:buChar char="-"/>
            </a:pPr>
            <a:r>
              <a:rPr lang="es-ES" sz="2800" dirty="0" smtClean="0"/>
              <a:t>Área </a:t>
            </a:r>
            <a:r>
              <a:rPr lang="es-ES" sz="2800" dirty="0" err="1" smtClean="0"/>
              <a:t>transdisciplinaria</a:t>
            </a:r>
            <a:r>
              <a:rPr lang="es-ES" sz="2800" dirty="0" smtClean="0"/>
              <a:t> que conecta la economía con la ecología (ciencias sociales con ciencias naturales).</a:t>
            </a:r>
          </a:p>
          <a:p>
            <a:pPr marL="457200" indent="-457200">
              <a:buFontTx/>
              <a:buChar char="-"/>
            </a:pPr>
            <a:r>
              <a:rPr lang="es-ES" sz="2800" dirty="0" smtClean="0"/>
              <a:t>Integra a los seres humanos a un sistema ecológico (no separados del medio ambiente). </a:t>
            </a:r>
          </a:p>
          <a:p>
            <a:pPr marL="457200" indent="-457200">
              <a:buFontTx/>
              <a:buChar char="-"/>
            </a:pPr>
            <a:r>
              <a:rPr lang="es-ES" sz="2800" dirty="0" smtClean="0"/>
              <a:t>Recursos naturales limitados, no deben ser desperdiciados. </a:t>
            </a:r>
          </a:p>
          <a:p>
            <a:pPr marL="457200" indent="-457200">
              <a:buFontTx/>
              <a:buChar char="-"/>
            </a:pPr>
            <a:r>
              <a:rPr lang="es-ES" sz="2800" dirty="0" smtClean="0"/>
              <a:t>Cuestiona la idea de crecimiento económico ilimitado.</a:t>
            </a:r>
          </a:p>
          <a:p>
            <a:pPr marL="457200" indent="-457200">
              <a:buFontTx/>
              <a:buChar char="-"/>
            </a:pPr>
            <a:endParaRPr lang="es-ES" sz="2800" dirty="0" smtClean="0"/>
          </a:p>
        </p:txBody>
      </p:sp>
      <p:pic>
        <p:nvPicPr>
          <p:cNvPr id="11" name="Imagen 10"/>
          <p:cNvPicPr>
            <a:picLocks noChangeAspect="1"/>
          </p:cNvPicPr>
          <p:nvPr/>
        </p:nvPicPr>
        <p:blipFill>
          <a:blip r:embed="rId3"/>
          <a:stretch>
            <a:fillRect/>
          </a:stretch>
        </p:blipFill>
        <p:spPr>
          <a:xfrm>
            <a:off x="8609134" y="1350699"/>
            <a:ext cx="3260481" cy="4231926"/>
          </a:xfrm>
          <a:prstGeom prst="rect">
            <a:avLst/>
          </a:prstGeom>
        </p:spPr>
      </p:pic>
    </p:spTree>
    <p:extLst>
      <p:ext uri="{BB962C8B-B14F-4D97-AF65-F5344CB8AC3E}">
        <p14:creationId xmlns:p14="http://schemas.microsoft.com/office/powerpoint/2010/main" val="1651198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3. Economía ecológica </a:t>
            </a:r>
            <a:endParaRPr lang="en-US" dirty="0"/>
          </a:p>
        </p:txBody>
      </p:sp>
      <p:sp>
        <p:nvSpPr>
          <p:cNvPr id="5" name="Rectángulo 4"/>
          <p:cNvSpPr/>
          <p:nvPr/>
        </p:nvSpPr>
        <p:spPr>
          <a:xfrm>
            <a:off x="832339" y="5769822"/>
            <a:ext cx="6096000" cy="646331"/>
          </a:xfrm>
          <a:prstGeom prst="rect">
            <a:avLst/>
          </a:prstGeom>
        </p:spPr>
        <p:txBody>
          <a:bodyPr>
            <a:spAutoFit/>
          </a:bodyPr>
          <a:lstStyle/>
          <a:p>
            <a:r>
              <a:rPr lang="es-ES" dirty="0"/>
              <a:t/>
            </a:r>
            <a:br>
              <a:rPr lang="es-ES" dirty="0"/>
            </a:br>
            <a:endParaRPr lang="en-US" dirty="0"/>
          </a:p>
        </p:txBody>
      </p:sp>
      <p:sp>
        <p:nvSpPr>
          <p:cNvPr id="9" name="Rectángulo 8"/>
          <p:cNvSpPr/>
          <p:nvPr/>
        </p:nvSpPr>
        <p:spPr>
          <a:xfrm>
            <a:off x="199436" y="1405642"/>
            <a:ext cx="8521210" cy="5693866"/>
          </a:xfrm>
          <a:prstGeom prst="rect">
            <a:avLst/>
          </a:prstGeom>
        </p:spPr>
        <p:txBody>
          <a:bodyPr wrap="square">
            <a:spAutoFit/>
          </a:bodyPr>
          <a:lstStyle/>
          <a:p>
            <a:pPr marL="457200" indent="-457200">
              <a:buFontTx/>
              <a:buChar char="-"/>
            </a:pPr>
            <a:r>
              <a:rPr lang="es-ES" sz="2800" dirty="0" smtClean="0"/>
              <a:t>Busca cambios estructurales dentro de la economía y sociedad, descentralización de servicios, economía circular basada en autosuficiencia para crear sistemas sociales y económicos menos destructivos para la naturaleza. </a:t>
            </a:r>
          </a:p>
          <a:p>
            <a:pPr marL="457200" indent="-457200">
              <a:buFontTx/>
              <a:buChar char="-"/>
            </a:pPr>
            <a:r>
              <a:rPr lang="es-ES" sz="2800" dirty="0" smtClean="0"/>
              <a:t>Conservación del capital natural (no sustituible).</a:t>
            </a:r>
          </a:p>
          <a:p>
            <a:pPr marL="457200" indent="-457200">
              <a:buFontTx/>
              <a:buChar char="-"/>
            </a:pPr>
            <a:r>
              <a:rPr lang="es-ES" sz="2800" dirty="0" smtClean="0"/>
              <a:t>Desarrolla indicadores físicos o ecológicos (Ej. Huella ecológica).</a:t>
            </a:r>
          </a:p>
          <a:p>
            <a:pPr marL="457200" indent="-457200">
              <a:buFontTx/>
              <a:buChar char="-"/>
            </a:pPr>
            <a:r>
              <a:rPr lang="es-ES" sz="2800" dirty="0" smtClean="0"/>
              <a:t>Estudio de instituciones y mecanismos de gobernanza ambiental. </a:t>
            </a:r>
          </a:p>
          <a:p>
            <a:pPr marL="457200" indent="-457200">
              <a:buFontTx/>
              <a:buChar char="-"/>
            </a:pPr>
            <a:endParaRPr lang="es-ES" sz="2800" dirty="0" smtClean="0"/>
          </a:p>
        </p:txBody>
      </p:sp>
      <p:pic>
        <p:nvPicPr>
          <p:cNvPr id="7" name="Imagen 6"/>
          <p:cNvPicPr>
            <a:picLocks noChangeAspect="1"/>
          </p:cNvPicPr>
          <p:nvPr/>
        </p:nvPicPr>
        <p:blipFill>
          <a:blip r:embed="rId3"/>
          <a:stretch>
            <a:fillRect/>
          </a:stretch>
        </p:blipFill>
        <p:spPr>
          <a:xfrm>
            <a:off x="9099788" y="1939340"/>
            <a:ext cx="2784375" cy="3613967"/>
          </a:xfrm>
          <a:prstGeom prst="rect">
            <a:avLst/>
          </a:prstGeom>
        </p:spPr>
      </p:pic>
    </p:spTree>
    <p:extLst>
      <p:ext uri="{BB962C8B-B14F-4D97-AF65-F5344CB8AC3E}">
        <p14:creationId xmlns:p14="http://schemas.microsoft.com/office/powerpoint/2010/main" val="1328046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0" y="1490080"/>
            <a:ext cx="7439025" cy="4924425"/>
          </a:xfrm>
          <a:prstGeom prst="rect">
            <a:avLst/>
          </a:prstGeom>
        </p:spPr>
      </p:pic>
      <p:sp>
        <p:nvSpPr>
          <p:cNvPr id="8" name="Título 5"/>
          <p:cNvSpPr>
            <a:spLocks noGrp="1"/>
          </p:cNvSpPr>
          <p:nvPr>
            <p:ph type="title"/>
          </p:nvPr>
        </p:nvSpPr>
        <p:spPr>
          <a:xfrm>
            <a:off x="446314" y="500215"/>
            <a:ext cx="11174186" cy="590931"/>
          </a:xfrm>
        </p:spPr>
        <p:txBody>
          <a:bodyPr/>
          <a:lstStyle/>
          <a:p>
            <a:r>
              <a:rPr lang="es-EC" dirty="0" smtClean="0"/>
              <a:t>3. Economía ecológica </a:t>
            </a:r>
            <a:endParaRPr lang="en-US" dirty="0"/>
          </a:p>
        </p:txBody>
      </p:sp>
      <p:sp>
        <p:nvSpPr>
          <p:cNvPr id="9" name="Rectángulo 8"/>
          <p:cNvSpPr/>
          <p:nvPr/>
        </p:nvSpPr>
        <p:spPr>
          <a:xfrm>
            <a:off x="7703631" y="4545311"/>
            <a:ext cx="3916869" cy="1477328"/>
          </a:xfrm>
          <a:prstGeom prst="rect">
            <a:avLst/>
          </a:prstGeom>
        </p:spPr>
        <p:txBody>
          <a:bodyPr wrap="square">
            <a:spAutoFit/>
          </a:bodyPr>
          <a:lstStyle/>
          <a:p>
            <a:r>
              <a:rPr lang="es-ES" dirty="0"/>
              <a:t>Actividades humanas son subsistemas de la biosfera, que dependen de los recursos naturales y servicios </a:t>
            </a:r>
            <a:r>
              <a:rPr lang="es-ES" dirty="0" smtClean="0"/>
              <a:t>eco-sistémicos</a:t>
            </a:r>
            <a:r>
              <a:rPr lang="es-ES" dirty="0"/>
              <a:t>.</a:t>
            </a:r>
          </a:p>
        </p:txBody>
      </p:sp>
      <p:sp>
        <p:nvSpPr>
          <p:cNvPr id="10" name="Rectángulo 9"/>
          <p:cNvSpPr/>
          <p:nvPr/>
        </p:nvSpPr>
        <p:spPr>
          <a:xfrm>
            <a:off x="7194627" y="1894020"/>
            <a:ext cx="4425873" cy="2031325"/>
          </a:xfrm>
          <a:prstGeom prst="rect">
            <a:avLst/>
          </a:prstGeom>
        </p:spPr>
        <p:txBody>
          <a:bodyPr wrap="square">
            <a:spAutoFit/>
          </a:bodyPr>
          <a:lstStyle/>
          <a:p>
            <a:pPr marL="457200" indent="-457200">
              <a:buFontTx/>
              <a:buChar char="-"/>
            </a:pPr>
            <a:r>
              <a:rPr lang="es-ES" dirty="0"/>
              <a:t>Propone la economía de estado estacionario (cambio sistémico). Asume recursos limitados. Objetivo: pasar de crecimiento ilimitado (extracción de recursos) a reutilización de recursos actuales. </a:t>
            </a:r>
          </a:p>
        </p:txBody>
      </p:sp>
      <p:sp>
        <p:nvSpPr>
          <p:cNvPr id="11"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3"/>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685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4. Economía Verde </a:t>
            </a:r>
            <a:endParaRPr lang="en-US" dirty="0"/>
          </a:p>
        </p:txBody>
      </p:sp>
      <p:sp>
        <p:nvSpPr>
          <p:cNvPr id="8" name="Rectángulo 7"/>
          <p:cNvSpPr/>
          <p:nvPr/>
        </p:nvSpPr>
        <p:spPr>
          <a:xfrm>
            <a:off x="199436" y="1164134"/>
            <a:ext cx="11421064" cy="4832092"/>
          </a:xfrm>
          <a:prstGeom prst="rect">
            <a:avLst/>
          </a:prstGeom>
        </p:spPr>
        <p:txBody>
          <a:bodyPr wrap="square">
            <a:spAutoFit/>
          </a:bodyPr>
          <a:lstStyle/>
          <a:p>
            <a:pPr marL="457200" indent="-457200">
              <a:buFontTx/>
              <a:buChar char="-"/>
            </a:pPr>
            <a:r>
              <a:rPr lang="es-ES" sz="2800" dirty="0" smtClean="0"/>
              <a:t>Se vincula a teorías de economía ambiental y economía ecológica. </a:t>
            </a:r>
          </a:p>
          <a:p>
            <a:pPr marL="457200" indent="-457200">
              <a:buFontTx/>
              <a:buChar char="-"/>
            </a:pPr>
            <a:r>
              <a:rPr lang="es-ES" sz="2800" dirty="0" smtClean="0"/>
              <a:t>Busca el crecimiento económico. </a:t>
            </a:r>
          </a:p>
          <a:p>
            <a:pPr marL="457200" indent="-457200">
              <a:buFontTx/>
              <a:buChar char="-"/>
            </a:pPr>
            <a:r>
              <a:rPr lang="es-ES" sz="2800" dirty="0" smtClean="0"/>
              <a:t>Visión a largo plazo en la que el mercado apueste por empresas verdes (disminución de emisiones de Carbono, inversión en energía renovable, eficiencia energética).</a:t>
            </a:r>
          </a:p>
          <a:p>
            <a:pPr marL="457200" indent="-457200">
              <a:buFontTx/>
              <a:buChar char="-"/>
            </a:pPr>
            <a:r>
              <a:rPr lang="es-ES" sz="2800" dirty="0" smtClean="0"/>
              <a:t>Criticada por corregir externalidades recurriendo al mercado, sin embargo, los instrumentos del mercado no miden el impacto ambiental. </a:t>
            </a:r>
          </a:p>
          <a:p>
            <a:pPr marL="457200" indent="-457200">
              <a:buFontTx/>
              <a:buChar char="-"/>
            </a:pPr>
            <a:r>
              <a:rPr lang="es-ES" sz="2800" dirty="0" smtClean="0"/>
              <a:t>Supone altos costos para las empresas.  </a:t>
            </a:r>
          </a:p>
          <a:p>
            <a:pPr marL="457200" indent="-457200">
              <a:buFontTx/>
              <a:buChar char="-"/>
            </a:pPr>
            <a:endParaRPr lang="es-ES" sz="2800" dirty="0" smtClean="0"/>
          </a:p>
        </p:txBody>
      </p:sp>
    </p:spTree>
    <p:extLst>
      <p:ext uri="{BB962C8B-B14F-4D97-AF65-F5344CB8AC3E}">
        <p14:creationId xmlns:p14="http://schemas.microsoft.com/office/powerpoint/2010/main" val="118134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5"/>
          <p:cNvSpPr>
            <a:spLocks noGrp="1"/>
          </p:cNvSpPr>
          <p:nvPr>
            <p:ph type="title"/>
          </p:nvPr>
        </p:nvSpPr>
        <p:spPr>
          <a:xfrm>
            <a:off x="374073" y="697623"/>
            <a:ext cx="11450782" cy="590931"/>
          </a:xfrm>
        </p:spPr>
        <p:txBody>
          <a:bodyPr/>
          <a:lstStyle/>
          <a:p>
            <a:r>
              <a:rPr lang="es-EC" dirty="0" smtClean="0"/>
              <a:t>Resumen visiones de la economía</a:t>
            </a:r>
            <a:endParaRPr lang="en-US" dirty="0"/>
          </a:p>
        </p:txBody>
      </p:sp>
      <p:pic>
        <p:nvPicPr>
          <p:cNvPr id="10" name="Imagen 9"/>
          <p:cNvPicPr>
            <a:picLocks noChangeAspect="1"/>
          </p:cNvPicPr>
          <p:nvPr/>
        </p:nvPicPr>
        <p:blipFill>
          <a:blip r:embed="rId3"/>
          <a:stretch>
            <a:fillRect/>
          </a:stretch>
        </p:blipFill>
        <p:spPr>
          <a:xfrm>
            <a:off x="582676" y="1825264"/>
            <a:ext cx="10598589" cy="3349409"/>
          </a:xfrm>
          <a:prstGeom prst="rect">
            <a:avLst/>
          </a:prstGeom>
        </p:spPr>
      </p:pic>
      <p:sp>
        <p:nvSpPr>
          <p:cNvPr id="11" name="Marcador de texto 3"/>
          <p:cNvSpPr txBox="1">
            <a:spLocks/>
          </p:cNvSpPr>
          <p:nvPr/>
        </p:nvSpPr>
        <p:spPr>
          <a:xfrm>
            <a:off x="262537" y="5937381"/>
            <a:ext cx="10918728" cy="35619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smtClean="0"/>
              <a:t>Basado en </a:t>
            </a:r>
            <a:r>
              <a:rPr lang="es-EC" dirty="0" err="1" smtClean="0"/>
              <a:t>Avila</a:t>
            </a:r>
            <a:r>
              <a:rPr lang="es-EC" dirty="0" smtClean="0"/>
              <a:t> y </a:t>
            </a:r>
            <a:r>
              <a:rPr lang="es-EC" dirty="0" err="1" smtClean="0"/>
              <a:t>Pinkus</a:t>
            </a:r>
            <a:r>
              <a:rPr lang="es-EC" dirty="0" smtClean="0"/>
              <a:t> (2018). Teorías económicas ambientales y su vínculo con la dimensión social de la sustentabilidad en áreas protegidas. </a:t>
            </a:r>
            <a:endParaRPr lang="en-US" dirty="0"/>
          </a:p>
        </p:txBody>
      </p:sp>
    </p:spTree>
    <p:extLst>
      <p:ext uri="{BB962C8B-B14F-4D97-AF65-F5344CB8AC3E}">
        <p14:creationId xmlns:p14="http://schemas.microsoft.com/office/powerpoint/2010/main" val="3307144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5"/>
          <p:cNvSpPr txBox="1">
            <a:spLocks/>
          </p:cNvSpPr>
          <p:nvPr/>
        </p:nvSpPr>
        <p:spPr>
          <a:xfrm>
            <a:off x="447835" y="335746"/>
            <a:ext cx="11174186" cy="10895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C" dirty="0" smtClean="0"/>
              <a:t>¿Cómo podemos poner valores al capital natural y controlar la contaminación y el uso de recursos? </a:t>
            </a:r>
            <a:endParaRPr lang="en-US" dirty="0"/>
          </a:p>
        </p:txBody>
      </p:sp>
      <p:sp>
        <p:nvSpPr>
          <p:cNvPr id="10" name="Rectángulo 9"/>
          <p:cNvSpPr/>
          <p:nvPr/>
        </p:nvSpPr>
        <p:spPr>
          <a:xfrm>
            <a:off x="282563" y="1653875"/>
            <a:ext cx="10884876" cy="2677656"/>
          </a:xfrm>
          <a:prstGeom prst="rect">
            <a:avLst/>
          </a:prstGeom>
        </p:spPr>
        <p:txBody>
          <a:bodyPr wrap="square">
            <a:spAutoFit/>
          </a:bodyPr>
          <a:lstStyle/>
          <a:p>
            <a:pPr marL="514350" indent="-514350">
              <a:buAutoNum type="arabicPeriod"/>
            </a:pPr>
            <a:r>
              <a:rPr lang="es-ES" sz="2800" dirty="0" smtClean="0"/>
              <a:t>Estimación del valor de los servicios </a:t>
            </a:r>
            <a:r>
              <a:rPr lang="es-ES" sz="2800" dirty="0" err="1" smtClean="0"/>
              <a:t>ecosistémicos</a:t>
            </a:r>
            <a:r>
              <a:rPr lang="es-ES" sz="2800" dirty="0" smtClean="0"/>
              <a:t> y recursos naturales. </a:t>
            </a:r>
          </a:p>
          <a:p>
            <a:pPr marL="514350" indent="-514350">
              <a:buAutoNum type="arabicPeriod"/>
            </a:pPr>
            <a:r>
              <a:rPr lang="es-ES" sz="2800" dirty="0" smtClean="0"/>
              <a:t>Costo Análisis – beneficio </a:t>
            </a:r>
          </a:p>
          <a:p>
            <a:pPr marL="514350" indent="-514350">
              <a:buAutoNum type="arabicPeriod"/>
            </a:pPr>
            <a:r>
              <a:rPr lang="es-ES" sz="2800" dirty="0" smtClean="0"/>
              <a:t>Precio de costo total </a:t>
            </a:r>
          </a:p>
          <a:p>
            <a:pPr marL="514350" indent="-514350">
              <a:buAutoNum type="arabicPeriod"/>
            </a:pPr>
            <a:endParaRPr lang="es-ES" sz="2800" dirty="0"/>
          </a:p>
          <a:p>
            <a:endParaRPr lang="es-ES" sz="2800" dirty="0" smtClean="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981" y="3678382"/>
            <a:ext cx="42672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164" y="3678382"/>
            <a:ext cx="1779897" cy="238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307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5"/>
          <p:cNvSpPr txBox="1">
            <a:spLocks/>
          </p:cNvSpPr>
          <p:nvPr/>
        </p:nvSpPr>
        <p:spPr>
          <a:xfrm>
            <a:off x="447835" y="335746"/>
            <a:ext cx="11174186" cy="10895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s-EC" dirty="0" smtClean="0"/>
              <a:t>¿Cómo podemos poner valores al capital natural y controlar la contaminación y el uso de recursos? </a:t>
            </a:r>
            <a:endParaRPr lang="en-US" dirty="0"/>
          </a:p>
        </p:txBody>
      </p:sp>
      <p:sp>
        <p:nvSpPr>
          <p:cNvPr id="10" name="Rectángulo 9"/>
          <p:cNvSpPr/>
          <p:nvPr/>
        </p:nvSpPr>
        <p:spPr>
          <a:xfrm>
            <a:off x="592490" y="1425275"/>
            <a:ext cx="10884876" cy="4401205"/>
          </a:xfrm>
          <a:prstGeom prst="rect">
            <a:avLst/>
          </a:prstGeom>
        </p:spPr>
        <p:txBody>
          <a:bodyPr wrap="square">
            <a:spAutoFit/>
          </a:bodyPr>
          <a:lstStyle/>
          <a:p>
            <a:r>
              <a:rPr lang="es-ES" sz="2800" b="1" dirty="0" smtClean="0"/>
              <a:t>1. Estimación del valor de los servicios </a:t>
            </a:r>
            <a:r>
              <a:rPr lang="es-ES" sz="2800" b="1" dirty="0" err="1" smtClean="0"/>
              <a:t>ecosistémicos</a:t>
            </a:r>
            <a:r>
              <a:rPr lang="es-ES" sz="2800" b="1" dirty="0" smtClean="0"/>
              <a:t> y recursos naturales. </a:t>
            </a:r>
          </a:p>
          <a:p>
            <a:pPr marL="914400" lvl="1" indent="-457200">
              <a:buFontTx/>
              <a:buChar char="-"/>
            </a:pPr>
            <a:r>
              <a:rPr lang="es-ES" sz="2800" b="1" dirty="0" smtClean="0"/>
              <a:t>Valor por existencia</a:t>
            </a:r>
            <a:r>
              <a:rPr lang="es-ES" sz="2800" dirty="0" smtClean="0"/>
              <a:t>. Ejemplo: valor por la longevidad de un bosque o por presencia de especies en peligro de extinción. </a:t>
            </a:r>
          </a:p>
          <a:p>
            <a:pPr marL="914400" lvl="1" indent="-457200">
              <a:buFontTx/>
              <a:buChar char="-"/>
            </a:pPr>
            <a:r>
              <a:rPr lang="es-ES" sz="2800" b="1" dirty="0" smtClean="0"/>
              <a:t>Valor estético</a:t>
            </a:r>
            <a:r>
              <a:rPr lang="es-ES" sz="2800" dirty="0" smtClean="0"/>
              <a:t>. Ejemplo: valor por la belleza de un bosque o de las especies. </a:t>
            </a:r>
          </a:p>
          <a:p>
            <a:pPr marL="914400" lvl="1" indent="-457200">
              <a:buFontTx/>
              <a:buChar char="-"/>
            </a:pPr>
            <a:r>
              <a:rPr lang="es-ES" sz="2800" b="1" dirty="0" smtClean="0"/>
              <a:t>Valor de legado.</a:t>
            </a:r>
            <a:r>
              <a:rPr lang="es-ES" sz="2800" dirty="0" smtClean="0"/>
              <a:t> Voluntad de pagar para proteger el capital natural para futuras generaciones. </a:t>
            </a:r>
          </a:p>
          <a:p>
            <a:pPr marL="457200" indent="-457200">
              <a:buFontTx/>
              <a:buChar char="-"/>
            </a:pPr>
            <a:endParaRPr lang="es-ES" sz="2800" dirty="0" smtClean="0"/>
          </a:p>
        </p:txBody>
      </p:sp>
    </p:spTree>
    <p:extLst>
      <p:ext uri="{BB962C8B-B14F-4D97-AF65-F5344CB8AC3E}">
        <p14:creationId xmlns:p14="http://schemas.microsoft.com/office/powerpoint/2010/main" val="1129740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46314" y="555615"/>
            <a:ext cx="11174186" cy="480131"/>
          </a:xfrm>
        </p:spPr>
        <p:txBody>
          <a:bodyPr/>
          <a:lstStyle/>
          <a:p>
            <a:r>
              <a:rPr lang="es-EC" sz="2800" dirty="0"/>
              <a:t>2</a:t>
            </a:r>
            <a:r>
              <a:rPr lang="es-EC" sz="2800" dirty="0" smtClean="0"/>
              <a:t>. Análisis costo beneficio</a:t>
            </a:r>
            <a:endParaRPr lang="en-US" sz="2800" dirty="0"/>
          </a:p>
        </p:txBody>
      </p:sp>
      <p:sp>
        <p:nvSpPr>
          <p:cNvPr id="7" name="Rectangle 3"/>
          <p:cNvSpPr txBox="1">
            <a:spLocks noChangeArrowheads="1"/>
          </p:cNvSpPr>
          <p:nvPr/>
        </p:nvSpPr>
        <p:spPr>
          <a:xfrm>
            <a:off x="446315" y="1419877"/>
            <a:ext cx="11482450" cy="47700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err="1" smtClean="0"/>
              <a:t>Economía</a:t>
            </a:r>
            <a:r>
              <a:rPr lang="en-US" altLang="en-US" dirty="0" smtClean="0"/>
              <a:t> </a:t>
            </a:r>
            <a:r>
              <a:rPr lang="en-US" altLang="en-US" dirty="0" err="1" smtClean="0"/>
              <a:t>ambiental</a:t>
            </a:r>
            <a:r>
              <a:rPr lang="en-US" altLang="en-US" dirty="0" smtClean="0"/>
              <a:t> propone:</a:t>
            </a:r>
          </a:p>
          <a:p>
            <a:pPr lvl="1"/>
            <a:r>
              <a:rPr lang="en-US" altLang="en-US" dirty="0" err="1" smtClean="0"/>
              <a:t>Incluir</a:t>
            </a:r>
            <a:r>
              <a:rPr lang="en-US" altLang="en-US" dirty="0" smtClean="0"/>
              <a:t> </a:t>
            </a:r>
            <a:r>
              <a:rPr lang="en-US" altLang="en-US" dirty="0" err="1" smtClean="0"/>
              <a:t>estimaciones</a:t>
            </a:r>
            <a:r>
              <a:rPr lang="en-US" altLang="en-US" dirty="0" smtClean="0"/>
              <a:t> de los </a:t>
            </a:r>
            <a:r>
              <a:rPr lang="en-US" altLang="en-US" dirty="0" err="1" smtClean="0"/>
              <a:t>servicios</a:t>
            </a:r>
            <a:r>
              <a:rPr lang="en-US" altLang="en-US" dirty="0" smtClean="0"/>
              <a:t> </a:t>
            </a:r>
            <a:r>
              <a:rPr lang="en-US" altLang="en-US" dirty="0" err="1" smtClean="0"/>
              <a:t>ecosistémicos</a:t>
            </a:r>
            <a:r>
              <a:rPr lang="en-US" altLang="en-US" dirty="0" smtClean="0"/>
              <a:t>. </a:t>
            </a:r>
          </a:p>
          <a:p>
            <a:pPr lvl="1"/>
            <a:r>
              <a:rPr lang="en-US" altLang="en-US" dirty="0" err="1" smtClean="0"/>
              <a:t>Estima</a:t>
            </a:r>
            <a:r>
              <a:rPr lang="en-US" altLang="en-US" dirty="0" smtClean="0"/>
              <a:t> </a:t>
            </a:r>
            <a:r>
              <a:rPr lang="en-US" altLang="en-US" dirty="0" err="1" smtClean="0"/>
              <a:t>beneficios</a:t>
            </a:r>
            <a:r>
              <a:rPr lang="en-US" altLang="en-US" dirty="0" smtClean="0"/>
              <a:t> a </a:t>
            </a:r>
            <a:r>
              <a:rPr lang="en-US" altLang="en-US" dirty="0" err="1" smtClean="0"/>
              <a:t>corto</a:t>
            </a:r>
            <a:r>
              <a:rPr lang="en-US" altLang="en-US" dirty="0" smtClean="0"/>
              <a:t> y largo </a:t>
            </a:r>
            <a:r>
              <a:rPr lang="en-US" altLang="en-US" dirty="0" err="1" smtClean="0"/>
              <a:t>plazo</a:t>
            </a:r>
            <a:r>
              <a:rPr lang="en-US" altLang="en-US" dirty="0" smtClean="0"/>
              <a:t>. </a:t>
            </a:r>
          </a:p>
          <a:p>
            <a:pPr lvl="1"/>
            <a:r>
              <a:rPr lang="en-US" altLang="en-US" dirty="0" err="1" smtClean="0"/>
              <a:t>Compara</a:t>
            </a:r>
            <a:r>
              <a:rPr lang="en-US" altLang="en-US" dirty="0" smtClean="0"/>
              <a:t> </a:t>
            </a:r>
            <a:r>
              <a:rPr lang="en-US" altLang="en-US" dirty="0" err="1" smtClean="0"/>
              <a:t>costos</a:t>
            </a:r>
            <a:r>
              <a:rPr lang="en-US" altLang="en-US" dirty="0" smtClean="0"/>
              <a:t> y </a:t>
            </a:r>
            <a:r>
              <a:rPr lang="en-US" altLang="en-US" dirty="0" err="1" smtClean="0"/>
              <a:t>beneficios</a:t>
            </a:r>
            <a:r>
              <a:rPr lang="en-US" altLang="en-US" dirty="0" smtClean="0"/>
              <a:t> de las </a:t>
            </a:r>
            <a:r>
              <a:rPr lang="en-US" altLang="en-US" dirty="0" err="1" smtClean="0"/>
              <a:t>alternativas</a:t>
            </a:r>
            <a:r>
              <a:rPr lang="en-US" altLang="en-US" dirty="0" smtClean="0"/>
              <a:t>. </a:t>
            </a:r>
            <a:r>
              <a:rPr lang="en-US" altLang="en-US" dirty="0" err="1" smtClean="0"/>
              <a:t>Analiza</a:t>
            </a:r>
            <a:r>
              <a:rPr lang="en-US" altLang="en-US" dirty="0" smtClean="0"/>
              <a:t> </a:t>
            </a:r>
            <a:r>
              <a:rPr lang="en-US" altLang="en-US" dirty="0" err="1" smtClean="0"/>
              <a:t>riesgos</a:t>
            </a:r>
            <a:r>
              <a:rPr lang="en-US" altLang="en-US" dirty="0" smtClean="0"/>
              <a:t> </a:t>
            </a:r>
            <a:r>
              <a:rPr lang="en-US" altLang="en-US" dirty="0" err="1" smtClean="0"/>
              <a:t>sociales</a:t>
            </a:r>
            <a:r>
              <a:rPr lang="en-US" altLang="en-US" dirty="0" smtClean="0"/>
              <a:t>, </a:t>
            </a:r>
            <a:r>
              <a:rPr lang="en-US" altLang="en-US" dirty="0" err="1" smtClean="0"/>
              <a:t>económicos</a:t>
            </a:r>
            <a:r>
              <a:rPr lang="en-US" altLang="en-US" dirty="0" smtClean="0"/>
              <a:t> y </a:t>
            </a:r>
            <a:r>
              <a:rPr lang="en-US" altLang="en-US" dirty="0" err="1" smtClean="0"/>
              <a:t>ambientales</a:t>
            </a:r>
            <a:r>
              <a:rPr lang="en-US" altLang="en-US" dirty="0" smtClean="0"/>
              <a:t>. </a:t>
            </a:r>
          </a:p>
          <a:p>
            <a:pPr lvl="1"/>
            <a:endParaRPr lang="en-US" altLang="en-US" dirty="0" smtClean="0"/>
          </a:p>
          <a:p>
            <a:r>
              <a:rPr lang="en-US" altLang="en-US" dirty="0" err="1" smtClean="0"/>
              <a:t>Incertidumbres</a:t>
            </a:r>
            <a:r>
              <a:rPr lang="en-US" altLang="en-US" dirty="0" smtClean="0"/>
              <a:t> (</a:t>
            </a:r>
            <a:r>
              <a:rPr lang="en-US" altLang="en-US" dirty="0" err="1" smtClean="0"/>
              <a:t>errores</a:t>
            </a:r>
            <a:r>
              <a:rPr lang="en-US" altLang="en-US" dirty="0" smtClean="0"/>
              <a:t>)</a:t>
            </a:r>
          </a:p>
          <a:p>
            <a:endParaRPr lang="en-US" altLang="en-US" dirty="0" smtClean="0"/>
          </a:p>
        </p:txBody>
      </p:sp>
      <p:pic>
        <p:nvPicPr>
          <p:cNvPr id="8" name="Imagen 7"/>
          <p:cNvPicPr>
            <a:picLocks noChangeAspect="1"/>
          </p:cNvPicPr>
          <p:nvPr/>
        </p:nvPicPr>
        <p:blipFill>
          <a:blip r:embed="rId3"/>
          <a:stretch>
            <a:fillRect/>
          </a:stretch>
        </p:blipFill>
        <p:spPr>
          <a:xfrm>
            <a:off x="6394738" y="4156506"/>
            <a:ext cx="4057650" cy="2362200"/>
          </a:xfrm>
          <a:prstGeom prst="rect">
            <a:avLst/>
          </a:prstGeom>
        </p:spPr>
      </p:pic>
    </p:spTree>
    <p:extLst>
      <p:ext uri="{BB962C8B-B14F-4D97-AF65-F5344CB8AC3E}">
        <p14:creationId xmlns:p14="http://schemas.microsoft.com/office/powerpoint/2010/main" val="4262202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46314" y="555615"/>
            <a:ext cx="11174186" cy="480131"/>
          </a:xfrm>
        </p:spPr>
        <p:txBody>
          <a:bodyPr/>
          <a:lstStyle/>
          <a:p>
            <a:r>
              <a:rPr lang="es-EC" sz="2800" dirty="0"/>
              <a:t>3</a:t>
            </a:r>
            <a:r>
              <a:rPr lang="es-EC" sz="2800" dirty="0" smtClean="0"/>
              <a:t>. </a:t>
            </a:r>
            <a:r>
              <a:rPr lang="es-EC" sz="2800" dirty="0" smtClean="0"/>
              <a:t>Precio de costo total </a:t>
            </a:r>
            <a:endParaRPr lang="en-US" sz="2800" dirty="0"/>
          </a:p>
        </p:txBody>
      </p:sp>
      <p:sp>
        <p:nvSpPr>
          <p:cNvPr id="7" name="Rectangle 3"/>
          <p:cNvSpPr txBox="1">
            <a:spLocks noChangeArrowheads="1"/>
          </p:cNvSpPr>
          <p:nvPr/>
        </p:nvSpPr>
        <p:spPr>
          <a:xfrm>
            <a:off x="446315" y="1419877"/>
            <a:ext cx="7388430" cy="47700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altLang="en-US" dirty="0" smtClean="0"/>
              <a:t>Precio del mercado: no incluye costos externos</a:t>
            </a:r>
            <a:r>
              <a:rPr lang="es-EC" altLang="en-US" dirty="0"/>
              <a:t>.</a:t>
            </a:r>
            <a:endParaRPr lang="es-EC" altLang="en-US" dirty="0" smtClean="0"/>
          </a:p>
          <a:p>
            <a:r>
              <a:rPr lang="es-EC" altLang="en-US" dirty="0" smtClean="0"/>
              <a:t>Ejemplo: compra de un auto</a:t>
            </a:r>
          </a:p>
          <a:p>
            <a:pPr lvl="1"/>
            <a:r>
              <a:rPr lang="es-EC" altLang="en-US" dirty="0" smtClean="0"/>
              <a:t>Incluye costos de materia prima, capital humano, costos directos de producción. </a:t>
            </a:r>
          </a:p>
          <a:p>
            <a:pPr lvl="1"/>
            <a:r>
              <a:rPr lang="es-EC" altLang="en-US" dirty="0" smtClean="0"/>
              <a:t>No incluye los costos ambientales en la extracción de minerales (desperdicio, contaminación del aire, agua, suelo)</a:t>
            </a:r>
          </a:p>
          <a:p>
            <a:pPr lvl="1"/>
            <a:r>
              <a:rPr lang="es-EC" altLang="en-US" dirty="0" smtClean="0"/>
              <a:t>No tiene precio pero la sociedad a largo plazo paga por ello en afectación de su salud, congestión vehicular, degradación ambiental. </a:t>
            </a:r>
            <a:endParaRPr lang="en-US" altLang="en-US" dirty="0" smtClean="0"/>
          </a:p>
        </p:txBody>
      </p:sp>
      <p:pic>
        <p:nvPicPr>
          <p:cNvPr id="8" name="Imagen 7"/>
          <p:cNvPicPr>
            <a:picLocks noChangeAspect="1"/>
          </p:cNvPicPr>
          <p:nvPr/>
        </p:nvPicPr>
        <p:blipFill>
          <a:blip r:embed="rId3"/>
          <a:stretch>
            <a:fillRect/>
          </a:stretch>
        </p:blipFill>
        <p:spPr>
          <a:xfrm>
            <a:off x="7834745" y="3607066"/>
            <a:ext cx="3889101" cy="1733862"/>
          </a:xfrm>
          <a:prstGeom prst="rect">
            <a:avLst/>
          </a:prstGeom>
        </p:spPr>
      </p:pic>
    </p:spTree>
    <p:extLst>
      <p:ext uri="{BB962C8B-B14F-4D97-AF65-F5344CB8AC3E}">
        <p14:creationId xmlns:p14="http://schemas.microsoft.com/office/powerpoint/2010/main" val="2364596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6315" y="622810"/>
            <a:ext cx="11174186" cy="590931"/>
          </a:xfrm>
        </p:spPr>
        <p:txBody>
          <a:bodyPr/>
          <a:lstStyle/>
          <a:p>
            <a:pPr eaLnBrk="1" hangingPunct="1"/>
            <a:r>
              <a:rPr lang="en-US" altLang="en-US" dirty="0" smtClean="0"/>
              <a:t>¿</a:t>
            </a:r>
            <a:r>
              <a:rPr lang="en-US" altLang="en-US" dirty="0" err="1" smtClean="0"/>
              <a:t>Por</a:t>
            </a:r>
            <a:r>
              <a:rPr lang="en-US" altLang="en-US" dirty="0" smtClean="0"/>
              <a:t> </a:t>
            </a:r>
            <a:r>
              <a:rPr lang="en-US" altLang="en-US" dirty="0" err="1" smtClean="0"/>
              <a:t>qué</a:t>
            </a:r>
            <a:r>
              <a:rPr lang="en-US" altLang="en-US" dirty="0" smtClean="0"/>
              <a:t> no se </a:t>
            </a:r>
            <a:r>
              <a:rPr lang="en-US" altLang="en-US" dirty="0" err="1" smtClean="0"/>
              <a:t>utiliza</a:t>
            </a:r>
            <a:r>
              <a:rPr lang="en-US" altLang="en-US" dirty="0" smtClean="0"/>
              <a:t> el </a:t>
            </a:r>
            <a:r>
              <a:rPr lang="en-US" altLang="en-US" dirty="0" err="1" smtClean="0"/>
              <a:t>precio</a:t>
            </a:r>
            <a:r>
              <a:rPr lang="en-US" altLang="en-US" dirty="0" smtClean="0"/>
              <a:t> de </a:t>
            </a:r>
            <a:r>
              <a:rPr lang="en-US" altLang="en-US" dirty="0" err="1" smtClean="0"/>
              <a:t>costo</a:t>
            </a:r>
            <a:r>
              <a:rPr lang="en-US" altLang="en-US" dirty="0" smtClean="0"/>
              <a:t> total?</a:t>
            </a:r>
            <a:endParaRPr lang="en-US" altLang="en-US" dirty="0"/>
          </a:p>
        </p:txBody>
      </p:sp>
      <p:sp>
        <p:nvSpPr>
          <p:cNvPr id="32771" name="Rectangle 3"/>
          <p:cNvSpPr>
            <a:spLocks noGrp="1" noChangeArrowheads="1"/>
          </p:cNvSpPr>
          <p:nvPr>
            <p:ph type="body" idx="1"/>
          </p:nvPr>
        </p:nvSpPr>
        <p:spPr>
          <a:xfrm>
            <a:off x="-337457" y="918275"/>
            <a:ext cx="10853056" cy="4770098"/>
          </a:xfrm>
        </p:spPr>
        <p:txBody>
          <a:bodyPr/>
          <a:lstStyle/>
          <a:p>
            <a:pPr lvl="1">
              <a:lnSpc>
                <a:spcPct val="90000"/>
              </a:lnSpc>
              <a:spcBef>
                <a:spcPts val="500"/>
              </a:spcBef>
            </a:pPr>
            <a:endParaRPr lang="en-US" altLang="en-US" sz="2400" dirty="0">
              <a:solidFill>
                <a:schemeClr val="tx1"/>
              </a:solidFill>
            </a:endParaRPr>
          </a:p>
          <a:p>
            <a:pPr lvl="1">
              <a:lnSpc>
                <a:spcPct val="90000"/>
              </a:lnSpc>
              <a:spcBef>
                <a:spcPts val="500"/>
              </a:spcBef>
            </a:pPr>
            <a:r>
              <a:rPr lang="en-US" altLang="en-US" sz="2400" dirty="0" err="1">
                <a:solidFill>
                  <a:schemeClr val="tx1"/>
                </a:solidFill>
              </a:rPr>
              <a:t>Empresas</a:t>
            </a:r>
            <a:r>
              <a:rPr lang="en-US" altLang="en-US" sz="2400" dirty="0">
                <a:solidFill>
                  <a:schemeClr val="tx1"/>
                </a:solidFill>
              </a:rPr>
              <a:t> </a:t>
            </a:r>
            <a:r>
              <a:rPr lang="en-US" altLang="en-US" sz="2400" dirty="0" err="1">
                <a:solidFill>
                  <a:schemeClr val="tx1"/>
                </a:solidFill>
              </a:rPr>
              <a:t>tendrían</a:t>
            </a:r>
            <a:r>
              <a:rPr lang="en-US" altLang="en-US" sz="2400" dirty="0">
                <a:solidFill>
                  <a:schemeClr val="tx1"/>
                </a:solidFill>
              </a:rPr>
              <a:t> que </a:t>
            </a:r>
            <a:r>
              <a:rPr lang="en-US" altLang="en-US" sz="2400" dirty="0" err="1">
                <a:solidFill>
                  <a:schemeClr val="tx1"/>
                </a:solidFill>
              </a:rPr>
              <a:t>subir</a:t>
            </a:r>
            <a:r>
              <a:rPr lang="en-US" altLang="en-US" sz="2400" dirty="0">
                <a:solidFill>
                  <a:schemeClr val="tx1"/>
                </a:solidFill>
              </a:rPr>
              <a:t> los </a:t>
            </a:r>
            <a:r>
              <a:rPr lang="en-US" altLang="en-US" sz="2400" dirty="0" err="1">
                <a:solidFill>
                  <a:schemeClr val="tx1"/>
                </a:solidFill>
              </a:rPr>
              <a:t>precios</a:t>
            </a:r>
            <a:r>
              <a:rPr lang="en-US" altLang="en-US" sz="2400" dirty="0">
                <a:solidFill>
                  <a:schemeClr val="tx1"/>
                </a:solidFill>
              </a:rPr>
              <a:t> de </a:t>
            </a:r>
            <a:r>
              <a:rPr lang="en-US" altLang="en-US" sz="2400" dirty="0" err="1">
                <a:solidFill>
                  <a:schemeClr val="tx1"/>
                </a:solidFill>
              </a:rPr>
              <a:t>sus</a:t>
            </a:r>
            <a:r>
              <a:rPr lang="en-US" altLang="en-US" sz="2400" dirty="0">
                <a:solidFill>
                  <a:schemeClr val="tx1"/>
                </a:solidFill>
              </a:rPr>
              <a:t> </a:t>
            </a:r>
            <a:r>
              <a:rPr lang="en-US" altLang="en-US" sz="2400" dirty="0" err="1">
                <a:solidFill>
                  <a:schemeClr val="tx1"/>
                </a:solidFill>
              </a:rPr>
              <a:t>productos</a:t>
            </a:r>
            <a:r>
              <a:rPr lang="en-US" altLang="en-US" sz="2400" dirty="0">
                <a:solidFill>
                  <a:schemeClr val="tx1"/>
                </a:solidFill>
              </a:rPr>
              <a:t> y no </a:t>
            </a:r>
            <a:r>
              <a:rPr lang="en-US" altLang="en-US" sz="2400" dirty="0" err="1">
                <a:solidFill>
                  <a:schemeClr val="tx1"/>
                </a:solidFill>
              </a:rPr>
              <a:t>podrían</a:t>
            </a:r>
            <a:r>
              <a:rPr lang="en-US" altLang="en-US" sz="2400" dirty="0">
                <a:solidFill>
                  <a:schemeClr val="tx1"/>
                </a:solidFill>
              </a:rPr>
              <a:t> </a:t>
            </a:r>
            <a:r>
              <a:rPr lang="en-US" altLang="en-US" sz="2400" dirty="0" err="1">
                <a:solidFill>
                  <a:schemeClr val="tx1"/>
                </a:solidFill>
              </a:rPr>
              <a:t>sostener</a:t>
            </a:r>
            <a:r>
              <a:rPr lang="en-US" altLang="en-US" sz="2400" dirty="0">
                <a:solidFill>
                  <a:schemeClr val="tx1"/>
                </a:solidFill>
              </a:rPr>
              <a:t> </a:t>
            </a:r>
            <a:r>
              <a:rPr lang="en-US" altLang="en-US" sz="2400" dirty="0" err="1">
                <a:solidFill>
                  <a:schemeClr val="tx1"/>
                </a:solidFill>
              </a:rPr>
              <a:t>sus</a:t>
            </a:r>
            <a:r>
              <a:rPr lang="en-US" altLang="en-US" sz="2400" dirty="0">
                <a:solidFill>
                  <a:schemeClr val="tx1"/>
                </a:solidFill>
              </a:rPr>
              <a:t> </a:t>
            </a:r>
            <a:r>
              <a:rPr lang="en-US" altLang="en-US" sz="2400" dirty="0" err="1">
                <a:solidFill>
                  <a:schemeClr val="tx1"/>
                </a:solidFill>
              </a:rPr>
              <a:t>negocios</a:t>
            </a:r>
            <a:r>
              <a:rPr lang="en-US" altLang="en-US" sz="2400" dirty="0">
                <a:solidFill>
                  <a:schemeClr val="tx1"/>
                </a:solidFill>
              </a:rPr>
              <a:t>. </a:t>
            </a:r>
          </a:p>
          <a:p>
            <a:pPr lvl="1">
              <a:lnSpc>
                <a:spcPct val="90000"/>
              </a:lnSpc>
              <a:spcBef>
                <a:spcPts val="500"/>
              </a:spcBef>
            </a:pPr>
            <a:r>
              <a:rPr lang="en-US" altLang="en-US" sz="2400" dirty="0" err="1">
                <a:solidFill>
                  <a:schemeClr val="tx1"/>
                </a:solidFill>
              </a:rPr>
              <a:t>Difícil</a:t>
            </a:r>
            <a:r>
              <a:rPr lang="en-US" altLang="en-US" sz="2400" dirty="0">
                <a:solidFill>
                  <a:schemeClr val="tx1"/>
                </a:solidFill>
              </a:rPr>
              <a:t> </a:t>
            </a:r>
            <a:r>
              <a:rPr lang="en-US" altLang="en-US" sz="2400" dirty="0" err="1">
                <a:solidFill>
                  <a:schemeClr val="tx1"/>
                </a:solidFill>
              </a:rPr>
              <a:t>estimar</a:t>
            </a:r>
            <a:r>
              <a:rPr lang="en-US" altLang="en-US" sz="2400" dirty="0">
                <a:solidFill>
                  <a:schemeClr val="tx1"/>
                </a:solidFill>
              </a:rPr>
              <a:t> los </a:t>
            </a:r>
            <a:r>
              <a:rPr lang="en-US" altLang="en-US" sz="2400" dirty="0" err="1">
                <a:solidFill>
                  <a:schemeClr val="tx1"/>
                </a:solidFill>
              </a:rPr>
              <a:t>costos</a:t>
            </a:r>
            <a:r>
              <a:rPr lang="en-US" altLang="en-US" sz="2400" dirty="0">
                <a:solidFill>
                  <a:schemeClr val="tx1"/>
                </a:solidFill>
              </a:rPr>
              <a:t> </a:t>
            </a:r>
            <a:r>
              <a:rPr lang="en-US" altLang="en-US" sz="2400" dirty="0" err="1">
                <a:solidFill>
                  <a:schemeClr val="tx1"/>
                </a:solidFill>
              </a:rPr>
              <a:t>ambientales</a:t>
            </a:r>
            <a:r>
              <a:rPr lang="en-US" altLang="en-US" sz="2400" dirty="0">
                <a:solidFill>
                  <a:schemeClr val="tx1"/>
                </a:solidFill>
              </a:rPr>
              <a:t> y de </a:t>
            </a:r>
            <a:r>
              <a:rPr lang="en-US" altLang="en-US" sz="2400" dirty="0" err="1">
                <a:solidFill>
                  <a:schemeClr val="tx1"/>
                </a:solidFill>
              </a:rPr>
              <a:t>salud</a:t>
            </a:r>
            <a:r>
              <a:rPr lang="en-US" altLang="en-US" sz="2400" dirty="0">
                <a:solidFill>
                  <a:schemeClr val="tx1"/>
                </a:solidFill>
              </a:rPr>
              <a:t>. </a:t>
            </a:r>
          </a:p>
          <a:p>
            <a:pPr lvl="1">
              <a:lnSpc>
                <a:spcPct val="90000"/>
              </a:lnSpc>
              <a:spcBef>
                <a:spcPts val="500"/>
              </a:spcBef>
            </a:pPr>
            <a:r>
              <a:rPr lang="en-US" altLang="en-US" sz="2400" dirty="0" err="1">
                <a:solidFill>
                  <a:schemeClr val="tx1"/>
                </a:solidFill>
              </a:rPr>
              <a:t>Corporaciones</a:t>
            </a:r>
            <a:r>
              <a:rPr lang="en-US" altLang="en-US" sz="2400" dirty="0">
                <a:solidFill>
                  <a:schemeClr val="tx1"/>
                </a:solidFill>
              </a:rPr>
              <a:t> </a:t>
            </a:r>
            <a:r>
              <a:rPr lang="en-US" altLang="en-US" sz="2400" dirty="0" err="1">
                <a:solidFill>
                  <a:schemeClr val="tx1"/>
                </a:solidFill>
              </a:rPr>
              <a:t>tienen</a:t>
            </a:r>
            <a:r>
              <a:rPr lang="en-US" altLang="en-US" sz="2400" dirty="0">
                <a:solidFill>
                  <a:schemeClr val="tx1"/>
                </a:solidFill>
              </a:rPr>
              <a:t> </a:t>
            </a:r>
            <a:r>
              <a:rPr lang="en-US" altLang="en-US" sz="2400" dirty="0" err="1">
                <a:solidFill>
                  <a:schemeClr val="tx1"/>
                </a:solidFill>
              </a:rPr>
              <a:t>una</a:t>
            </a:r>
            <a:r>
              <a:rPr lang="en-US" altLang="en-US" sz="2400" dirty="0">
                <a:solidFill>
                  <a:schemeClr val="tx1"/>
                </a:solidFill>
              </a:rPr>
              <a:t> </a:t>
            </a:r>
            <a:r>
              <a:rPr lang="en-US" altLang="en-US" sz="2400" dirty="0" err="1">
                <a:solidFill>
                  <a:schemeClr val="tx1"/>
                </a:solidFill>
              </a:rPr>
              <a:t>fuerte</a:t>
            </a:r>
            <a:r>
              <a:rPr lang="en-US" altLang="en-US" sz="2400" dirty="0">
                <a:solidFill>
                  <a:schemeClr val="tx1"/>
                </a:solidFill>
              </a:rPr>
              <a:t> </a:t>
            </a:r>
            <a:r>
              <a:rPr lang="en-US" altLang="en-US" sz="2400" dirty="0" err="1">
                <a:solidFill>
                  <a:schemeClr val="tx1"/>
                </a:solidFill>
              </a:rPr>
              <a:t>influencia</a:t>
            </a:r>
            <a:r>
              <a:rPr lang="en-US" altLang="en-US" sz="2400" dirty="0">
                <a:solidFill>
                  <a:schemeClr val="tx1"/>
                </a:solidFill>
              </a:rPr>
              <a:t> </a:t>
            </a:r>
            <a:r>
              <a:rPr lang="en-US" altLang="en-US" sz="2400" dirty="0" err="1">
                <a:solidFill>
                  <a:schemeClr val="tx1"/>
                </a:solidFill>
              </a:rPr>
              <a:t>en</a:t>
            </a:r>
            <a:r>
              <a:rPr lang="en-US" altLang="en-US" sz="2400" dirty="0">
                <a:solidFill>
                  <a:schemeClr val="tx1"/>
                </a:solidFill>
              </a:rPr>
              <a:t> los </a:t>
            </a:r>
            <a:r>
              <a:rPr lang="en-US" altLang="en-US" sz="2400" dirty="0" err="1">
                <a:solidFill>
                  <a:schemeClr val="tx1"/>
                </a:solidFill>
              </a:rPr>
              <a:t>gobiernos</a:t>
            </a:r>
            <a:r>
              <a:rPr lang="en-US" altLang="en-US" sz="2400" dirty="0">
                <a:solidFill>
                  <a:schemeClr val="tx1"/>
                </a:solidFill>
              </a:rPr>
              <a:t>. </a:t>
            </a:r>
            <a:r>
              <a:rPr lang="en-US" altLang="en-US" sz="2400" dirty="0" err="1">
                <a:solidFill>
                  <a:schemeClr val="tx1"/>
                </a:solidFill>
              </a:rPr>
              <a:t>Manejan</a:t>
            </a:r>
            <a:r>
              <a:rPr lang="en-US" altLang="en-US" sz="2400" dirty="0">
                <a:solidFill>
                  <a:schemeClr val="tx1"/>
                </a:solidFill>
              </a:rPr>
              <a:t> </a:t>
            </a:r>
            <a:r>
              <a:rPr lang="en-US" altLang="en-US" sz="2400" dirty="0" err="1">
                <a:solidFill>
                  <a:schemeClr val="tx1"/>
                </a:solidFill>
              </a:rPr>
              <a:t>regulaciones</a:t>
            </a:r>
            <a:r>
              <a:rPr lang="en-US" altLang="en-US" sz="2400" dirty="0">
                <a:solidFill>
                  <a:schemeClr val="tx1"/>
                </a:solidFill>
              </a:rPr>
              <a:t> </a:t>
            </a:r>
            <a:r>
              <a:rPr lang="en-US" altLang="en-US" sz="2400" dirty="0" err="1">
                <a:solidFill>
                  <a:schemeClr val="tx1"/>
                </a:solidFill>
              </a:rPr>
              <a:t>preferencias</a:t>
            </a:r>
            <a:r>
              <a:rPr lang="en-US" altLang="en-US" sz="2400" dirty="0">
                <a:solidFill>
                  <a:schemeClr val="tx1"/>
                </a:solidFill>
              </a:rPr>
              <a:t>, </a:t>
            </a:r>
            <a:r>
              <a:rPr lang="en-US" altLang="en-US" sz="2400" dirty="0" err="1">
                <a:solidFill>
                  <a:schemeClr val="tx1"/>
                </a:solidFill>
              </a:rPr>
              <a:t>exenciones</a:t>
            </a:r>
            <a:r>
              <a:rPr lang="en-US" altLang="en-US" sz="2400" dirty="0">
                <a:solidFill>
                  <a:schemeClr val="tx1"/>
                </a:solidFill>
              </a:rPr>
              <a:t> </a:t>
            </a:r>
            <a:r>
              <a:rPr lang="en-US" altLang="en-US" sz="2400" dirty="0" err="1">
                <a:solidFill>
                  <a:schemeClr val="tx1"/>
                </a:solidFill>
              </a:rPr>
              <a:t>fiscales</a:t>
            </a:r>
            <a:r>
              <a:rPr lang="en-US" altLang="en-US" sz="2400" dirty="0">
                <a:solidFill>
                  <a:schemeClr val="tx1"/>
                </a:solidFill>
              </a:rPr>
              <a:t>, </a:t>
            </a:r>
            <a:r>
              <a:rPr lang="en-US" altLang="en-US" sz="2400" dirty="0" err="1" smtClean="0">
                <a:solidFill>
                  <a:schemeClr val="tx1"/>
                </a:solidFill>
              </a:rPr>
              <a:t>subsidios</a:t>
            </a:r>
            <a:r>
              <a:rPr lang="en-US" altLang="en-US" sz="2400" dirty="0" smtClean="0">
                <a:solidFill>
                  <a:schemeClr val="tx1"/>
                </a:solidFill>
              </a:rPr>
              <a:t> </a:t>
            </a:r>
            <a:r>
              <a:rPr lang="en-US" altLang="en-US" sz="2400" dirty="0">
                <a:solidFill>
                  <a:schemeClr val="tx1"/>
                </a:solidFill>
              </a:rPr>
              <a:t>que </a:t>
            </a:r>
            <a:r>
              <a:rPr lang="en-US" altLang="en-US" sz="2400" dirty="0" err="1">
                <a:solidFill>
                  <a:schemeClr val="tx1"/>
                </a:solidFill>
              </a:rPr>
              <a:t>distorsionan</a:t>
            </a:r>
            <a:r>
              <a:rPr lang="en-US" altLang="en-US" sz="2400" dirty="0">
                <a:solidFill>
                  <a:schemeClr val="tx1"/>
                </a:solidFill>
              </a:rPr>
              <a:t> los </a:t>
            </a:r>
            <a:r>
              <a:rPr lang="en-US" altLang="en-US" sz="2400" dirty="0" err="1">
                <a:solidFill>
                  <a:schemeClr val="tx1"/>
                </a:solidFill>
              </a:rPr>
              <a:t>precios</a:t>
            </a:r>
            <a:r>
              <a:rPr lang="en-US" altLang="en-US" sz="2400" dirty="0">
                <a:solidFill>
                  <a:schemeClr val="tx1"/>
                </a:solidFill>
              </a:rPr>
              <a:t> </a:t>
            </a:r>
            <a:r>
              <a:rPr lang="en-US" altLang="en-US" sz="2400" dirty="0" err="1">
                <a:solidFill>
                  <a:schemeClr val="tx1"/>
                </a:solidFill>
              </a:rPr>
              <a:t>reales</a:t>
            </a:r>
            <a:r>
              <a:rPr lang="en-US" altLang="en-US" sz="2400" dirty="0">
                <a:solidFill>
                  <a:schemeClr val="tx1"/>
                </a:solidFill>
              </a:rPr>
              <a:t>. </a:t>
            </a:r>
          </a:p>
          <a:p>
            <a:pPr eaLnBrk="1" hangingPunct="1">
              <a:buFont typeface="Times" panose="02020603050405020304" pitchFamily="18" charset="0"/>
              <a:buNone/>
            </a:pPr>
            <a:endParaRPr lang="en-US" altLang="en-US" dirty="0" smtClean="0"/>
          </a:p>
        </p:txBody>
      </p:sp>
      <p:pic>
        <p:nvPicPr>
          <p:cNvPr id="3" name="Imagen 2"/>
          <p:cNvPicPr>
            <a:picLocks noChangeAspect="1"/>
          </p:cNvPicPr>
          <p:nvPr/>
        </p:nvPicPr>
        <p:blipFill>
          <a:blip r:embed="rId3"/>
          <a:stretch>
            <a:fillRect/>
          </a:stretch>
        </p:blipFill>
        <p:spPr>
          <a:xfrm>
            <a:off x="6723969" y="4075340"/>
            <a:ext cx="4143375" cy="2390775"/>
          </a:xfrm>
          <a:prstGeom prst="rect">
            <a:avLst/>
          </a:prstGeom>
        </p:spPr>
      </p:pic>
    </p:spTree>
    <p:extLst>
      <p:ext uri="{BB962C8B-B14F-4D97-AF65-F5344CB8AC3E}">
        <p14:creationId xmlns:p14="http://schemas.microsoft.com/office/powerpoint/2010/main" val="2804004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s-EC" dirty="0"/>
              <a:t>Tabla de contenido </a:t>
            </a: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p:txBody>
          <a:bodyPr/>
          <a:lstStyle/>
          <a:p>
            <a:r>
              <a:rPr lang="es-EC" dirty="0" smtClean="0"/>
              <a:t>¿Qué es la economía?</a:t>
            </a:r>
          </a:p>
          <a:p>
            <a:r>
              <a:rPr lang="es-EC" dirty="0" smtClean="0"/>
              <a:t>¿Cómo funciona el sistema económico?</a:t>
            </a:r>
          </a:p>
          <a:p>
            <a:r>
              <a:rPr lang="es-EC" dirty="0" smtClean="0"/>
              <a:t>Distintas visiones de la economía </a:t>
            </a:r>
          </a:p>
          <a:p>
            <a:endParaRPr lang="es-EC" dirty="0" smtClean="0"/>
          </a:p>
          <a:p>
            <a:endParaRPr lang="es-EC" dirty="0" smtClean="0"/>
          </a:p>
          <a:p>
            <a:pPr marL="0" indent="0">
              <a:buNone/>
            </a:pPr>
            <a:endParaRPr lang="es-EC" dirty="0"/>
          </a:p>
        </p:txBody>
      </p:sp>
    </p:spTree>
    <p:extLst>
      <p:ext uri="{BB962C8B-B14F-4D97-AF65-F5344CB8AC3E}">
        <p14:creationId xmlns:p14="http://schemas.microsoft.com/office/powerpoint/2010/main" val="2994797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314" y="250916"/>
            <a:ext cx="11174186" cy="1089529"/>
          </a:xfrm>
        </p:spPr>
        <p:txBody>
          <a:bodyPr/>
          <a:lstStyle/>
          <a:p>
            <a:r>
              <a:rPr lang="es-EC" dirty="0" smtClean="0"/>
              <a:t>¿Qué puede ayudar al verdadero costo de los productos y servicios?</a:t>
            </a:r>
            <a:endParaRPr lang="en-US" dirty="0"/>
          </a:p>
        </p:txBody>
      </p:sp>
      <p:sp>
        <p:nvSpPr>
          <p:cNvPr id="3" name="Marcador de contenido 2"/>
          <p:cNvSpPr>
            <a:spLocks noGrp="1"/>
          </p:cNvSpPr>
          <p:nvPr>
            <p:ph idx="1"/>
          </p:nvPr>
        </p:nvSpPr>
        <p:spPr>
          <a:xfrm>
            <a:off x="446315" y="1463040"/>
            <a:ext cx="11174185" cy="4770098"/>
          </a:xfrm>
        </p:spPr>
        <p:txBody>
          <a:bodyPr/>
          <a:lstStyle/>
          <a:p>
            <a:pPr lvl="1">
              <a:lnSpc>
                <a:spcPct val="90000"/>
              </a:lnSpc>
              <a:spcBef>
                <a:spcPts val="500"/>
              </a:spcBef>
            </a:pPr>
            <a:r>
              <a:rPr lang="es-EC" sz="2400" dirty="0">
                <a:solidFill>
                  <a:schemeClr val="tx1"/>
                </a:solidFill>
              </a:rPr>
              <a:t>Impuestos ambientales </a:t>
            </a:r>
          </a:p>
          <a:p>
            <a:pPr lvl="1">
              <a:lnSpc>
                <a:spcPct val="90000"/>
              </a:lnSpc>
              <a:spcBef>
                <a:spcPts val="500"/>
              </a:spcBef>
            </a:pPr>
            <a:r>
              <a:rPr lang="es-EC" sz="2400" dirty="0" smtClean="0">
                <a:solidFill>
                  <a:schemeClr val="tx1"/>
                </a:solidFill>
              </a:rPr>
              <a:t>Leyes </a:t>
            </a:r>
            <a:r>
              <a:rPr lang="es-EC" sz="2400" dirty="0">
                <a:solidFill>
                  <a:schemeClr val="tx1"/>
                </a:solidFill>
              </a:rPr>
              <a:t>ambientales y </a:t>
            </a:r>
            <a:r>
              <a:rPr lang="es-EC" sz="2400" dirty="0" smtClean="0">
                <a:solidFill>
                  <a:schemeClr val="tx1"/>
                </a:solidFill>
              </a:rPr>
              <a:t>regulaciones</a:t>
            </a:r>
          </a:p>
          <a:p>
            <a:pPr lvl="1">
              <a:lnSpc>
                <a:spcPct val="90000"/>
              </a:lnSpc>
              <a:spcBef>
                <a:spcPts val="500"/>
              </a:spcBef>
            </a:pPr>
            <a:r>
              <a:rPr lang="es-EC" sz="2400" dirty="0" smtClean="0">
                <a:solidFill>
                  <a:schemeClr val="tx1"/>
                </a:solidFill>
              </a:rPr>
              <a:t>Costos de externalidades dentro de la producción.</a:t>
            </a:r>
            <a:endParaRPr lang="es-EC" sz="2400" dirty="0">
              <a:solidFill>
                <a:schemeClr val="tx1"/>
              </a:solidFill>
            </a:endParaRPr>
          </a:p>
          <a:p>
            <a:pPr lvl="1">
              <a:lnSpc>
                <a:spcPct val="90000"/>
              </a:lnSpc>
              <a:spcBef>
                <a:spcPts val="500"/>
              </a:spcBef>
            </a:pPr>
            <a:r>
              <a:rPr lang="es-EC" sz="2400" dirty="0" smtClean="0">
                <a:solidFill>
                  <a:schemeClr val="tx1"/>
                </a:solidFill>
              </a:rPr>
              <a:t>Etiquetado </a:t>
            </a:r>
            <a:r>
              <a:rPr lang="es-EC" sz="2400" dirty="0">
                <a:solidFill>
                  <a:schemeClr val="tx1"/>
                </a:solidFill>
              </a:rPr>
              <a:t>y certificaciones ambientales para productos y </a:t>
            </a:r>
            <a:r>
              <a:rPr lang="es-EC" sz="2400" dirty="0" smtClean="0">
                <a:solidFill>
                  <a:schemeClr val="tx1"/>
                </a:solidFill>
              </a:rPr>
              <a:t>servicios. Tener cuidado con “</a:t>
            </a:r>
            <a:r>
              <a:rPr lang="es-EC" sz="2400" dirty="0" err="1" smtClean="0">
                <a:solidFill>
                  <a:schemeClr val="tx1"/>
                </a:solidFill>
              </a:rPr>
              <a:t>greenwashing</a:t>
            </a:r>
            <a:r>
              <a:rPr lang="es-EC" sz="2400" dirty="0" smtClean="0">
                <a:solidFill>
                  <a:schemeClr val="tx1"/>
                </a:solidFill>
              </a:rPr>
              <a:t>” (falso etiquetado de productos sostenibles). No existe regulación del gobierno. </a:t>
            </a:r>
            <a:endParaRPr lang="es-EC" sz="2400" dirty="0">
              <a:solidFill>
                <a:schemeClr val="tx1"/>
              </a:solidFill>
            </a:endParaRPr>
          </a:p>
          <a:p>
            <a:pPr marL="457200" lvl="1" indent="0">
              <a:lnSpc>
                <a:spcPct val="90000"/>
              </a:lnSpc>
              <a:spcBef>
                <a:spcPts val="500"/>
              </a:spcBef>
              <a:buNone/>
            </a:pPr>
            <a:endParaRPr lang="es-EC" sz="2400" dirty="0">
              <a:solidFill>
                <a:schemeClr val="tx1"/>
              </a:solidFill>
            </a:endParaRPr>
          </a:p>
          <a:p>
            <a:endParaRPr lang="en-US" dirty="0"/>
          </a:p>
        </p:txBody>
      </p:sp>
      <p:pic>
        <p:nvPicPr>
          <p:cNvPr id="4" name="Imagen 3"/>
          <p:cNvPicPr>
            <a:picLocks noChangeAspect="1"/>
          </p:cNvPicPr>
          <p:nvPr/>
        </p:nvPicPr>
        <p:blipFill>
          <a:blip r:embed="rId3"/>
          <a:stretch>
            <a:fillRect/>
          </a:stretch>
        </p:blipFill>
        <p:spPr>
          <a:xfrm>
            <a:off x="7921770" y="4263725"/>
            <a:ext cx="3196504" cy="2382248"/>
          </a:xfrm>
          <a:prstGeom prst="rect">
            <a:avLst/>
          </a:prstGeom>
        </p:spPr>
      </p:pic>
    </p:spTree>
    <p:extLst>
      <p:ext uri="{BB962C8B-B14F-4D97-AF65-F5344CB8AC3E}">
        <p14:creationId xmlns:p14="http://schemas.microsoft.com/office/powerpoint/2010/main" val="1167816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Indicadores económicos y ambientales</a:t>
            </a:r>
            <a:endParaRPr lang="en-US" dirty="0"/>
          </a:p>
        </p:txBody>
      </p:sp>
      <p:sp>
        <p:nvSpPr>
          <p:cNvPr id="4" name="Marcador de contenido 2"/>
          <p:cNvSpPr>
            <a:spLocks noGrp="1"/>
          </p:cNvSpPr>
          <p:nvPr>
            <p:ph sz="half" idx="1"/>
          </p:nvPr>
        </p:nvSpPr>
        <p:spPr>
          <a:xfrm>
            <a:off x="1570902" y="1738746"/>
            <a:ext cx="4313864" cy="3777622"/>
          </a:xfrm>
        </p:spPr>
        <p:txBody>
          <a:bodyPr>
            <a:normAutofit fontScale="85000" lnSpcReduction="20000"/>
          </a:bodyPr>
          <a:lstStyle/>
          <a:p>
            <a:r>
              <a:rPr lang="es-EC" b="1" dirty="0" smtClean="0">
                <a:solidFill>
                  <a:schemeClr val="tx1"/>
                </a:solidFill>
              </a:rPr>
              <a:t>PRODUCTO INTERNO BRUTO (PIB O GDP, 1930). </a:t>
            </a:r>
          </a:p>
          <a:p>
            <a:endParaRPr lang="es-EC" b="1" dirty="0" smtClean="0"/>
          </a:p>
          <a:p>
            <a:r>
              <a:rPr lang="es-EC" b="1" dirty="0"/>
              <a:t>ÍNDICE DE DESARROLLO HUMANO (</a:t>
            </a:r>
            <a:r>
              <a:rPr lang="es-EC" b="1" dirty="0" smtClean="0"/>
              <a:t>IDH/HDI, 1994). </a:t>
            </a:r>
            <a:endParaRPr lang="es-EC" b="1" dirty="0">
              <a:solidFill>
                <a:srgbClr val="FF0000"/>
              </a:solidFill>
            </a:endParaRPr>
          </a:p>
          <a:p>
            <a:endParaRPr lang="es-EC" b="1" dirty="0"/>
          </a:p>
          <a:p>
            <a:r>
              <a:rPr lang="es-EC" b="1" dirty="0" smtClean="0"/>
              <a:t>OBJETIVOS DE DESARROLLO DEL MILENIO (ODM/MDG, 2000).</a:t>
            </a:r>
            <a:endParaRPr lang="es-EC" b="1" dirty="0" smtClean="0">
              <a:solidFill>
                <a:srgbClr val="FF0000"/>
              </a:solidFill>
            </a:endParaRPr>
          </a:p>
          <a:p>
            <a:endParaRPr lang="es-EC" b="1" dirty="0"/>
          </a:p>
          <a:p>
            <a:r>
              <a:rPr lang="es-EC" b="1" dirty="0" smtClean="0"/>
              <a:t>OBJETIVOS DE DESARROLLO SOSTENIBLE (ODS/SDG, 2015). </a:t>
            </a:r>
          </a:p>
          <a:p>
            <a:endParaRPr lang="es-EC" b="1" dirty="0" smtClean="0"/>
          </a:p>
          <a:p>
            <a:endParaRPr lang="es-EC" b="1" dirty="0"/>
          </a:p>
          <a:p>
            <a:endParaRPr lang="es-EC" b="1" dirty="0" smtClean="0"/>
          </a:p>
          <a:p>
            <a:endParaRPr lang="es-EC" dirty="0"/>
          </a:p>
        </p:txBody>
      </p:sp>
      <p:sp>
        <p:nvSpPr>
          <p:cNvPr id="5" name="Marcador de contenido 3"/>
          <p:cNvSpPr txBox="1">
            <a:spLocks/>
          </p:cNvSpPr>
          <p:nvPr/>
        </p:nvSpPr>
        <p:spPr>
          <a:xfrm>
            <a:off x="6172437" y="1731368"/>
            <a:ext cx="4313864" cy="377762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b="1" dirty="0" smtClean="0"/>
              <a:t>ÍNDICE DE POBREZA MULTIDIMENSIONAL (IPM/MPI ECUADOR 2016).</a:t>
            </a:r>
          </a:p>
          <a:p>
            <a:pPr marL="0" indent="0">
              <a:buFont typeface="Arial" panose="020B0604020202020204" pitchFamily="34" charset="0"/>
              <a:buNone/>
            </a:pPr>
            <a:endParaRPr lang="es-EC" b="1" dirty="0" smtClean="0"/>
          </a:p>
          <a:p>
            <a:r>
              <a:rPr lang="es-EC" b="1" dirty="0" smtClean="0"/>
              <a:t>ÍNDICE DE PROGRESO SOCIAL (IPS/SPI, 2013). </a:t>
            </a:r>
          </a:p>
          <a:p>
            <a:endParaRPr lang="es-EC" b="1" dirty="0" smtClean="0"/>
          </a:p>
          <a:p>
            <a:r>
              <a:rPr lang="es-EC" b="1" dirty="0" smtClean="0"/>
              <a:t>ÍNDICE DE PLANETA FELIZ (IPF/HPI, 2006). </a:t>
            </a:r>
          </a:p>
          <a:p>
            <a:endParaRPr lang="es-EC" b="1" dirty="0" smtClean="0"/>
          </a:p>
          <a:p>
            <a:r>
              <a:rPr lang="es-EC" b="1" dirty="0" smtClean="0">
                <a:solidFill>
                  <a:srgbClr val="FF0000"/>
                </a:solidFill>
              </a:rPr>
              <a:t>DESARROLLO A ESCALA HUMANA, MAX-NEEF, 1993.</a:t>
            </a:r>
          </a:p>
          <a:p>
            <a:endParaRPr lang="es-EC" dirty="0"/>
          </a:p>
        </p:txBody>
      </p:sp>
    </p:spTree>
    <p:extLst>
      <p:ext uri="{BB962C8B-B14F-4D97-AF65-F5344CB8AC3E}">
        <p14:creationId xmlns:p14="http://schemas.microsoft.com/office/powerpoint/2010/main" val="339209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circle(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circle(in)">
                                      <p:cBhvr>
                                        <p:cTn id="32" dur="2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circle(in)">
                                      <p:cBhvr>
                                        <p:cTn id="37" dur="2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ircle(in)">
                                      <p:cBhvr>
                                        <p:cTn id="4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59277" y="426642"/>
            <a:ext cx="11174186" cy="590931"/>
          </a:xfrm>
        </p:spPr>
        <p:txBody>
          <a:bodyPr anchor="b"/>
          <a:lstStyle/>
          <a:p>
            <a:r>
              <a:rPr lang="en-US" altLang="en-US" dirty="0" err="1" smtClean="0"/>
              <a:t>Emprendimiento</a:t>
            </a:r>
            <a:r>
              <a:rPr lang="en-US" altLang="en-US" dirty="0" smtClean="0"/>
              <a:t> </a:t>
            </a:r>
            <a:r>
              <a:rPr lang="en-US" altLang="en-US" dirty="0" err="1" smtClean="0"/>
              <a:t>sostenible</a:t>
            </a:r>
            <a:endParaRPr lang="en-US" altLang="en-US" dirty="0" smtClean="0"/>
          </a:p>
        </p:txBody>
      </p:sp>
      <p:sp>
        <p:nvSpPr>
          <p:cNvPr id="59397" name="Rectangle 5"/>
          <p:cNvSpPr>
            <a:spLocks noChangeArrowheads="1"/>
          </p:cNvSpPr>
          <p:nvPr/>
        </p:nvSpPr>
        <p:spPr bwMode="auto">
          <a:xfrm>
            <a:off x="9415399" y="6584951"/>
            <a:ext cx="1257364" cy="2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sz="2400">
                <a:solidFill>
                  <a:schemeClr val="tx1"/>
                </a:solidFill>
                <a:latin typeface="Calibri" panose="020F0502020204030204" pitchFamily="34" charset="0"/>
                <a:ea typeface="MS PGothic" panose="020B0600070205080204" pitchFamily="34" charset="-128"/>
              </a:defRPr>
            </a:lvl1pPr>
            <a:lvl2pPr marL="409575" defTabSz="820738">
              <a:defRPr sz="2400">
                <a:solidFill>
                  <a:schemeClr val="tx1"/>
                </a:solidFill>
                <a:latin typeface="Calibri" panose="020F0502020204030204" pitchFamily="34" charset="0"/>
                <a:ea typeface="MS PGothic" panose="020B0600070205080204" pitchFamily="34" charset="-128"/>
              </a:defRPr>
            </a:lvl2pPr>
            <a:lvl3pPr marL="820738" defTabSz="820738">
              <a:defRPr sz="2400">
                <a:solidFill>
                  <a:schemeClr val="tx1"/>
                </a:solidFill>
                <a:latin typeface="Calibri" panose="020F0502020204030204" pitchFamily="34" charset="0"/>
                <a:ea typeface="MS PGothic" panose="020B0600070205080204" pitchFamily="34" charset="-128"/>
              </a:defRPr>
            </a:lvl3pPr>
            <a:lvl4pPr marL="1230313" defTabSz="820738">
              <a:defRPr sz="2400">
                <a:solidFill>
                  <a:schemeClr val="tx1"/>
                </a:solidFill>
                <a:latin typeface="Calibri" panose="020F0502020204030204" pitchFamily="34" charset="0"/>
                <a:ea typeface="MS PGothic" panose="020B0600070205080204" pitchFamily="34" charset="-128"/>
              </a:defRPr>
            </a:lvl4pPr>
            <a:lvl5pPr marL="1641475" defTabSz="820738">
              <a:defRPr sz="2400">
                <a:solidFill>
                  <a:schemeClr val="tx1"/>
                </a:solidFill>
                <a:latin typeface="Calibri" panose="020F0502020204030204" pitchFamily="34" charset="0"/>
                <a:ea typeface="MS PGothic" panose="020B0600070205080204" pitchFamily="34" charset="-128"/>
              </a:defRPr>
            </a:lvl5pPr>
            <a:lvl6pPr marL="2098675" defTabSz="82073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555875" defTabSz="82073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013075" defTabSz="82073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470275" defTabSz="82073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1200" b="1">
                <a:cs typeface="Arial" panose="020B0604020202020204" pitchFamily="34" charset="0"/>
              </a:rPr>
              <a:t>Fig. 23-15, p. 632</a:t>
            </a:r>
          </a:p>
        </p:txBody>
      </p:sp>
      <p:sp>
        <p:nvSpPr>
          <p:cNvPr id="5" name="Rectángulo 4"/>
          <p:cNvSpPr/>
          <p:nvPr/>
        </p:nvSpPr>
        <p:spPr>
          <a:xfrm>
            <a:off x="259277" y="1353326"/>
            <a:ext cx="6203868" cy="4832092"/>
          </a:xfrm>
          <a:prstGeom prst="rect">
            <a:avLst/>
          </a:prstGeom>
        </p:spPr>
        <p:txBody>
          <a:bodyPr wrap="square">
            <a:spAutoFit/>
          </a:bodyPr>
          <a:lstStyle/>
          <a:p>
            <a:r>
              <a:rPr lang="en-US" altLang="en-US" sz="2400" b="1" dirty="0" err="1"/>
              <a:t>Visión</a:t>
            </a:r>
            <a:r>
              <a:rPr lang="en-US" altLang="en-US" sz="2400" b="1" dirty="0"/>
              <a:t> </a:t>
            </a:r>
            <a:r>
              <a:rPr lang="en-US" altLang="en-US" sz="2400" b="1" dirty="0" err="1"/>
              <a:t>neoclásica</a:t>
            </a:r>
            <a:r>
              <a:rPr lang="en-US" altLang="en-US" sz="2400" dirty="0"/>
              <a:t>: “Business as usual” </a:t>
            </a:r>
            <a:r>
              <a:rPr lang="en-US" altLang="en-US" sz="2400" dirty="0" err="1"/>
              <a:t>Generar</a:t>
            </a:r>
            <a:r>
              <a:rPr lang="en-US" altLang="en-US" sz="2400" dirty="0"/>
              <a:t> </a:t>
            </a:r>
            <a:r>
              <a:rPr lang="en-US" altLang="en-US" sz="2400" dirty="0" err="1"/>
              <a:t>utilidades</a:t>
            </a:r>
            <a:r>
              <a:rPr lang="en-US" altLang="en-US" sz="2400" dirty="0"/>
              <a:t> para </a:t>
            </a:r>
            <a:r>
              <a:rPr lang="en-US" altLang="en-US" sz="2400" dirty="0" err="1"/>
              <a:t>quienes</a:t>
            </a:r>
            <a:r>
              <a:rPr lang="en-US" altLang="en-US" sz="2400" dirty="0"/>
              <a:t> </a:t>
            </a:r>
            <a:r>
              <a:rPr lang="en-US" altLang="en-US" sz="2400" dirty="0" err="1"/>
              <a:t>invierten</a:t>
            </a:r>
            <a:r>
              <a:rPr lang="en-US" altLang="en-US" sz="2400" dirty="0"/>
              <a:t> y </a:t>
            </a:r>
            <a:r>
              <a:rPr lang="en-US" altLang="en-US" sz="2400" dirty="0" err="1"/>
              <a:t>accionistas</a:t>
            </a:r>
            <a:r>
              <a:rPr lang="en-US" altLang="en-US" sz="2400" dirty="0"/>
              <a:t>. </a:t>
            </a:r>
            <a:r>
              <a:rPr lang="en-US" altLang="en-US" sz="2400" dirty="0" err="1" smtClean="0"/>
              <a:t>Crecimiento</a:t>
            </a:r>
            <a:r>
              <a:rPr lang="en-US" altLang="en-US" sz="2400" dirty="0" smtClean="0"/>
              <a:t> </a:t>
            </a:r>
            <a:r>
              <a:rPr lang="en-US" altLang="en-US" sz="2400" dirty="0" err="1" smtClean="0"/>
              <a:t>económico</a:t>
            </a:r>
            <a:r>
              <a:rPr lang="en-US" altLang="en-US" sz="2400" dirty="0" smtClean="0"/>
              <a:t>. </a:t>
            </a:r>
            <a:endParaRPr lang="en-US" altLang="en-US" sz="2400" dirty="0"/>
          </a:p>
          <a:p>
            <a:endParaRPr lang="en-US" altLang="en-US" sz="2400" dirty="0" smtClean="0"/>
          </a:p>
          <a:p>
            <a:r>
              <a:rPr lang="en-US" altLang="en-US" sz="2400" b="1" dirty="0" err="1" smtClean="0"/>
              <a:t>Otra</a:t>
            </a:r>
            <a:r>
              <a:rPr lang="en-US" altLang="en-US" sz="2400" b="1" dirty="0" smtClean="0"/>
              <a:t> </a:t>
            </a:r>
            <a:r>
              <a:rPr lang="en-US" altLang="en-US" sz="2400" b="1" dirty="0" err="1"/>
              <a:t>definición</a:t>
            </a:r>
            <a:r>
              <a:rPr lang="en-US" altLang="en-US" sz="2400" b="1" dirty="0"/>
              <a:t>: </a:t>
            </a:r>
            <a:r>
              <a:rPr lang="en-US" altLang="en-US" sz="2400" dirty="0"/>
              <a:t>“</a:t>
            </a:r>
            <a:r>
              <a:rPr lang="en-US" altLang="en-US" sz="2400" dirty="0" err="1"/>
              <a:t>Crear</a:t>
            </a:r>
            <a:r>
              <a:rPr lang="en-US" altLang="en-US" sz="2400" dirty="0"/>
              <a:t> </a:t>
            </a:r>
            <a:r>
              <a:rPr lang="en-US" altLang="en-US" sz="2400" dirty="0" err="1"/>
              <a:t>servicios</a:t>
            </a:r>
            <a:r>
              <a:rPr lang="en-US" altLang="en-US" sz="2400" dirty="0"/>
              <a:t> o </a:t>
            </a:r>
            <a:r>
              <a:rPr lang="en-US" altLang="en-US" sz="2400" dirty="0" err="1"/>
              <a:t>productos</a:t>
            </a:r>
            <a:r>
              <a:rPr lang="en-US" altLang="en-US" sz="2400" dirty="0"/>
              <a:t> y </a:t>
            </a:r>
            <a:r>
              <a:rPr lang="en-US" altLang="en-US" sz="2400" dirty="0" err="1"/>
              <a:t>generar</a:t>
            </a:r>
            <a:r>
              <a:rPr lang="en-US" altLang="en-US" sz="2400" dirty="0"/>
              <a:t> </a:t>
            </a:r>
            <a:r>
              <a:rPr lang="en-US" altLang="en-US" sz="2400" dirty="0" err="1"/>
              <a:t>utlidades</a:t>
            </a:r>
            <a:r>
              <a:rPr lang="en-US" altLang="en-US" sz="2400" dirty="0"/>
              <a:t> sin </a:t>
            </a:r>
            <a:r>
              <a:rPr lang="en-US" altLang="en-US" sz="2400" dirty="0" err="1"/>
              <a:t>dañar</a:t>
            </a:r>
            <a:r>
              <a:rPr lang="en-US" altLang="en-US" sz="2400" dirty="0"/>
              <a:t> el </a:t>
            </a:r>
            <a:r>
              <a:rPr lang="en-US" altLang="en-US" sz="2400" dirty="0" err="1"/>
              <a:t>ambiente</a:t>
            </a:r>
            <a:r>
              <a:rPr lang="en-US" altLang="en-US" sz="2400" dirty="0"/>
              <a:t> y </a:t>
            </a:r>
            <a:r>
              <a:rPr lang="en-US" altLang="en-US" sz="2400" dirty="0" err="1"/>
              <a:t>aportando</a:t>
            </a:r>
            <a:r>
              <a:rPr lang="en-US" altLang="en-US" sz="2400" dirty="0"/>
              <a:t> con la Sociedad</a:t>
            </a:r>
            <a:r>
              <a:rPr lang="en-US" altLang="en-US" sz="2000" dirty="0">
                <a:latin typeface="+mj-lt"/>
                <a:ea typeface="+mj-ea"/>
                <a:cs typeface="+mj-cs"/>
              </a:rPr>
              <a:t>”. </a:t>
            </a:r>
            <a:endParaRPr lang="en-US" altLang="en-US" sz="2000" dirty="0" smtClean="0">
              <a:latin typeface="+mj-lt"/>
              <a:ea typeface="+mj-ea"/>
              <a:cs typeface="+mj-cs"/>
            </a:endParaRPr>
          </a:p>
          <a:p>
            <a:endParaRPr lang="es-EC" altLang="en-US" sz="2000" dirty="0">
              <a:latin typeface="+mj-lt"/>
              <a:ea typeface="+mj-ea"/>
              <a:cs typeface="+mj-cs"/>
            </a:endParaRPr>
          </a:p>
          <a:p>
            <a:r>
              <a:rPr lang="en-US" altLang="en-US" sz="2400" b="1" dirty="0" err="1"/>
              <a:t>Empresas</a:t>
            </a:r>
            <a:r>
              <a:rPr lang="en-US" altLang="en-US" sz="2400" b="1" dirty="0"/>
              <a:t> B: </a:t>
            </a:r>
            <a:r>
              <a:rPr lang="en-US" altLang="en-US" sz="2400" dirty="0" err="1"/>
              <a:t>Utiliza</a:t>
            </a:r>
            <a:r>
              <a:rPr lang="en-US" altLang="en-US" sz="2400" dirty="0"/>
              <a:t> el </a:t>
            </a:r>
            <a:r>
              <a:rPr lang="en-US" altLang="en-US" sz="2400" dirty="0" err="1"/>
              <a:t>modelo</a:t>
            </a:r>
            <a:r>
              <a:rPr lang="en-US" altLang="en-US" sz="2400" dirty="0"/>
              <a:t> de Mercado para </a:t>
            </a:r>
            <a:r>
              <a:rPr lang="en-US" altLang="en-US" sz="2400" dirty="0" err="1"/>
              <a:t>crear</a:t>
            </a:r>
            <a:r>
              <a:rPr lang="en-US" altLang="en-US" sz="2400" dirty="0"/>
              <a:t> </a:t>
            </a:r>
            <a:r>
              <a:rPr lang="en-US" altLang="en-US" sz="2400" dirty="0" err="1"/>
              <a:t>soluciones</a:t>
            </a:r>
            <a:r>
              <a:rPr lang="en-US" altLang="en-US" sz="2400" dirty="0"/>
              <a:t> a </a:t>
            </a:r>
            <a:r>
              <a:rPr lang="en-US" altLang="en-US" sz="2400" dirty="0" err="1"/>
              <a:t>problemas</a:t>
            </a:r>
            <a:r>
              <a:rPr lang="en-US" altLang="en-US" sz="2400" dirty="0"/>
              <a:t> </a:t>
            </a:r>
            <a:r>
              <a:rPr lang="en-US" altLang="en-US" sz="2400" dirty="0" err="1"/>
              <a:t>sociales</a:t>
            </a:r>
            <a:r>
              <a:rPr lang="en-US" altLang="en-US" sz="2400" dirty="0"/>
              <a:t> y </a:t>
            </a:r>
            <a:r>
              <a:rPr lang="en-US" altLang="en-US" sz="2400" dirty="0" err="1"/>
              <a:t>ambientales</a:t>
            </a:r>
            <a:r>
              <a:rPr lang="en-US" altLang="en-US" sz="2400" dirty="0"/>
              <a:t>. </a:t>
            </a:r>
          </a:p>
        </p:txBody>
      </p:sp>
      <p:sp>
        <p:nvSpPr>
          <p:cNvPr id="6" name="Rectángulo 5"/>
          <p:cNvSpPr/>
          <p:nvPr/>
        </p:nvSpPr>
        <p:spPr>
          <a:xfrm>
            <a:off x="7239791" y="4769646"/>
            <a:ext cx="4351216" cy="1569660"/>
          </a:xfrm>
          <a:prstGeom prst="rect">
            <a:avLst/>
          </a:prstGeom>
        </p:spPr>
        <p:txBody>
          <a:bodyPr wrap="square">
            <a:spAutoFit/>
          </a:bodyPr>
          <a:lstStyle/>
          <a:p>
            <a:endParaRPr lang="es-EC" altLang="en-US" sz="2400" dirty="0" smtClean="0"/>
          </a:p>
          <a:p>
            <a:r>
              <a:rPr lang="es-EC" altLang="en-US" sz="2400" dirty="0" smtClean="0"/>
              <a:t>Pobreza</a:t>
            </a:r>
            <a:r>
              <a:rPr lang="es-EC" altLang="en-US" sz="2400" dirty="0"/>
              <a:t>: Necesidades sociales y oportunidades de emprendimiento social</a:t>
            </a:r>
            <a:endParaRPr lang="en-US" altLang="en-US" sz="2400" dirty="0"/>
          </a:p>
        </p:txBody>
      </p:sp>
      <p:pic>
        <p:nvPicPr>
          <p:cNvPr id="2" name="Imagen 1"/>
          <p:cNvPicPr>
            <a:picLocks noChangeAspect="1"/>
          </p:cNvPicPr>
          <p:nvPr/>
        </p:nvPicPr>
        <p:blipFill>
          <a:blip r:embed="rId3"/>
          <a:stretch>
            <a:fillRect/>
          </a:stretch>
        </p:blipFill>
        <p:spPr>
          <a:xfrm>
            <a:off x="7234693" y="821598"/>
            <a:ext cx="4057650" cy="3933825"/>
          </a:xfrm>
          <a:prstGeom prst="rect">
            <a:avLst/>
          </a:prstGeom>
        </p:spPr>
      </p:pic>
      <p:sp>
        <p:nvSpPr>
          <p:cNvPr id="3" name="Rectángulo 2"/>
          <p:cNvSpPr/>
          <p:nvPr/>
        </p:nvSpPr>
        <p:spPr>
          <a:xfrm>
            <a:off x="7234693" y="4769646"/>
            <a:ext cx="3695242" cy="369332"/>
          </a:xfrm>
          <a:prstGeom prst="rect">
            <a:avLst/>
          </a:prstGeom>
        </p:spPr>
        <p:txBody>
          <a:bodyPr wrap="none">
            <a:spAutoFit/>
          </a:bodyPr>
          <a:lstStyle/>
          <a:p>
            <a:r>
              <a:rPr lang="es-EC" dirty="0" smtClean="0"/>
              <a:t>Caso de microcrédito M. </a:t>
            </a:r>
            <a:r>
              <a:rPr lang="es-EC" dirty="0" err="1" smtClean="0"/>
              <a:t>Yunus</a:t>
            </a:r>
            <a:endParaRPr lang="en-US" dirty="0"/>
          </a:p>
        </p:txBody>
      </p:sp>
    </p:spTree>
    <p:extLst>
      <p:ext uri="{BB962C8B-B14F-4D97-AF65-F5344CB8AC3E}">
        <p14:creationId xmlns:p14="http://schemas.microsoft.com/office/powerpoint/2010/main" val="211069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2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6" y="625767"/>
            <a:ext cx="3761508" cy="603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Rectangle 5"/>
          <p:cNvSpPr>
            <a:spLocks noChangeArrowheads="1"/>
          </p:cNvSpPr>
          <p:nvPr/>
        </p:nvSpPr>
        <p:spPr bwMode="auto">
          <a:xfrm>
            <a:off x="9415399" y="6584951"/>
            <a:ext cx="1257364" cy="2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sz="2400">
                <a:solidFill>
                  <a:schemeClr val="tx1"/>
                </a:solidFill>
                <a:latin typeface="Calibri" panose="020F0502020204030204" pitchFamily="34" charset="0"/>
                <a:ea typeface="MS PGothic" panose="020B0600070205080204" pitchFamily="34" charset="-128"/>
              </a:defRPr>
            </a:lvl1pPr>
            <a:lvl2pPr marL="409575" defTabSz="820738">
              <a:defRPr sz="2400">
                <a:solidFill>
                  <a:schemeClr val="tx1"/>
                </a:solidFill>
                <a:latin typeface="Calibri" panose="020F0502020204030204" pitchFamily="34" charset="0"/>
                <a:ea typeface="MS PGothic" panose="020B0600070205080204" pitchFamily="34" charset="-128"/>
              </a:defRPr>
            </a:lvl2pPr>
            <a:lvl3pPr marL="820738" defTabSz="820738">
              <a:defRPr sz="2400">
                <a:solidFill>
                  <a:schemeClr val="tx1"/>
                </a:solidFill>
                <a:latin typeface="Calibri" panose="020F0502020204030204" pitchFamily="34" charset="0"/>
                <a:ea typeface="MS PGothic" panose="020B0600070205080204" pitchFamily="34" charset="-128"/>
              </a:defRPr>
            </a:lvl3pPr>
            <a:lvl4pPr marL="1230313" defTabSz="820738">
              <a:defRPr sz="2400">
                <a:solidFill>
                  <a:schemeClr val="tx1"/>
                </a:solidFill>
                <a:latin typeface="Calibri" panose="020F0502020204030204" pitchFamily="34" charset="0"/>
                <a:ea typeface="MS PGothic" panose="020B0600070205080204" pitchFamily="34" charset="-128"/>
              </a:defRPr>
            </a:lvl4pPr>
            <a:lvl5pPr marL="1641475" defTabSz="820738">
              <a:defRPr sz="2400">
                <a:solidFill>
                  <a:schemeClr val="tx1"/>
                </a:solidFill>
                <a:latin typeface="Calibri" panose="020F0502020204030204" pitchFamily="34" charset="0"/>
                <a:ea typeface="MS PGothic" panose="020B0600070205080204" pitchFamily="34" charset="-128"/>
              </a:defRPr>
            </a:lvl5pPr>
            <a:lvl6pPr marL="2098675" defTabSz="82073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555875" defTabSz="82073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013075" defTabSz="82073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470275" defTabSz="82073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1200" b="1">
                <a:cs typeface="Arial" panose="020B0604020202020204" pitchFamily="34" charset="0"/>
              </a:rPr>
              <a:t>Fig. 23-14, p. 631</a:t>
            </a:r>
          </a:p>
        </p:txBody>
      </p:sp>
      <p:sp>
        <p:nvSpPr>
          <p:cNvPr id="2" name="Título 1"/>
          <p:cNvSpPr>
            <a:spLocks noGrp="1"/>
          </p:cNvSpPr>
          <p:nvPr>
            <p:ph type="title"/>
          </p:nvPr>
        </p:nvSpPr>
        <p:spPr>
          <a:xfrm>
            <a:off x="0" y="108325"/>
            <a:ext cx="11174186" cy="590931"/>
          </a:xfrm>
        </p:spPr>
        <p:txBody>
          <a:bodyPr/>
          <a:lstStyle/>
          <a:p>
            <a:r>
              <a:rPr lang="es-EC" dirty="0" smtClean="0"/>
              <a:t>Soluciones para pasar a una economía sostenible</a:t>
            </a:r>
            <a:endParaRPr lang="en-US" dirty="0"/>
          </a:p>
        </p:txBody>
      </p:sp>
      <p:pic>
        <p:nvPicPr>
          <p:cNvPr id="6" name="Picture 6" descr="2315"/>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4343400" y="699256"/>
            <a:ext cx="7518400" cy="49482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987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96686" y="562571"/>
            <a:ext cx="9666514" cy="746846"/>
          </a:xfrm>
        </p:spPr>
        <p:txBody>
          <a:bodyPr/>
          <a:lstStyle/>
          <a:p>
            <a:r>
              <a:rPr lang="es-EC" dirty="0" smtClean="0"/>
              <a:t>Trabajo autónomo</a:t>
            </a:r>
            <a:endParaRPr lang="en-US" dirty="0"/>
          </a:p>
        </p:txBody>
      </p:sp>
      <p:sp>
        <p:nvSpPr>
          <p:cNvPr id="4" name="Marcador de texto 3"/>
          <p:cNvSpPr>
            <a:spLocks noGrp="1"/>
          </p:cNvSpPr>
          <p:nvPr>
            <p:ph type="body" idx="1"/>
          </p:nvPr>
        </p:nvSpPr>
        <p:spPr>
          <a:xfrm>
            <a:off x="696686" y="1924097"/>
            <a:ext cx="9666514" cy="2413994"/>
          </a:xfrm>
        </p:spPr>
        <p:txBody>
          <a:bodyPr/>
          <a:lstStyle/>
          <a:p>
            <a:r>
              <a:rPr lang="es-EC" dirty="0" smtClean="0"/>
              <a:t>¿Cómo podemos rediseñar nuestro sistema económico post COVID?</a:t>
            </a:r>
          </a:p>
          <a:p>
            <a:endParaRPr lang="es-EC" dirty="0"/>
          </a:p>
          <a:p>
            <a:r>
              <a:rPr lang="es-EC" dirty="0" smtClean="0"/>
              <a:t>Video</a:t>
            </a:r>
            <a:r>
              <a:rPr lang="es-EC" dirty="0"/>
              <a:t>: </a:t>
            </a:r>
            <a:r>
              <a:rPr lang="es-EC" dirty="0">
                <a:hlinkClick r:id="rId2"/>
              </a:rPr>
              <a:t>https://</a:t>
            </a:r>
            <a:r>
              <a:rPr lang="es-EC" dirty="0" smtClean="0">
                <a:hlinkClick r:id="rId2"/>
              </a:rPr>
              <a:t>www.youtube.com/watch?v=JXQ-vukj9w0&amp;feature=youtu.be&amp;fbclid=IwAR0mDHw5s2_rGTHM1LCqcBCFMD4kTmz8Khiue3-5FVAcu8dpvqR5qDNUsd8</a:t>
            </a:r>
            <a:endParaRPr lang="es-EC" dirty="0" smtClean="0"/>
          </a:p>
          <a:p>
            <a:endParaRPr lang="es-EC" dirty="0"/>
          </a:p>
          <a:p>
            <a:endParaRPr lang="es-EC" dirty="0" smtClean="0"/>
          </a:p>
          <a:p>
            <a:r>
              <a:rPr lang="es-EC" dirty="0" smtClean="0"/>
              <a:t>Plan A: Economía para la Vida </a:t>
            </a:r>
            <a:endParaRPr lang="en-US" dirty="0"/>
          </a:p>
        </p:txBody>
      </p:sp>
    </p:spTree>
    <p:extLst>
      <p:ext uri="{BB962C8B-B14F-4D97-AF65-F5344CB8AC3E}">
        <p14:creationId xmlns:p14="http://schemas.microsoft.com/office/powerpoint/2010/main" val="2887719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Referencias:</a:t>
            </a:r>
            <a:endParaRPr lang="en-US" dirty="0"/>
          </a:p>
        </p:txBody>
      </p:sp>
      <p:sp>
        <p:nvSpPr>
          <p:cNvPr id="4" name="Rectángulo 3"/>
          <p:cNvSpPr/>
          <p:nvPr/>
        </p:nvSpPr>
        <p:spPr>
          <a:xfrm>
            <a:off x="446314" y="2371636"/>
            <a:ext cx="9144000" cy="2585323"/>
          </a:xfrm>
          <a:prstGeom prst="rect">
            <a:avLst/>
          </a:prstGeom>
        </p:spPr>
        <p:txBody>
          <a:bodyPr wrap="square">
            <a:spAutoFit/>
          </a:bodyPr>
          <a:lstStyle/>
          <a:p>
            <a:r>
              <a:rPr lang="en-US" dirty="0" err="1">
                <a:solidFill>
                  <a:srgbClr val="000000"/>
                </a:solidFill>
                <a:latin typeface="Calibri" panose="020F0502020204030204" pitchFamily="34" charset="0"/>
              </a:rPr>
              <a:t>Kocian</a:t>
            </a:r>
            <a:r>
              <a:rPr lang="en-US" dirty="0">
                <a:solidFill>
                  <a:srgbClr val="000000"/>
                </a:solidFill>
                <a:latin typeface="Calibri" panose="020F0502020204030204" pitchFamily="34" charset="0"/>
              </a:rPr>
              <a:t>, M. </a:t>
            </a:r>
            <a:r>
              <a:rPr lang="en-US" dirty="0" err="1">
                <a:solidFill>
                  <a:srgbClr val="000000"/>
                </a:solidFill>
                <a:latin typeface="Calibri" panose="020F0502020204030204" pitchFamily="34" charset="0"/>
              </a:rPr>
              <a:t>Batker</a:t>
            </a:r>
            <a:r>
              <a:rPr lang="en-US" dirty="0">
                <a:solidFill>
                  <a:srgbClr val="000000"/>
                </a:solidFill>
                <a:latin typeface="Calibri" panose="020F0502020204030204" pitchFamily="34" charset="0"/>
              </a:rPr>
              <a:t>, D. Harrison-Cox, J. 2011. An Ecological Study of Ecuador’s </a:t>
            </a:r>
            <a:r>
              <a:rPr lang="en-US" dirty="0" err="1">
                <a:solidFill>
                  <a:srgbClr val="000000"/>
                </a:solidFill>
                <a:latin typeface="Calibri" panose="020F0502020204030204" pitchFamily="34" charset="0"/>
              </a:rPr>
              <a:t>Intag</a:t>
            </a:r>
            <a:r>
              <a:rPr lang="en-US" dirty="0">
                <a:solidFill>
                  <a:srgbClr val="000000"/>
                </a:solidFill>
                <a:latin typeface="Calibri" panose="020F0502020204030204" pitchFamily="34" charset="0"/>
              </a:rPr>
              <a:t> Region: The </a:t>
            </a:r>
          </a:p>
          <a:p>
            <a:r>
              <a:rPr lang="en-US" dirty="0">
                <a:solidFill>
                  <a:srgbClr val="000000"/>
                </a:solidFill>
                <a:latin typeface="Calibri" panose="020F0502020204030204" pitchFamily="34" charset="0"/>
              </a:rPr>
              <a:t>Environmental Impacts and Potential Rewards of Mining. Earth Economics, Tacoma, </a:t>
            </a:r>
            <a:r>
              <a:rPr lang="en-US" dirty="0" smtClean="0">
                <a:solidFill>
                  <a:srgbClr val="000000"/>
                </a:solidFill>
                <a:latin typeface="Calibri" panose="020F0502020204030204" pitchFamily="34" charset="0"/>
              </a:rPr>
              <a:t>WA</a:t>
            </a:r>
          </a:p>
          <a:p>
            <a:endParaRPr lang="en-US" dirty="0">
              <a:solidFill>
                <a:srgbClr val="000000"/>
              </a:solidFill>
              <a:latin typeface="Calibri" panose="020F0502020204030204" pitchFamily="34" charset="0"/>
            </a:endParaRPr>
          </a:p>
          <a:p>
            <a:r>
              <a:rPr lang="en-US" dirty="0" err="1" smtClean="0"/>
              <a:t>Loiseau</a:t>
            </a:r>
            <a:r>
              <a:rPr lang="en-US" dirty="0" smtClean="0"/>
              <a:t> </a:t>
            </a:r>
            <a:r>
              <a:rPr lang="en-US" dirty="0"/>
              <a:t>E, </a:t>
            </a:r>
            <a:r>
              <a:rPr lang="en-US" dirty="0" err="1"/>
              <a:t>Saikku</a:t>
            </a:r>
            <a:r>
              <a:rPr lang="en-US" dirty="0"/>
              <a:t> L, </a:t>
            </a:r>
            <a:r>
              <a:rPr lang="en-US" dirty="0" err="1"/>
              <a:t>Antikainen</a:t>
            </a:r>
            <a:r>
              <a:rPr lang="en-US" dirty="0"/>
              <a:t> R, </a:t>
            </a:r>
            <a:r>
              <a:rPr lang="en-US" dirty="0" err="1"/>
              <a:t>Droste</a:t>
            </a:r>
            <a:r>
              <a:rPr lang="en-US" dirty="0"/>
              <a:t> N, </a:t>
            </a:r>
            <a:r>
              <a:rPr lang="en-US" dirty="0" err="1"/>
              <a:t>Hansjürgens</a:t>
            </a:r>
            <a:r>
              <a:rPr lang="en-US" dirty="0"/>
              <a:t> B, </a:t>
            </a:r>
            <a:r>
              <a:rPr lang="en-US" dirty="0" err="1"/>
              <a:t>Pitkänen</a:t>
            </a:r>
            <a:r>
              <a:rPr lang="en-US" dirty="0"/>
              <a:t> K,</a:t>
            </a:r>
          </a:p>
          <a:p>
            <a:r>
              <a:rPr lang="en-US" dirty="0" err="1"/>
              <a:t>Leskinen</a:t>
            </a:r>
            <a:r>
              <a:rPr lang="en-US" dirty="0"/>
              <a:t> P, </a:t>
            </a:r>
            <a:r>
              <a:rPr lang="en-US" dirty="0" err="1"/>
              <a:t>Kuikman</a:t>
            </a:r>
            <a:r>
              <a:rPr lang="en-US" dirty="0"/>
              <a:t> P, Thomsen M, Green economy and related concepts: An overview, </a:t>
            </a:r>
            <a:r>
              <a:rPr lang="en-US" i="1" dirty="0"/>
              <a:t>Journal of</a:t>
            </a:r>
          </a:p>
          <a:p>
            <a:r>
              <a:rPr lang="en-US" i="1" dirty="0"/>
              <a:t>Cleaner Production </a:t>
            </a:r>
            <a:r>
              <a:rPr lang="en-US" dirty="0"/>
              <a:t>(2016), </a:t>
            </a:r>
            <a:r>
              <a:rPr lang="en-US" dirty="0" err="1"/>
              <a:t>doi</a:t>
            </a:r>
            <a:r>
              <a:rPr lang="en-US" dirty="0"/>
              <a:t>: 10.1016/j.jclepro.2016.08.024</a:t>
            </a:r>
            <a:r>
              <a:rPr lang="en-US" dirty="0" smtClean="0"/>
              <a:t>.</a:t>
            </a:r>
          </a:p>
          <a:p>
            <a:endParaRPr lang="en-US" dirty="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 </a:t>
            </a:r>
            <a:endParaRPr lang="en-US" dirty="0"/>
          </a:p>
        </p:txBody>
      </p:sp>
      <p:sp>
        <p:nvSpPr>
          <p:cNvPr id="5" name="Rectángulo 4"/>
          <p:cNvSpPr/>
          <p:nvPr/>
        </p:nvSpPr>
        <p:spPr>
          <a:xfrm>
            <a:off x="446314" y="1408225"/>
            <a:ext cx="9144000" cy="646331"/>
          </a:xfrm>
          <a:prstGeom prst="rect">
            <a:avLst/>
          </a:prstGeom>
        </p:spPr>
        <p:txBody>
          <a:bodyPr wrap="square">
            <a:spAutoFit/>
          </a:bodyPr>
          <a:lstStyle/>
          <a:p>
            <a:r>
              <a:rPr lang="es-EC" dirty="0" err="1"/>
              <a:t>Avila</a:t>
            </a:r>
            <a:r>
              <a:rPr lang="es-EC" dirty="0"/>
              <a:t> y </a:t>
            </a:r>
            <a:r>
              <a:rPr lang="es-EC" dirty="0" err="1"/>
              <a:t>Pinkus</a:t>
            </a:r>
            <a:r>
              <a:rPr lang="es-EC" dirty="0"/>
              <a:t> (2018). Teorías económicas ambientales y su vínculo con la dimensión social de la sustentabilidad en áreas protegidas. </a:t>
            </a:r>
            <a:endParaRPr lang="en-US" dirty="0"/>
          </a:p>
        </p:txBody>
      </p:sp>
    </p:spTree>
    <p:extLst>
      <p:ext uri="{BB962C8B-B14F-4D97-AF65-F5344CB8AC3E}">
        <p14:creationId xmlns:p14="http://schemas.microsoft.com/office/powerpoint/2010/main" val="2315823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s-ES"/>
              <a:t>Objetivos de clase</a:t>
            </a:r>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333458" y="4141903"/>
            <a:ext cx="9784080" cy="1737360"/>
          </a:xfrm>
        </p:spPr>
        <p:txBody>
          <a:bodyPr/>
          <a:lstStyle/>
          <a:p>
            <a:pPr marL="285750" indent="-285750">
              <a:buFontTx/>
              <a:buChar char="-"/>
            </a:pPr>
            <a:r>
              <a:rPr lang="es-ES_tradnl" dirty="0" smtClean="0"/>
              <a:t>Comprender </a:t>
            </a:r>
            <a:r>
              <a:rPr lang="es-ES_tradnl" dirty="0"/>
              <a:t>conceptos base de economía y su </a:t>
            </a:r>
            <a:r>
              <a:rPr lang="es-ES_tradnl" dirty="0" smtClean="0"/>
              <a:t>funcionamiento</a:t>
            </a:r>
            <a:endParaRPr lang="en-US" dirty="0"/>
          </a:p>
          <a:p>
            <a:pPr marL="285750" indent="-285750">
              <a:buFontTx/>
              <a:buChar char="-"/>
            </a:pPr>
            <a:r>
              <a:rPr lang="es-ES_tradnl" dirty="0" smtClean="0"/>
              <a:t>Analizar </a:t>
            </a:r>
            <a:r>
              <a:rPr lang="es-ES_tradnl" dirty="0"/>
              <a:t>la sostenibilidad desde una visión </a:t>
            </a:r>
            <a:r>
              <a:rPr lang="es-ES_tradnl" dirty="0" smtClean="0"/>
              <a:t>económica</a:t>
            </a:r>
            <a:endParaRPr lang="en-US" dirty="0"/>
          </a:p>
          <a:p>
            <a:pPr marL="285750" indent="-285750">
              <a:buFontTx/>
              <a:buChar char="-"/>
            </a:pPr>
            <a:r>
              <a:rPr lang="es-ES_tradnl" dirty="0" smtClean="0"/>
              <a:t>Comprender </a:t>
            </a:r>
            <a:r>
              <a:rPr lang="es-ES_tradnl" dirty="0"/>
              <a:t>los indicadores relacionados a la </a:t>
            </a:r>
            <a:r>
              <a:rPr lang="es-ES_tradnl" dirty="0" smtClean="0"/>
              <a:t>Sostenibilidad</a:t>
            </a:r>
            <a:endParaRPr lang="en-US" dirty="0"/>
          </a:p>
          <a:p>
            <a:pPr marL="285750" indent="-285750">
              <a:buFontTx/>
              <a:buChar char="-"/>
            </a:pPr>
            <a:r>
              <a:rPr lang="es-ES_tradnl" dirty="0" smtClean="0"/>
              <a:t>Analizar </a:t>
            </a:r>
            <a:r>
              <a:rPr lang="es-ES_tradnl" dirty="0"/>
              <a:t>los problemas ambientales dentro de la visión económica y social </a:t>
            </a:r>
            <a:endParaRPr lang="en-US" dirty="0"/>
          </a:p>
          <a:p>
            <a:pPr marL="285750" indent="-285750">
              <a:buFontTx/>
              <a:buChar char="-"/>
            </a:pPr>
            <a:endParaRPr lang="en-US" dirty="0"/>
          </a:p>
          <a:p>
            <a:endParaRPr lang="en-US" dirty="0"/>
          </a:p>
        </p:txBody>
      </p:sp>
      <p:pic>
        <p:nvPicPr>
          <p:cNvPr id="4" name="Marcador de posición de imagen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723" b="36723"/>
          <a:stretch>
            <a:fillRect/>
          </a:stretch>
        </p:blipFill>
        <p:spPr>
          <a:xfrm>
            <a:off x="0" y="1091146"/>
            <a:ext cx="12192000" cy="2119313"/>
          </a:xfrm>
        </p:spPr>
      </p:pic>
    </p:spTree>
    <p:extLst>
      <p:ext uri="{BB962C8B-B14F-4D97-AF65-F5344CB8AC3E}">
        <p14:creationId xmlns:p14="http://schemas.microsoft.com/office/powerpoint/2010/main" val="1483386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696686" y="130959"/>
            <a:ext cx="9666514" cy="746846"/>
          </a:xfrm>
        </p:spPr>
        <p:txBody>
          <a:bodyPr/>
          <a:lstStyle/>
          <a:p>
            <a:r>
              <a:rPr lang="en-US" dirty="0" err="1" smtClean="0"/>
              <a:t>Introducción</a:t>
            </a:r>
            <a:endParaRPr lang="en-US" dirty="0"/>
          </a:p>
        </p:txBody>
      </p:sp>
      <p:sp>
        <p:nvSpPr>
          <p:cNvPr id="16" name="Rectangle 15">
            <a:extLst>
              <a:ext uri="{FF2B5EF4-FFF2-40B4-BE49-F238E27FC236}">
                <a16:creationId xmlns:a16="http://schemas.microsoft.com/office/drawing/2014/main" id="{4EB8303B-9502-480C-9C51-6EF9094D5E4F}"/>
              </a:ext>
              <a:ext uri="{C183D7F6-B498-43B3-948B-1728B52AA6E4}">
                <adec:decorative xmlns=""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4</a:t>
            </a:fld>
            <a:endParaRPr lang="en-US" b="1" dirty="0">
              <a:solidFill>
                <a:schemeClr val="bg1"/>
              </a:solidFill>
            </a:endParaRPr>
          </a:p>
        </p:txBody>
      </p:sp>
      <p:sp>
        <p:nvSpPr>
          <p:cNvPr id="2" name="Marcador de texto 1"/>
          <p:cNvSpPr>
            <a:spLocks noGrp="1"/>
          </p:cNvSpPr>
          <p:nvPr>
            <p:ph type="body" idx="1"/>
          </p:nvPr>
        </p:nvSpPr>
        <p:spPr>
          <a:xfrm>
            <a:off x="835231" y="1023551"/>
            <a:ext cx="9666514" cy="387798"/>
          </a:xfrm>
        </p:spPr>
        <p:txBody>
          <a:bodyPr/>
          <a:lstStyle/>
          <a:p>
            <a:r>
              <a:rPr lang="es-EC" sz="2800" dirty="0" smtClean="0"/>
              <a:t>¿Qué es la economía? </a:t>
            </a:r>
            <a:endParaRPr lang="en-US" sz="2800" dirty="0"/>
          </a:p>
        </p:txBody>
      </p:sp>
      <p:sp>
        <p:nvSpPr>
          <p:cNvPr id="8" name="Rectangle 1"/>
          <p:cNvSpPr>
            <a:spLocks noChangeArrowheads="1"/>
          </p:cNvSpPr>
          <p:nvPr/>
        </p:nvSpPr>
        <p:spPr bwMode="auto">
          <a:xfrm>
            <a:off x="653979" y="2320197"/>
            <a:ext cx="108739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ángulo 5"/>
          <p:cNvSpPr/>
          <p:nvPr/>
        </p:nvSpPr>
        <p:spPr>
          <a:xfrm>
            <a:off x="835230" y="1581533"/>
            <a:ext cx="11356770" cy="1384995"/>
          </a:xfrm>
          <a:prstGeom prst="rect">
            <a:avLst/>
          </a:prstGeom>
        </p:spPr>
        <p:txBody>
          <a:bodyPr wrap="square">
            <a:spAutoFit/>
          </a:bodyPr>
          <a:lstStyle/>
          <a:p>
            <a:r>
              <a:rPr lang="es-ES" altLang="en-US" sz="2800" dirty="0">
                <a:solidFill>
                  <a:schemeClr val="tx1">
                    <a:lumMod val="75000"/>
                    <a:lumOff val="25000"/>
                  </a:schemeClr>
                </a:solidFill>
              </a:rPr>
              <a:t>La economía es la ciencia social que se ocupa de la producción, distribución y consumo de bienes y </a:t>
            </a:r>
            <a:r>
              <a:rPr lang="es-ES" altLang="en-US" sz="2800" dirty="0" smtClean="0">
                <a:solidFill>
                  <a:schemeClr val="tx1">
                    <a:lumMod val="75000"/>
                    <a:lumOff val="25000"/>
                  </a:schemeClr>
                </a:solidFill>
              </a:rPr>
              <a:t>servicios </a:t>
            </a:r>
            <a:r>
              <a:rPr lang="es-ES" altLang="en-US" sz="2800" dirty="0">
                <a:solidFill>
                  <a:schemeClr val="tx1">
                    <a:lumMod val="75000"/>
                    <a:lumOff val="25000"/>
                  </a:schemeClr>
                </a:solidFill>
              </a:rPr>
              <a:t>para satisfacer las necesidades </a:t>
            </a:r>
            <a:r>
              <a:rPr lang="es-ES" altLang="en-US" sz="2800" dirty="0" smtClean="0">
                <a:solidFill>
                  <a:schemeClr val="tx1">
                    <a:lumMod val="75000"/>
                    <a:lumOff val="25000"/>
                  </a:schemeClr>
                </a:solidFill>
              </a:rPr>
              <a:t>de la población. </a:t>
            </a:r>
            <a:endParaRPr lang="en-US" sz="2800" dirty="0">
              <a:solidFill>
                <a:schemeClr val="tx1">
                  <a:lumMod val="75000"/>
                  <a:lumOff val="25000"/>
                </a:schemeClr>
              </a:solidFill>
            </a:endParaRPr>
          </a:p>
        </p:txBody>
      </p:sp>
      <p:pic>
        <p:nvPicPr>
          <p:cNvPr id="7" name="Imagen 6"/>
          <p:cNvPicPr>
            <a:picLocks noChangeAspect="1"/>
          </p:cNvPicPr>
          <p:nvPr/>
        </p:nvPicPr>
        <p:blipFill>
          <a:blip r:embed="rId3"/>
          <a:stretch>
            <a:fillRect/>
          </a:stretch>
        </p:blipFill>
        <p:spPr>
          <a:xfrm>
            <a:off x="281909" y="3160960"/>
            <a:ext cx="10219836" cy="2495919"/>
          </a:xfrm>
          <a:prstGeom prst="rect">
            <a:avLst/>
          </a:prstGeom>
        </p:spPr>
      </p:pic>
      <p:sp>
        <p:nvSpPr>
          <p:cNvPr id="9" name="Rectángulo 8"/>
          <p:cNvSpPr/>
          <p:nvPr/>
        </p:nvSpPr>
        <p:spPr>
          <a:xfrm>
            <a:off x="515981" y="5851311"/>
            <a:ext cx="6886822" cy="369332"/>
          </a:xfrm>
          <a:prstGeom prst="rect">
            <a:avLst/>
          </a:prstGeom>
        </p:spPr>
        <p:txBody>
          <a:bodyPr wrap="none">
            <a:spAutoFit/>
          </a:bodyPr>
          <a:lstStyle/>
          <a:p>
            <a:r>
              <a:rPr lang="es-ES" b="1" dirty="0" smtClean="0"/>
              <a:t>Tipos de recursos utilizados para producir bienes y servicios  </a:t>
            </a:r>
            <a:endParaRPr lang="en-US" b="1" dirty="0"/>
          </a:p>
        </p:txBody>
      </p:sp>
    </p:spTree>
    <p:extLst>
      <p:ext uri="{BB962C8B-B14F-4D97-AF65-F5344CB8AC3E}">
        <p14:creationId xmlns:p14="http://schemas.microsoft.com/office/powerpoint/2010/main" val="2272312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01729" y="363350"/>
            <a:ext cx="11174186" cy="590931"/>
          </a:xfrm>
        </p:spPr>
        <p:txBody>
          <a:bodyPr/>
          <a:lstStyle/>
          <a:p>
            <a:r>
              <a:rPr lang="es-EC" dirty="0" smtClean="0"/>
              <a:t>El sistema económico  </a:t>
            </a:r>
            <a:endParaRPr lang="en-US" dirty="0"/>
          </a:p>
        </p:txBody>
      </p:sp>
      <p:sp>
        <p:nvSpPr>
          <p:cNvPr id="5" name="Rectángulo 4"/>
          <p:cNvSpPr/>
          <p:nvPr/>
        </p:nvSpPr>
        <p:spPr>
          <a:xfrm>
            <a:off x="210437" y="1435229"/>
            <a:ext cx="11356770" cy="523220"/>
          </a:xfrm>
          <a:prstGeom prst="rect">
            <a:avLst/>
          </a:prstGeom>
        </p:spPr>
        <p:txBody>
          <a:bodyPr wrap="square">
            <a:spAutoFit/>
          </a:bodyPr>
          <a:lstStyle/>
          <a:p>
            <a:endParaRPr lang="en-US" sz="2800" dirty="0">
              <a:solidFill>
                <a:schemeClr val="tx1">
                  <a:lumMod val="75000"/>
                  <a:lumOff val="25000"/>
                </a:schemeClr>
              </a:solidFill>
            </a:endParaRPr>
          </a:p>
        </p:txBody>
      </p:sp>
      <p:sp>
        <p:nvSpPr>
          <p:cNvPr id="7" name="Rectángulo 6"/>
          <p:cNvSpPr/>
          <p:nvPr/>
        </p:nvSpPr>
        <p:spPr>
          <a:xfrm>
            <a:off x="210437" y="1377923"/>
            <a:ext cx="5644723" cy="5693866"/>
          </a:xfrm>
          <a:prstGeom prst="rect">
            <a:avLst/>
          </a:prstGeom>
        </p:spPr>
        <p:txBody>
          <a:bodyPr wrap="square">
            <a:spAutoFit/>
          </a:bodyPr>
          <a:lstStyle/>
          <a:p>
            <a:pPr marL="457200" indent="-457200">
              <a:buFontTx/>
              <a:buChar char="-"/>
            </a:pPr>
            <a:r>
              <a:rPr lang="es-ES" altLang="en-US" sz="2800" dirty="0" smtClean="0">
                <a:solidFill>
                  <a:schemeClr val="tx1">
                    <a:lumMod val="75000"/>
                    <a:lumOff val="25000"/>
                  </a:schemeClr>
                </a:solidFill>
              </a:rPr>
              <a:t>Depende de la demanda, la oferta y el precio de un bien o servicio. </a:t>
            </a:r>
          </a:p>
          <a:p>
            <a:pPr marL="457200" indent="-457200">
              <a:buFontTx/>
              <a:buChar char="-"/>
            </a:pPr>
            <a:r>
              <a:rPr lang="es-ES" sz="2800" b="1" dirty="0" smtClean="0"/>
              <a:t>Oferta</a:t>
            </a:r>
            <a:r>
              <a:rPr lang="es-ES" sz="2800" dirty="0" smtClean="0"/>
              <a:t>: cantidad de un bien o servicio disponible a la venta.</a:t>
            </a:r>
          </a:p>
          <a:p>
            <a:pPr marL="457200" indent="-457200">
              <a:buFontTx/>
              <a:buChar char="-"/>
            </a:pPr>
            <a:r>
              <a:rPr lang="es-ES" sz="2800" b="1" dirty="0" smtClean="0"/>
              <a:t>Demanda</a:t>
            </a:r>
            <a:r>
              <a:rPr lang="es-ES" sz="2800" dirty="0" smtClean="0"/>
              <a:t>: cantidad de un bien o servicio que los consumidores están dispuestos a comprar. </a:t>
            </a:r>
          </a:p>
          <a:p>
            <a:pPr marL="457200" indent="-457200">
              <a:buFontTx/>
              <a:buChar char="-"/>
            </a:pPr>
            <a:r>
              <a:rPr lang="es-ES" sz="2800" b="1" dirty="0" smtClean="0"/>
              <a:t>Precio: </a:t>
            </a:r>
            <a:r>
              <a:rPr lang="es-ES" sz="2800" dirty="0" smtClean="0"/>
              <a:t>el valor de mercado de un bien o servicio. </a:t>
            </a:r>
            <a:r>
              <a:rPr lang="es-ES" sz="2800" dirty="0"/>
              <a:t/>
            </a:r>
            <a:br>
              <a:rPr lang="es-ES" sz="2800" dirty="0"/>
            </a:br>
            <a:endParaRPr lang="en-US" sz="2800" dirty="0">
              <a:solidFill>
                <a:schemeClr val="tx1">
                  <a:lumMod val="75000"/>
                  <a:lumOff val="25000"/>
                </a:schemeClr>
              </a:solidFill>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440" y="1233202"/>
            <a:ext cx="5043487" cy="497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393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4"/>
          </p:nvPr>
        </p:nvSpPr>
        <p:spPr>
          <a:xfrm>
            <a:off x="446314" y="2444917"/>
            <a:ext cx="6312877" cy="597222"/>
          </a:xfrm>
        </p:spPr>
        <p:txBody>
          <a:bodyPr/>
          <a:lstStyle/>
          <a:p>
            <a:pPr marL="514350" indent="-514350">
              <a:buAutoNum type="arabicPeriod"/>
            </a:pPr>
            <a:r>
              <a:rPr lang="es-EC" sz="2800" dirty="0" smtClean="0"/>
              <a:t>Economía Neoclásica (convencional)</a:t>
            </a:r>
          </a:p>
          <a:p>
            <a:pPr marL="514350" indent="-514350">
              <a:buAutoNum type="arabicPeriod"/>
            </a:pPr>
            <a:r>
              <a:rPr lang="es-EC" sz="2800" dirty="0" smtClean="0"/>
              <a:t>Economía </a:t>
            </a:r>
            <a:r>
              <a:rPr lang="es-EC" sz="2800" dirty="0" smtClean="0"/>
              <a:t>Ambiental</a:t>
            </a:r>
            <a:endParaRPr lang="es-EC" sz="2800" dirty="0" smtClean="0"/>
          </a:p>
          <a:p>
            <a:pPr marL="514350" indent="-514350">
              <a:buAutoNum type="arabicPeriod"/>
            </a:pPr>
            <a:r>
              <a:rPr lang="es-EC" sz="2800" dirty="0"/>
              <a:t>Economía </a:t>
            </a:r>
            <a:r>
              <a:rPr lang="es-EC" sz="2800" dirty="0" smtClean="0"/>
              <a:t>Ecológica</a:t>
            </a:r>
          </a:p>
          <a:p>
            <a:pPr marL="514350" indent="-514350">
              <a:buAutoNum type="arabicPeriod"/>
            </a:pPr>
            <a:r>
              <a:rPr lang="es-EC" sz="2800" dirty="0" smtClean="0"/>
              <a:t>Economía Verde</a:t>
            </a:r>
            <a:endParaRPr lang="en-US" sz="2800" dirty="0"/>
          </a:p>
        </p:txBody>
      </p:sp>
      <p:sp>
        <p:nvSpPr>
          <p:cNvPr id="6" name="Título 5"/>
          <p:cNvSpPr>
            <a:spLocks noGrp="1"/>
          </p:cNvSpPr>
          <p:nvPr>
            <p:ph type="title"/>
          </p:nvPr>
        </p:nvSpPr>
        <p:spPr>
          <a:xfrm>
            <a:off x="446314" y="283758"/>
            <a:ext cx="11174186" cy="590931"/>
          </a:xfrm>
        </p:spPr>
        <p:txBody>
          <a:bodyPr/>
          <a:lstStyle/>
          <a:p>
            <a:r>
              <a:rPr lang="es-EC" dirty="0" smtClean="0"/>
              <a:t>Distintas visiones de la economía</a:t>
            </a:r>
            <a:endParaRPr lang="en-US" dirty="0"/>
          </a:p>
        </p:txBody>
      </p:sp>
      <p:pic>
        <p:nvPicPr>
          <p:cNvPr id="10" name="Imagen 9"/>
          <p:cNvPicPr>
            <a:picLocks noChangeAspect="1"/>
          </p:cNvPicPr>
          <p:nvPr/>
        </p:nvPicPr>
        <p:blipFill>
          <a:blip r:embed="rId3"/>
          <a:stretch>
            <a:fillRect/>
          </a:stretch>
        </p:blipFill>
        <p:spPr>
          <a:xfrm>
            <a:off x="5638068" y="1157288"/>
            <a:ext cx="5276850" cy="5000625"/>
          </a:xfrm>
          <a:prstGeom prst="rect">
            <a:avLst/>
          </a:prstGeom>
        </p:spPr>
      </p:pic>
    </p:spTree>
    <p:extLst>
      <p:ext uri="{BB962C8B-B14F-4D97-AF65-F5344CB8AC3E}">
        <p14:creationId xmlns:p14="http://schemas.microsoft.com/office/powerpoint/2010/main" val="3596513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0" y="125777"/>
            <a:ext cx="11174186" cy="590931"/>
          </a:xfrm>
        </p:spPr>
        <p:txBody>
          <a:bodyPr/>
          <a:lstStyle/>
          <a:p>
            <a:r>
              <a:rPr lang="es-EC" dirty="0" smtClean="0"/>
              <a:t>1. Economía neoclásica</a:t>
            </a:r>
            <a:endParaRPr lang="en-US" dirty="0"/>
          </a:p>
        </p:txBody>
      </p:sp>
      <p:sp>
        <p:nvSpPr>
          <p:cNvPr id="8" name="Rectángulo 7"/>
          <p:cNvSpPr/>
          <p:nvPr/>
        </p:nvSpPr>
        <p:spPr>
          <a:xfrm>
            <a:off x="-27347" y="1173908"/>
            <a:ext cx="9308315" cy="4893647"/>
          </a:xfrm>
          <a:prstGeom prst="rect">
            <a:avLst/>
          </a:prstGeom>
        </p:spPr>
        <p:txBody>
          <a:bodyPr wrap="square">
            <a:spAutoFit/>
          </a:bodyPr>
          <a:lstStyle/>
          <a:p>
            <a:pPr marL="457200" indent="-457200">
              <a:buFontTx/>
              <a:buChar char="-"/>
            </a:pPr>
            <a:r>
              <a:rPr lang="es-ES" sz="2400" dirty="0" smtClean="0"/>
              <a:t>Oferta </a:t>
            </a:r>
            <a:r>
              <a:rPr lang="es-ES" sz="2400" dirty="0"/>
              <a:t>y demanda para determinar precios y asignación de recursos</a:t>
            </a:r>
            <a:r>
              <a:rPr lang="es-ES" sz="2400" dirty="0" smtClean="0"/>
              <a:t>.</a:t>
            </a:r>
          </a:p>
          <a:p>
            <a:pPr marL="457200" indent="-457200">
              <a:buFontTx/>
              <a:buChar char="-"/>
            </a:pPr>
            <a:r>
              <a:rPr lang="es-ES" sz="2400" dirty="0"/>
              <a:t>Competencia de mercado entre vendedores dispuestos (oferta) y compradores (demanda) para lograr la mayor eficiencia de uso de recursos y el equilibrio óptimo entre precio y calidad.</a:t>
            </a:r>
          </a:p>
          <a:p>
            <a:pPr marL="457200" indent="-457200">
              <a:buFontTx/>
              <a:buChar char="-"/>
            </a:pPr>
            <a:r>
              <a:rPr lang="es-ES" altLang="en-US" sz="2400" dirty="0" smtClean="0">
                <a:solidFill>
                  <a:schemeClr val="tx1">
                    <a:lumMod val="75000"/>
                    <a:lumOff val="25000"/>
                  </a:schemeClr>
                </a:solidFill>
              </a:rPr>
              <a:t>Crecimiento ilimitado de la economía (empleo, utilidades, desarrollo tecnológico).</a:t>
            </a:r>
          </a:p>
          <a:p>
            <a:pPr marL="457200" indent="-457200">
              <a:buFontTx/>
              <a:buChar char="-"/>
            </a:pPr>
            <a:r>
              <a:rPr lang="es-ES" sz="2400" dirty="0" smtClean="0">
                <a:solidFill>
                  <a:schemeClr val="tx1">
                    <a:lumMod val="75000"/>
                    <a:lumOff val="25000"/>
                  </a:schemeClr>
                </a:solidFill>
              </a:rPr>
              <a:t>Capital natural = factores de producción que pueden ser reemplazados (substitutos). </a:t>
            </a:r>
          </a:p>
          <a:p>
            <a:pPr marL="457200" indent="-457200">
              <a:buFontTx/>
              <a:buChar char="-"/>
            </a:pPr>
            <a:r>
              <a:rPr lang="es-ES" sz="2400" dirty="0" smtClean="0">
                <a:solidFill>
                  <a:schemeClr val="tx1">
                    <a:lumMod val="75000"/>
                    <a:lumOff val="25000"/>
                  </a:schemeClr>
                </a:solidFill>
              </a:rPr>
              <a:t>Los servicios que presta el ca</a:t>
            </a:r>
            <a:r>
              <a:rPr lang="es-ES" sz="2400" dirty="0" smtClean="0"/>
              <a:t>pital natural son externos a los costos de producción (no toma en cuenta servicios </a:t>
            </a:r>
            <a:r>
              <a:rPr lang="es-ES" sz="2400" dirty="0" err="1" smtClean="0"/>
              <a:t>ecosistémicos</a:t>
            </a:r>
            <a:r>
              <a:rPr lang="es-ES" sz="2400" dirty="0" smtClean="0"/>
              <a:t>). </a:t>
            </a:r>
          </a:p>
        </p:txBody>
      </p:sp>
      <p:pic>
        <p:nvPicPr>
          <p:cNvPr id="10" name="Imagen 9"/>
          <p:cNvPicPr>
            <a:picLocks noChangeAspect="1"/>
          </p:cNvPicPr>
          <p:nvPr/>
        </p:nvPicPr>
        <p:blipFill>
          <a:blip r:embed="rId3"/>
          <a:stretch>
            <a:fillRect/>
          </a:stretch>
        </p:blipFill>
        <p:spPr>
          <a:xfrm>
            <a:off x="9280968" y="1766454"/>
            <a:ext cx="2649296" cy="1487897"/>
          </a:xfrm>
          <a:prstGeom prst="rect">
            <a:avLst/>
          </a:prstGeom>
        </p:spPr>
      </p:pic>
      <p:pic>
        <p:nvPicPr>
          <p:cNvPr id="12" name="Imagen 11"/>
          <p:cNvPicPr>
            <a:picLocks noChangeAspect="1"/>
          </p:cNvPicPr>
          <p:nvPr/>
        </p:nvPicPr>
        <p:blipFill>
          <a:blip r:embed="rId4"/>
          <a:stretch>
            <a:fillRect/>
          </a:stretch>
        </p:blipFill>
        <p:spPr>
          <a:xfrm>
            <a:off x="9705108" y="4042008"/>
            <a:ext cx="2225155" cy="1850580"/>
          </a:xfrm>
          <a:prstGeom prst="rect">
            <a:avLst/>
          </a:prstGeom>
        </p:spPr>
      </p:pic>
    </p:spTree>
    <p:extLst>
      <p:ext uri="{BB962C8B-B14F-4D97-AF65-F5344CB8AC3E}">
        <p14:creationId xmlns:p14="http://schemas.microsoft.com/office/powerpoint/2010/main" val="2223545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a:t>2</a:t>
            </a:r>
            <a:r>
              <a:rPr lang="es-EC" dirty="0" smtClean="0"/>
              <a:t>. Economía Ambiental </a:t>
            </a:r>
            <a:endParaRPr lang="en-US" dirty="0"/>
          </a:p>
        </p:txBody>
      </p:sp>
      <p:sp>
        <p:nvSpPr>
          <p:cNvPr id="8" name="Rectángulo 7"/>
          <p:cNvSpPr/>
          <p:nvPr/>
        </p:nvSpPr>
        <p:spPr>
          <a:xfrm>
            <a:off x="199436" y="587751"/>
            <a:ext cx="8282354" cy="6986528"/>
          </a:xfrm>
          <a:prstGeom prst="rect">
            <a:avLst/>
          </a:prstGeom>
        </p:spPr>
        <p:txBody>
          <a:bodyPr wrap="square">
            <a:spAutoFit/>
          </a:bodyPr>
          <a:lstStyle/>
          <a:p>
            <a:endParaRPr lang="es-ES" sz="2800" dirty="0" smtClean="0"/>
          </a:p>
          <a:p>
            <a:pPr marL="457200" indent="-457200">
              <a:buFontTx/>
              <a:buChar char="-"/>
            </a:pPr>
            <a:r>
              <a:rPr lang="es-ES" sz="2800" dirty="0" err="1" smtClean="0"/>
              <a:t>Subdisciplina</a:t>
            </a:r>
            <a:r>
              <a:rPr lang="es-ES" sz="2800" dirty="0" smtClean="0"/>
              <a:t> de la economía convencional. </a:t>
            </a:r>
          </a:p>
          <a:p>
            <a:pPr marL="457200" indent="-457200">
              <a:buFontTx/>
              <a:buChar char="-"/>
            </a:pPr>
            <a:r>
              <a:rPr lang="es-ES" sz="2800" dirty="0" smtClean="0"/>
              <a:t>Parte de la visión de que los problemas ambientales se deben al uso ineficiente de los recursos naturales y subvaloración del capital natural. </a:t>
            </a:r>
          </a:p>
          <a:p>
            <a:pPr marL="457200" indent="-457200">
              <a:buFontTx/>
              <a:buChar char="-"/>
            </a:pPr>
            <a:r>
              <a:rPr lang="es-ES" sz="2800" dirty="0" smtClean="0"/>
              <a:t>Busca internalización en los precios de los bienes y servicios a través de instrumentos como: regulación ambiental, subsidios, impuestos, entre otros.  </a:t>
            </a:r>
          </a:p>
          <a:p>
            <a:pPr marL="457200" indent="-457200">
              <a:buFontTx/>
              <a:buChar char="-"/>
            </a:pPr>
            <a:r>
              <a:rPr lang="es-ES" sz="2800" dirty="0" smtClean="0"/>
              <a:t>Precios correctos (reflejando costos externos) llevará al uso sostenible de recursos. </a:t>
            </a:r>
          </a:p>
          <a:p>
            <a:pPr marL="457200" indent="-457200">
              <a:buFontTx/>
              <a:buChar char="-"/>
            </a:pPr>
            <a:endParaRPr lang="es-ES" sz="2800" dirty="0"/>
          </a:p>
          <a:p>
            <a:pPr marL="457200" indent="-457200">
              <a:buFontTx/>
              <a:buChar char="-"/>
            </a:pPr>
            <a:endParaRPr lang="es-ES" sz="2800" dirty="0" smtClean="0"/>
          </a:p>
        </p:txBody>
      </p:sp>
      <p:sp>
        <p:nvSpPr>
          <p:cNvPr id="9"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Imagen 9"/>
          <p:cNvPicPr>
            <a:picLocks noChangeAspect="1"/>
          </p:cNvPicPr>
          <p:nvPr/>
        </p:nvPicPr>
        <p:blipFill>
          <a:blip r:embed="rId3"/>
          <a:stretch>
            <a:fillRect/>
          </a:stretch>
        </p:blipFill>
        <p:spPr>
          <a:xfrm>
            <a:off x="8722773" y="2811518"/>
            <a:ext cx="2656744" cy="1269497"/>
          </a:xfrm>
          <a:prstGeom prst="rect">
            <a:avLst/>
          </a:prstGeom>
        </p:spPr>
      </p:pic>
    </p:spTree>
    <p:extLst>
      <p:ext uri="{BB962C8B-B14F-4D97-AF65-F5344CB8AC3E}">
        <p14:creationId xmlns:p14="http://schemas.microsoft.com/office/powerpoint/2010/main" val="670411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a:t>2</a:t>
            </a:r>
            <a:r>
              <a:rPr lang="es-EC" dirty="0" smtClean="0"/>
              <a:t>. Economía Ambiental </a:t>
            </a:r>
            <a:endParaRPr lang="en-US" dirty="0"/>
          </a:p>
        </p:txBody>
      </p:sp>
      <p:sp>
        <p:nvSpPr>
          <p:cNvPr id="8" name="Rectángulo 7"/>
          <p:cNvSpPr/>
          <p:nvPr/>
        </p:nvSpPr>
        <p:spPr>
          <a:xfrm>
            <a:off x="199436" y="587751"/>
            <a:ext cx="8282354" cy="1384995"/>
          </a:xfrm>
          <a:prstGeom prst="rect">
            <a:avLst/>
          </a:prstGeom>
        </p:spPr>
        <p:txBody>
          <a:bodyPr wrap="square">
            <a:spAutoFit/>
          </a:bodyPr>
          <a:lstStyle/>
          <a:p>
            <a:endParaRPr lang="es-ES" sz="2800" dirty="0" smtClean="0"/>
          </a:p>
          <a:p>
            <a:pPr marL="457200" indent="-457200">
              <a:buFontTx/>
              <a:buChar char="-"/>
            </a:pPr>
            <a:endParaRPr lang="es-ES" sz="2800" dirty="0"/>
          </a:p>
          <a:p>
            <a:pPr marL="457200" indent="-457200">
              <a:buFontTx/>
              <a:buChar char="-"/>
            </a:pPr>
            <a:endParaRPr lang="es-ES" sz="2800" dirty="0" smtClean="0"/>
          </a:p>
        </p:txBody>
      </p:sp>
      <p:sp>
        <p:nvSpPr>
          <p:cNvPr id="9"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ángulo 4"/>
          <p:cNvSpPr/>
          <p:nvPr/>
        </p:nvSpPr>
        <p:spPr>
          <a:xfrm>
            <a:off x="199436" y="795680"/>
            <a:ext cx="8282354" cy="5262979"/>
          </a:xfrm>
          <a:prstGeom prst="rect">
            <a:avLst/>
          </a:prstGeom>
        </p:spPr>
        <p:txBody>
          <a:bodyPr wrap="square">
            <a:spAutoFit/>
          </a:bodyPr>
          <a:lstStyle/>
          <a:p>
            <a:endParaRPr lang="es-ES" sz="2800" dirty="0" smtClean="0"/>
          </a:p>
          <a:p>
            <a:pPr marL="457200" indent="-457200">
              <a:buFontTx/>
              <a:buChar char="-"/>
            </a:pPr>
            <a:r>
              <a:rPr lang="es-ES" sz="2800" dirty="0" smtClean="0"/>
              <a:t>El bienestar se obtiene sustituyendo el capital natural por capital humano.</a:t>
            </a:r>
          </a:p>
          <a:p>
            <a:pPr marL="457200" lvl="0" indent="-457200">
              <a:buFontTx/>
              <a:buChar char="-"/>
            </a:pPr>
            <a:r>
              <a:rPr lang="es-ES" altLang="en-US" sz="2800" dirty="0"/>
              <a:t>El capital natural no se caracteriza por umbrales críticos, por lo que la degradación ambiental es reversible </a:t>
            </a:r>
          </a:p>
          <a:p>
            <a:pPr marL="457200" indent="-457200">
              <a:buFontTx/>
              <a:buChar char="-"/>
            </a:pPr>
            <a:r>
              <a:rPr lang="es-ES" sz="2800" b="1" dirty="0" smtClean="0"/>
              <a:t>Sostenibilidad débil: </a:t>
            </a:r>
            <a:r>
              <a:rPr lang="es-ES" sz="2800" dirty="0"/>
              <a:t>capital humano' y 'capital natural' son sustituibles y no se requiere un cambio completo de nuestro sistema </a:t>
            </a:r>
            <a:r>
              <a:rPr lang="es-ES" sz="2800" dirty="0" smtClean="0"/>
              <a:t>económico. </a:t>
            </a:r>
          </a:p>
          <a:p>
            <a:pPr marL="457200" indent="-457200">
              <a:buFontTx/>
              <a:buChar char="-"/>
            </a:pPr>
            <a:endParaRPr lang="es-ES" sz="2800" dirty="0"/>
          </a:p>
          <a:p>
            <a:pPr marL="457200" indent="-457200">
              <a:buFontTx/>
              <a:buChar char="-"/>
            </a:pPr>
            <a:endParaRPr lang="es-ES" sz="2800" dirty="0" smtClean="0"/>
          </a:p>
        </p:txBody>
      </p:sp>
      <p:sp>
        <p:nvSpPr>
          <p:cNvPr id="2"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Imagen 6"/>
          <p:cNvPicPr>
            <a:picLocks noChangeAspect="1"/>
          </p:cNvPicPr>
          <p:nvPr/>
        </p:nvPicPr>
        <p:blipFill>
          <a:blip r:embed="rId3"/>
          <a:stretch>
            <a:fillRect/>
          </a:stretch>
        </p:blipFill>
        <p:spPr>
          <a:xfrm>
            <a:off x="8122940" y="2990761"/>
            <a:ext cx="3497560" cy="1671272"/>
          </a:xfrm>
          <a:prstGeom prst="rect">
            <a:avLst/>
          </a:prstGeom>
        </p:spPr>
      </p:pic>
    </p:spTree>
    <p:extLst>
      <p:ext uri="{BB962C8B-B14F-4D97-AF65-F5344CB8AC3E}">
        <p14:creationId xmlns:p14="http://schemas.microsoft.com/office/powerpoint/2010/main" val="3388853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9B7651-08C1-49A1-AFE9-4E4CD342176D}">
  <ds:schemaRefs>
    <ds:schemaRef ds:uri="http://schemas.microsoft.com/office/2006/metadata/propertie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B8E2C315-492F-482C-BE04-955377E16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3D7A05-DE9A-4773-A113-AAE964924F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tf89715846</Template>
  <TotalTime>0</TotalTime>
  <Words>3581</Words>
  <Application>Microsoft Office PowerPoint</Application>
  <PresentationFormat>Panorámica</PresentationFormat>
  <Paragraphs>348</Paragraphs>
  <Slides>25</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MS PGothic</vt:lpstr>
      <vt:lpstr>Arial</vt:lpstr>
      <vt:lpstr>Arial</vt:lpstr>
      <vt:lpstr>Calibri</vt:lpstr>
      <vt:lpstr>Century Gothic</vt:lpstr>
      <vt:lpstr>inherit</vt:lpstr>
      <vt:lpstr>Times</vt:lpstr>
      <vt:lpstr>Tema de Office</vt:lpstr>
      <vt:lpstr>Economía, ambiente y sostenibilidad </vt:lpstr>
      <vt:lpstr>Tabla de contenido </vt:lpstr>
      <vt:lpstr>Objetivos de clase</vt:lpstr>
      <vt:lpstr>Introducción</vt:lpstr>
      <vt:lpstr>El sistema económico  </vt:lpstr>
      <vt:lpstr>Distintas visiones de la economía</vt:lpstr>
      <vt:lpstr>1. Economía neoclásica</vt:lpstr>
      <vt:lpstr>2. Economía Ambiental </vt:lpstr>
      <vt:lpstr>2. Economía Ambiental </vt:lpstr>
      <vt:lpstr>3. Economía ecológica </vt:lpstr>
      <vt:lpstr>3. Economía ecológica </vt:lpstr>
      <vt:lpstr>3. Economía ecológica </vt:lpstr>
      <vt:lpstr>4. Economía Verde </vt:lpstr>
      <vt:lpstr>Resumen visiones de la economía</vt:lpstr>
      <vt:lpstr>Presentación de PowerPoint</vt:lpstr>
      <vt:lpstr>Presentación de PowerPoint</vt:lpstr>
      <vt:lpstr>2. Análisis costo beneficio</vt:lpstr>
      <vt:lpstr>3. Precio de costo total </vt:lpstr>
      <vt:lpstr>¿Por qué no se utiliza el precio de costo total?</vt:lpstr>
      <vt:lpstr>¿Qué puede ayudar al verdadero costo de los productos y servicios?</vt:lpstr>
      <vt:lpstr>Indicadores económicos y ambientales</vt:lpstr>
      <vt:lpstr>Emprendimiento sostenible</vt:lpstr>
      <vt:lpstr>Soluciones para pasar a una economía sostenible</vt:lpstr>
      <vt:lpstr>Trabajo autónomo</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2020-01-24T20:50:17Z</dcterms:created>
  <dcterms:modified xsi:type="dcterms:W3CDTF">2021-01-05T20:43:43Z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