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5" Type="http://schemas.openxmlformats.org/officeDocument/2006/relationships/slide" Target="slides/slide4.xml" /><Relationship Id="rId10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9D259-3597-A98E-6C9E-8C9D4C88C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913885-6CA9-88A2-ED7C-E1DF60AA7A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8282D8-FDC3-E300-890C-84395C7A6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D4FC1B-3384-0AE9-1155-7D6ED20E4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EF520E-DC98-CBF6-438A-01DE92983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0194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9B071-0B32-915F-E634-780E68D9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5F7E60-0D45-EFAC-2C8F-A89D79385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BE626-88DB-DFDE-1744-04010A56B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DB1889-FCB1-7EDB-4988-17089A4C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18F60C-0097-E8F4-487B-2CEC9902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184422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122042-F22C-9BBA-9D97-631ECF10B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45E90A-C563-FF40-F417-6C4D86CCD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2FCDFD-8536-6EF9-10F5-3E5AD5BD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B2EBB8-ABFE-D9E0-6F37-24F579D5B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6E7D1D-A94E-0B6F-8D94-8B3C6D4D9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1343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D0149-AA9E-CFF6-2C81-DED39627C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FCA065-25C2-71C2-872C-713B40358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035A2D-527D-A342-28FA-DAFAE7185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BBE8DA-A310-7057-B780-E6AB9B8A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2F35FA-D853-4958-31C3-F3972B67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5799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5F106-1949-E804-FE50-9A7A006B0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A589C2-5FE8-5548-A84E-2F1178F68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C76A95-14D4-9C12-8D63-2697FF9C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B9EC99-1272-A3AA-D1E0-073CB277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B7B773-516D-2634-9E1A-F800ED4CD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659406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EECB0-2CA9-8B00-14CE-D1105F19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3C41D0-9FD0-4A6F-A201-5EB081F75F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49563C-44C4-A38F-A23F-53FE93FFD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43EAEF-40A6-B2D5-124E-5DEB5201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A35594-151C-D081-EBA8-2C28C0B8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A1B289-5A9A-2CFB-F9DD-055ED9659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22610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848964-B3E0-41EB-FA3F-C89ACB647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799167-796E-B1A7-C80D-CB24A7E4E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85BAF6-F1E6-0555-2FEC-A739071BA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FC6F09A-C5B8-AA84-FAF0-7C0A6F7C84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EFFBBF-ADC3-3784-8FCF-A6304C69EA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60903E-3F95-8C94-B126-28A57372F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97B0FE-C379-A7EB-A34A-411505B4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A225974-11FD-2BB9-6C4A-3471C095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992461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CE640-3D86-5124-01CF-EFF032336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2AB7765-8271-1098-5CA0-DAEFFFBD5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3042DE0-3C52-7777-EC5C-2DCCBF93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1BE860-47F0-77A0-52E3-F5564B59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06666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2F027E6-3BD3-26AF-63CC-0B0BA529F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C301059-ACAA-EF5B-7875-83EA008AC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D15F39B-24D1-42DC-F2D1-73A84A915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85434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F50F7-9B28-3F3E-CD8E-E3F060C6F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6FA35E-BE88-96E9-2D72-9BB10A1FF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B68DF9-C332-8156-854F-054CF171B1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0878E0-19DE-485E-7CC4-2621DAFA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DD5159-9EA5-210F-8E8F-54917FA0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717FC2-F831-19C6-D320-03FF56A42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3086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35787-2508-9826-889A-43DADAFD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74D5AD-8B31-B1BB-3F18-F623ACC33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A37A06-7CB5-4C90-DA95-64B518048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CA73D82-33A9-5875-3713-38B0C5BF3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F7026C-3A31-6D9D-70FB-0D570A1E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12553-E70E-26E6-09FF-47A161E2E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74923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7D801F-8D93-396A-30B6-2899EEFCB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9DC5A97-9F94-F667-D658-7A0CA960C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5FFD1F-FE2C-60EA-763B-894BD1C84B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0A4C3-B795-2843-B795-5B6DD03475B4}" type="datetimeFigureOut">
              <a:rPr lang="es-US" smtClean="0"/>
              <a:t>11/1/2023</a:t>
            </a:fld>
            <a:endParaRPr 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703A92-0C29-9EE7-4B0F-C1675CF35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F759B7-EA86-C687-28A3-9C7B1832A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A89DE-8558-0045-B2E3-87A110EF984D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07095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ltra.pe/blog/ftth-que-es-y-cuales-son-sus-caracteristicas/" TargetMode="External" /><Relationship Id="rId7" Type="http://schemas.openxmlformats.org/officeDocument/2006/relationships/hyperlink" Target="https://www.google.com/url?sa=t&amp;source=web&amp;rct=j&amp;opi=89978449&amp;url=https://dspace.ups.edu.ec/bitstream/123456789/1076/12/UPS-CT002134.pdf&amp;ved=2ahUKEwjSlcaIo6CCAxXsQzABHd-DBVwQFnoECBQQAQ&amp;usg=AOvVaw3I5-0F_dL7tfqwYtbPfeem" TargetMode="External" /><Relationship Id="rId2" Type="http://schemas.openxmlformats.org/officeDocument/2006/relationships/hyperlink" Target="https://www.iptel.com.ar/que-es-ftth-o-fibra-al-hogar/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www.google.com/url?sa=t&amp;source=web&amp;rct=j&amp;opi=89978449&amp;url=https://riunet.upv.es/bitstream/handle/10251/13413/memoria.pdf&amp;ved=2ahUKEwjSlcaIo6CCAxXsQzABHd-DBVwQFnoECBUQAQ&amp;usg=AOvVaw24byraTSPH7xJme0afogkt" TargetMode="External" /><Relationship Id="rId5" Type="http://schemas.openxmlformats.org/officeDocument/2006/relationships/hyperlink" Target="https://www.ionos.es/digitalguide/servidores/know-how/capa-de-enlace/" TargetMode="External" /><Relationship Id="rId4" Type="http://schemas.openxmlformats.org/officeDocument/2006/relationships/hyperlink" Target="https://www.ionos.es/digitalguide/servidores/know-how/capa-fisica/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Que es FTTH o Fibra Óptica al Hogar? | Iptel">
            <a:extLst>
              <a:ext uri="{FF2B5EF4-FFF2-40B4-BE49-F238E27FC236}">
                <a16:creationId xmlns:a16="http://schemas.microsoft.com/office/drawing/2014/main" id="{857B40D6-13A9-1407-FDFA-5BAFEE14DB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68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2C88B8E-C4D6-F489-94B5-AEEC34FFC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188" y="216589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s-US" sz="4800" b="1">
                <a:solidFill>
                  <a:schemeClr val="bg1"/>
                </a:solidFill>
              </a:rPr>
              <a:t>Tecnología FTTH </a:t>
            </a:r>
            <a:endParaRPr lang="es-US" sz="4800" b="1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ED6DE4E-2687-470A-38A8-7C5129942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697" y="3679601"/>
            <a:ext cx="4929132" cy="1725725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s-US" sz="2000" dirty="0">
                <a:solidFill>
                  <a:schemeClr val="bg1"/>
                </a:solidFill>
              </a:rPr>
              <a:t>Grupo #6</a:t>
            </a:r>
          </a:p>
          <a:p>
            <a:pPr algn="l"/>
            <a:r>
              <a:rPr lang="es-US" sz="2000" dirty="0">
                <a:solidFill>
                  <a:schemeClr val="bg1"/>
                </a:solidFill>
              </a:rPr>
              <a:t>Integrantes:</a:t>
            </a:r>
            <a:endParaRPr lang="es-US" sz="2000" dirty="0">
              <a:solidFill>
                <a:schemeClr val="bg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US" sz="2000" err="1">
                <a:solidFill>
                  <a:schemeClr val="bg1"/>
                </a:solidFill>
              </a:rPr>
              <a:t>Dario</a:t>
            </a:r>
            <a:r>
              <a:rPr lang="es-US" sz="2000" dirty="0">
                <a:solidFill>
                  <a:schemeClr val="bg1"/>
                </a:solidFill>
              </a:rPr>
              <a:t> Anchundia</a:t>
            </a:r>
            <a:endParaRPr lang="es-US" sz="2000">
              <a:solidFill>
                <a:schemeClr val="bg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US" sz="2000" dirty="0">
                <a:solidFill>
                  <a:schemeClr val="bg1"/>
                </a:solidFill>
              </a:rPr>
              <a:t>César Arana</a:t>
            </a:r>
            <a:endParaRPr lang="es-US" sz="2000" dirty="0">
              <a:solidFill>
                <a:schemeClr val="bg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US" sz="2000" dirty="0">
                <a:solidFill>
                  <a:schemeClr val="bg1"/>
                </a:solidFill>
              </a:rPr>
              <a:t>Mario Cueva</a:t>
            </a:r>
            <a:endParaRPr lang="es-US" sz="2000" dirty="0">
              <a:solidFill>
                <a:schemeClr val="bg1"/>
              </a:solidFill>
              <a:cs typeface="Calibri"/>
            </a:endParaRPr>
          </a:p>
          <a:p>
            <a:pPr algn="l"/>
            <a:endParaRPr lang="es-US" sz="2000">
              <a:solidFill>
                <a:schemeClr val="bg1"/>
              </a:solidFill>
            </a:endParaRPr>
          </a:p>
          <a:p>
            <a:pPr algn="l"/>
            <a:endParaRPr lang="es-US" sz="2000">
              <a:solidFill>
                <a:schemeClr val="bg1"/>
              </a:solidFill>
            </a:endParaRPr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35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9D9BF0-DC1D-09E5-6E48-77F8E477F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s-US" sz="4600"/>
              <a:t>¿Qué es la tecnología FTTH?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502009C-A02B-4A82-E350-301466D1E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891" y="3332974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ea typeface="+mn-lt"/>
                <a:cs typeface="+mn-lt"/>
              </a:rPr>
              <a:t>Tipo de </a:t>
            </a:r>
            <a:r>
              <a:rPr lang="en-US" sz="2200" dirty="0" err="1">
                <a:ea typeface="+mn-lt"/>
                <a:cs typeface="+mn-lt"/>
              </a:rPr>
              <a:t>infraestructura</a:t>
            </a:r>
            <a:r>
              <a:rPr lang="en-US" sz="2200" dirty="0">
                <a:ea typeface="+mn-lt"/>
                <a:cs typeface="+mn-lt"/>
              </a:rPr>
              <a:t> de red de </a:t>
            </a:r>
            <a:r>
              <a:rPr lang="en-US" sz="2200" dirty="0" err="1">
                <a:ea typeface="+mn-lt"/>
                <a:cs typeface="+mn-lt"/>
              </a:rPr>
              <a:t>telecomunicaciones</a:t>
            </a:r>
            <a:r>
              <a:rPr lang="en-US" sz="2200" dirty="0">
                <a:ea typeface="+mn-lt"/>
                <a:cs typeface="+mn-lt"/>
              </a:rPr>
              <a:t> que </a:t>
            </a:r>
            <a:r>
              <a:rPr lang="en-US" sz="2200" dirty="0" err="1">
                <a:ea typeface="+mn-lt"/>
                <a:cs typeface="+mn-lt"/>
              </a:rPr>
              <a:t>proporciona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una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conexión</a:t>
            </a:r>
            <a:r>
              <a:rPr lang="en-US" sz="2200" dirty="0">
                <a:ea typeface="+mn-lt"/>
                <a:cs typeface="+mn-lt"/>
              </a:rPr>
              <a:t>.</a:t>
            </a:r>
          </a:p>
          <a:p>
            <a:r>
              <a:rPr lang="en-US" sz="2200" dirty="0">
                <a:ea typeface="+mn-lt"/>
                <a:cs typeface="+mn-lt"/>
              </a:rPr>
              <a:t>Permite </a:t>
            </a:r>
            <a:r>
              <a:rPr lang="en-US" sz="2200" dirty="0" err="1">
                <a:ea typeface="+mn-lt"/>
                <a:cs typeface="+mn-lt"/>
              </a:rPr>
              <a:t>velocidades</a:t>
            </a:r>
            <a:r>
              <a:rPr lang="en-US" sz="2200" dirty="0">
                <a:ea typeface="+mn-lt"/>
                <a:cs typeface="+mn-lt"/>
              </a:rPr>
              <a:t> de </a:t>
            </a:r>
            <a:r>
              <a:rPr lang="en-US" sz="2200" dirty="0" err="1">
                <a:ea typeface="+mn-lt"/>
                <a:cs typeface="+mn-lt"/>
              </a:rPr>
              <a:t>conexión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extremadamente</a:t>
            </a:r>
            <a:r>
              <a:rPr lang="en-US" sz="2200" dirty="0">
                <a:ea typeface="+mn-lt"/>
                <a:cs typeface="+mn-lt"/>
              </a:rPr>
              <a:t> </a:t>
            </a:r>
            <a:r>
              <a:rPr lang="en-US" sz="2200" dirty="0" err="1">
                <a:ea typeface="+mn-lt"/>
                <a:cs typeface="+mn-lt"/>
              </a:rPr>
              <a:t>rápidas</a:t>
            </a:r>
            <a:r>
              <a:rPr lang="en-US" sz="2200" dirty="0">
                <a:ea typeface="+mn-lt"/>
                <a:cs typeface="+mn-lt"/>
              </a:rPr>
              <a:t> y </a:t>
            </a:r>
            <a:r>
              <a:rPr lang="en-US" sz="2200" dirty="0" err="1">
                <a:ea typeface="+mn-lt"/>
                <a:cs typeface="+mn-lt"/>
              </a:rPr>
              <a:t>una</a:t>
            </a:r>
            <a:r>
              <a:rPr lang="en-US" sz="2200" dirty="0">
                <a:ea typeface="+mn-lt"/>
                <a:cs typeface="+mn-lt"/>
              </a:rPr>
              <a:t> gran </a:t>
            </a:r>
            <a:r>
              <a:rPr lang="en-US" sz="2200" dirty="0" err="1">
                <a:ea typeface="+mn-lt"/>
                <a:cs typeface="+mn-lt"/>
              </a:rPr>
              <a:t>capacidad</a:t>
            </a:r>
            <a:r>
              <a:rPr lang="en-US" sz="2200" dirty="0">
                <a:ea typeface="+mn-lt"/>
                <a:cs typeface="+mn-lt"/>
              </a:rPr>
              <a:t> de ancho de </a:t>
            </a:r>
            <a:r>
              <a:rPr lang="en-US" sz="2200" dirty="0" err="1">
                <a:ea typeface="+mn-lt"/>
                <a:cs typeface="+mn-lt"/>
              </a:rPr>
              <a:t>banda</a:t>
            </a:r>
            <a:r>
              <a:rPr lang="en-US" sz="2200" dirty="0">
                <a:ea typeface="+mn-lt"/>
                <a:cs typeface="+mn-lt"/>
              </a:rPr>
              <a:t> </a:t>
            </a:r>
            <a:endParaRPr lang="en-US" sz="2200" dirty="0">
              <a:cs typeface="Calibri"/>
            </a:endParaRP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651AD5A6-7B85-5A9A-E8C5-5BEB8CFFB0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00" r="25230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3431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3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0B50E82-0671-5DFF-7175-B308C6A12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88" y="163842"/>
            <a:ext cx="5251316" cy="18073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Funciones a nivel de capa física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DF2A4BA-0C3C-764F-00AC-D5AFC2D02B9B}"/>
              </a:ext>
            </a:extLst>
          </p:cNvPr>
          <p:cNvSpPr txBox="1"/>
          <p:nvPr/>
        </p:nvSpPr>
        <p:spPr>
          <a:xfrm>
            <a:off x="148087" y="2175146"/>
            <a:ext cx="5180337" cy="401619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En </a:t>
            </a:r>
            <a:r>
              <a:rPr lang="en-US" sz="2200" dirty="0" err="1"/>
              <a:t>una</a:t>
            </a:r>
            <a:r>
              <a:rPr lang="en-US" sz="2200" dirty="0"/>
              <a:t> red FTTH, la </a:t>
            </a:r>
            <a:r>
              <a:rPr lang="en-US" sz="2200" dirty="0" err="1"/>
              <a:t>capa</a:t>
            </a:r>
            <a:r>
              <a:rPr lang="en-US" sz="2200" dirty="0"/>
              <a:t> </a:t>
            </a:r>
            <a:r>
              <a:rPr lang="en-US" sz="2200" dirty="0" err="1"/>
              <a:t>física</a:t>
            </a:r>
            <a:r>
              <a:rPr lang="en-US" sz="2200" dirty="0"/>
              <a:t> </a:t>
            </a:r>
            <a:r>
              <a:rPr lang="en-US" sz="2200" dirty="0" err="1"/>
              <a:t>está</a:t>
            </a:r>
            <a:r>
              <a:rPr lang="en-US" sz="2200" dirty="0"/>
              <a:t> </a:t>
            </a:r>
            <a:r>
              <a:rPr lang="en-US" sz="2200" dirty="0" err="1"/>
              <a:t>compuesta</a:t>
            </a:r>
            <a:r>
              <a:rPr lang="en-US" sz="2200" dirty="0"/>
              <a:t> </a:t>
            </a:r>
            <a:r>
              <a:rPr lang="en-US" sz="2200" dirty="0" err="1"/>
              <a:t>por</a:t>
            </a:r>
            <a:r>
              <a:rPr lang="en-US" sz="2200" dirty="0"/>
              <a:t> </a:t>
            </a:r>
            <a:r>
              <a:rPr lang="en-US" sz="2200" dirty="0" err="1"/>
              <a:t>componentes</a:t>
            </a:r>
            <a:r>
              <a:rPr lang="en-US" sz="2200" dirty="0"/>
              <a:t> y </a:t>
            </a:r>
            <a:r>
              <a:rPr lang="en-US" sz="2200" dirty="0" err="1"/>
              <a:t>tecnologías</a:t>
            </a:r>
            <a:r>
              <a:rPr lang="en-US" sz="2200" dirty="0"/>
              <a:t> que </a:t>
            </a:r>
            <a:r>
              <a:rPr lang="en-US" sz="2200" dirty="0" err="1"/>
              <a:t>permiten</a:t>
            </a:r>
            <a:r>
              <a:rPr lang="en-US" sz="2200" dirty="0"/>
              <a:t> la </a:t>
            </a:r>
            <a:r>
              <a:rPr lang="en-US" sz="2200" dirty="0" err="1"/>
              <a:t>transmisión</a:t>
            </a:r>
            <a:r>
              <a:rPr lang="en-US" sz="2200" dirty="0"/>
              <a:t> de </a:t>
            </a:r>
            <a:r>
              <a:rPr lang="en-US" sz="2200" dirty="0" err="1"/>
              <a:t>señales</a:t>
            </a:r>
            <a:r>
              <a:rPr lang="en-US" sz="2200" dirty="0"/>
              <a:t> de </a:t>
            </a:r>
            <a:r>
              <a:rPr lang="en-US" sz="2200" dirty="0" err="1"/>
              <a:t>datos</a:t>
            </a:r>
            <a:r>
              <a:rPr lang="en-US" sz="2200" dirty="0"/>
              <a:t> a </a:t>
            </a:r>
            <a:r>
              <a:rPr lang="en-US" sz="2200" dirty="0" err="1"/>
              <a:t>través</a:t>
            </a:r>
            <a:r>
              <a:rPr lang="en-US" sz="2200" dirty="0"/>
              <a:t> de </a:t>
            </a:r>
            <a:r>
              <a:rPr lang="en-US" sz="2200" dirty="0" err="1"/>
              <a:t>fibras</a:t>
            </a:r>
            <a:r>
              <a:rPr lang="en-US" sz="2200" dirty="0"/>
              <a:t> </a:t>
            </a:r>
            <a:r>
              <a:rPr lang="en-US" sz="2200" dirty="0" err="1"/>
              <a:t>ópticas</a:t>
            </a:r>
            <a:r>
              <a:rPr lang="en-US" sz="22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err="1"/>
              <a:t>Algunos</a:t>
            </a:r>
            <a:r>
              <a:rPr lang="en-US" sz="2200" dirty="0"/>
              <a:t> de </a:t>
            </a:r>
            <a:r>
              <a:rPr lang="en-US" sz="2200" dirty="0" err="1"/>
              <a:t>los</a:t>
            </a:r>
            <a:r>
              <a:rPr lang="en-US" sz="2200" dirty="0"/>
              <a:t> </a:t>
            </a:r>
            <a:r>
              <a:rPr lang="en-US" sz="2200" dirty="0" err="1"/>
              <a:t>componentes</a:t>
            </a:r>
            <a:r>
              <a:rPr lang="en-US" sz="2200" dirty="0"/>
              <a:t> y </a:t>
            </a:r>
            <a:r>
              <a:rPr lang="en-US" sz="2200" dirty="0" err="1"/>
              <a:t>tecnologías</a:t>
            </a:r>
            <a:r>
              <a:rPr lang="en-US" sz="2200" dirty="0"/>
              <a:t> clave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capa</a:t>
            </a:r>
            <a:r>
              <a:rPr lang="en-US" sz="2200" dirty="0"/>
              <a:t> </a:t>
            </a:r>
            <a:r>
              <a:rPr lang="en-US" sz="2200" dirty="0" err="1"/>
              <a:t>física</a:t>
            </a:r>
            <a:r>
              <a:rPr lang="en-US" sz="2200" dirty="0"/>
              <a:t> de </a:t>
            </a:r>
            <a:r>
              <a:rPr lang="en-US" sz="2200" dirty="0" err="1"/>
              <a:t>una</a:t>
            </a:r>
            <a:r>
              <a:rPr lang="en-US" sz="2200" dirty="0"/>
              <a:t> red FTTH </a:t>
            </a:r>
            <a:r>
              <a:rPr lang="en-US" sz="2200" dirty="0" err="1"/>
              <a:t>incluyen</a:t>
            </a:r>
            <a:r>
              <a:rPr lang="en-US" sz="2200" dirty="0"/>
              <a:t>:</a:t>
            </a:r>
            <a:endParaRPr lang="en-US" sz="2200" dirty="0">
              <a:cs typeface="Calibri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20B0604020202020204" pitchFamily="34" charset="0"/>
              <a:buChar char="Ø"/>
            </a:pPr>
            <a:r>
              <a:rPr lang="en-US" sz="2200" dirty="0"/>
              <a:t>Fibras </a:t>
            </a:r>
            <a:r>
              <a:rPr lang="en-US" sz="2200" dirty="0" err="1"/>
              <a:t>ópticas</a:t>
            </a:r>
            <a:endParaRPr lang="en-US" sz="2200" dirty="0" err="1">
              <a:cs typeface="Calibri" panose="020F0502020204030204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20B0604020202020204" pitchFamily="34" charset="0"/>
              <a:buChar char="Ø"/>
            </a:pPr>
            <a:r>
              <a:rPr lang="en-US" sz="2200" dirty="0" err="1"/>
              <a:t>Convertidores</a:t>
            </a:r>
            <a:r>
              <a:rPr lang="en-US" sz="2200" dirty="0"/>
              <a:t> </a:t>
            </a:r>
            <a:r>
              <a:rPr lang="en-US" sz="2200" dirty="0" err="1"/>
              <a:t>ópticos</a:t>
            </a:r>
            <a:endParaRPr lang="en-US" sz="2200" dirty="0" err="1">
              <a:cs typeface="Calibri" panose="020F0502020204030204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20B0604020202020204" pitchFamily="34" charset="0"/>
              <a:buChar char="Ø"/>
            </a:pPr>
            <a:r>
              <a:rPr lang="en-US" sz="2200" dirty="0"/>
              <a:t>Componentes de red</a:t>
            </a:r>
            <a:endParaRPr lang="en-US" sz="2200" dirty="0">
              <a:cs typeface="Calibri" panose="020F0502020204030204"/>
            </a:endParaRPr>
          </a:p>
          <a:p>
            <a:pPr marL="571500" indent="-342900">
              <a:lnSpc>
                <a:spcPct val="90000"/>
              </a:lnSpc>
              <a:spcAft>
                <a:spcPts val="600"/>
              </a:spcAft>
              <a:buFont typeface="Wingdings" panose="020B0604020202020204" pitchFamily="34" charset="0"/>
              <a:buChar char="Ø"/>
            </a:pPr>
            <a:r>
              <a:rPr lang="en-US" sz="2200" dirty="0"/>
              <a:t>Longitudes de </a:t>
            </a:r>
            <a:r>
              <a:rPr lang="en-US" sz="2200" dirty="0" err="1"/>
              <a:t>onda</a:t>
            </a:r>
            <a:endParaRPr lang="en-US" sz="2200" dirty="0" err="1">
              <a:cs typeface="Calibri" panose="020F0502020204030204"/>
            </a:endParaRP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/>
          </a:p>
        </p:txBody>
      </p:sp>
      <p:pic>
        <p:nvPicPr>
          <p:cNvPr id="6" name="Imagen 5" descr="Tecnología FTTH y sus funciones en la capa de enlace OSI">
            <a:extLst>
              <a:ext uri="{FF2B5EF4-FFF2-40B4-BE49-F238E27FC236}">
                <a16:creationId xmlns:a16="http://schemas.microsoft.com/office/drawing/2014/main" id="{B75E799E-549E-BD91-BE4B-D42E7312E2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42053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8F8126-A24D-63F2-5CFC-999DE6550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034" y="370296"/>
            <a:ext cx="4620584" cy="147600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Funciones a nivel de capa de enlace</a:t>
            </a:r>
          </a:p>
        </p:txBody>
      </p:sp>
      <p:pic>
        <p:nvPicPr>
          <p:cNvPr id="5" name="Imagen 4" descr="Imagen que contiene agua, grande, hombre, tabla&#10;&#10;Descripción generada automáticamente">
            <a:extLst>
              <a:ext uri="{FF2B5EF4-FFF2-40B4-BE49-F238E27FC236}">
                <a16:creationId xmlns:a16="http://schemas.microsoft.com/office/drawing/2014/main" id="{C651EE8F-1014-0EAA-8F9C-5586D0C8D5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2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AD9C60B-F1ED-19B5-B41A-BBDC817EA685}"/>
              </a:ext>
            </a:extLst>
          </p:cNvPr>
          <p:cNvSpPr txBox="1"/>
          <p:nvPr/>
        </p:nvSpPr>
        <p:spPr>
          <a:xfrm>
            <a:off x="106580" y="2212863"/>
            <a:ext cx="5549347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200" dirty="0">
                <a:ea typeface="+mn-lt"/>
                <a:cs typeface="+mn-lt"/>
              </a:rPr>
              <a:t>En FTHH, la capa de enlace se usa principalmente para la gestión de acceso a la red y para garantizar la integridad de los datos en la transmisión.</a:t>
            </a:r>
          </a:p>
          <a:p>
            <a:endParaRPr lang="es-ES" sz="2200" dirty="0">
              <a:cs typeface="Calibri"/>
            </a:endParaRPr>
          </a:p>
          <a:p>
            <a:r>
              <a:rPr lang="es-ES" sz="2200" dirty="0">
                <a:ea typeface="+mn-lt"/>
                <a:cs typeface="+mn-lt"/>
              </a:rPr>
              <a:t>Las funciones clave de la capa de enlace en una red FTTH incluyen:</a:t>
            </a:r>
          </a:p>
          <a:p>
            <a:pPr marL="285750" indent="-285750">
              <a:buFont typeface="Wingdings"/>
              <a:buChar char="Ø"/>
            </a:pPr>
            <a:r>
              <a:rPr lang="es-ES" sz="2200" dirty="0">
                <a:ea typeface="+mn-lt"/>
                <a:cs typeface="+mn-lt"/>
              </a:rPr>
              <a:t>Control de acceso al medio (MAC)</a:t>
            </a:r>
          </a:p>
          <a:p>
            <a:pPr marL="285750" indent="-285750">
              <a:buFont typeface="Wingdings"/>
              <a:buChar char="Ø"/>
            </a:pPr>
            <a:r>
              <a:rPr lang="es-ES" sz="2200" dirty="0">
                <a:ea typeface="+mn-lt"/>
                <a:cs typeface="+mn-lt"/>
              </a:rPr>
              <a:t>Detección y corrección de errores</a:t>
            </a:r>
          </a:p>
          <a:p>
            <a:pPr marL="285750" indent="-285750">
              <a:buFont typeface="Wingdings"/>
              <a:buChar char="Ø"/>
            </a:pPr>
            <a:r>
              <a:rPr lang="es-ES" sz="2200" dirty="0">
                <a:ea typeface="+mn-lt"/>
                <a:cs typeface="+mn-lt"/>
              </a:rPr>
              <a:t>Direcciones MAC</a:t>
            </a:r>
          </a:p>
          <a:p>
            <a:pPr marL="285750" indent="-285750">
              <a:buFont typeface="Wingdings"/>
              <a:buChar char="Ø"/>
            </a:pPr>
            <a:r>
              <a:rPr lang="es-ES" sz="2200" err="1">
                <a:ea typeface="+mn-lt"/>
                <a:cs typeface="+mn-lt"/>
              </a:rPr>
              <a:t>Frame</a:t>
            </a:r>
            <a:r>
              <a:rPr lang="es-ES" sz="2200" dirty="0">
                <a:ea typeface="+mn-lt"/>
                <a:cs typeface="+mn-lt"/>
              </a:rPr>
              <a:t> o trama</a:t>
            </a:r>
            <a:endParaRPr lang="es-ES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5216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47570-89FA-905E-32B3-3AAF70F3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5AFB92-2A98-F0A2-04F3-2FD5FE364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US" dirty="0">
                <a:hlinkClick r:id="rId2"/>
              </a:rPr>
              <a:t>https://www.iptel.com.ar/que-es-ftth-o-fibra-al-hogar/</a:t>
            </a:r>
            <a:endParaRPr lang="es-US" dirty="0"/>
          </a:p>
          <a:p>
            <a:r>
              <a:rPr lang="es-US" dirty="0">
                <a:hlinkClick r:id="rId3"/>
              </a:rPr>
              <a:t>https://ultra.pe/blog/ftth-que-es-y-cuales-son-sus-caracteristicas/</a:t>
            </a:r>
            <a:endParaRPr lang="es-US" dirty="0"/>
          </a:p>
          <a:p>
            <a:r>
              <a:rPr lang="es-US" dirty="0">
                <a:hlinkClick r:id="rId4"/>
              </a:rPr>
              <a:t>https://www.ionos.es/digitalguide/servidores/know-how/capa-fisica/</a:t>
            </a:r>
            <a:endParaRPr lang="es-US" dirty="0"/>
          </a:p>
          <a:p>
            <a:r>
              <a:rPr lang="es-US" dirty="0">
                <a:hlinkClick r:id="rId5"/>
              </a:rPr>
              <a:t>https://www.ionos.es/digitalguide/servidores/know-how/capa-de-enlace/</a:t>
            </a:r>
            <a:endParaRPr lang="es-US" dirty="0"/>
          </a:p>
          <a:p>
            <a:r>
              <a:rPr lang="es-US" dirty="0">
                <a:hlinkClick r:id="rId6"/>
              </a:rPr>
              <a:t>https://www.google.com/url?sa=t&amp;source=web&amp;rct=j&amp;opi=89978449&amp;url=https://riunet.upv.es/bitstream/handle/10251/13413/memoria.pdf&amp;ved=2ahUKEwjSlcaIo6CCAxXsQzABHd-DBVwQFnoECBUQAQ&amp;usg=AOvVaw24byraTSPH7xJme0afogkt</a:t>
            </a:r>
            <a:endParaRPr lang="es-US" dirty="0"/>
          </a:p>
          <a:p>
            <a:r>
              <a:rPr lang="es-US" dirty="0">
                <a:hlinkClick r:id="rId7"/>
              </a:rPr>
              <a:t>https://www.google.com/url?sa=t&amp;source=web&amp;rct=j&amp;opi=89978449&amp;url=https://dspace.ups.edu.ec/bitstream/123456789/1076/12/UPS-CT002134.pdf&amp;ved=2ahUKEwjSlcaIo6CCAxXsQzABHd-DBVwQFnoECBQQAQ&amp;usg=AOvVaw3I5-0F_dL7tfqwYtbPfeem</a:t>
            </a:r>
            <a:endParaRPr lang="es-US" dirty="0"/>
          </a:p>
        </p:txBody>
      </p:sp>
    </p:spTree>
    <p:extLst>
      <p:ext uri="{BB962C8B-B14F-4D97-AF65-F5344CB8AC3E}">
        <p14:creationId xmlns:p14="http://schemas.microsoft.com/office/powerpoint/2010/main" val="2606600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Tecnología FTTH </vt:lpstr>
      <vt:lpstr>¿Qué es la tecnología FTTH?</vt:lpstr>
      <vt:lpstr>Funciones a nivel de capa física </vt:lpstr>
      <vt:lpstr>Funciones a nivel de capa de enlace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Tecnología FTTH </dc:title>
  <dc:creator>Andres Arana</dc:creator>
  <cp:lastModifiedBy>Andres Arana</cp:lastModifiedBy>
  <cp:revision>97</cp:revision>
  <dcterms:created xsi:type="dcterms:W3CDTF">2023-10-30T13:44:56Z</dcterms:created>
  <dcterms:modified xsi:type="dcterms:W3CDTF">2023-11-01T11:01:23Z</dcterms:modified>
</cp:coreProperties>
</file>