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9" r:id="rId3"/>
    <p:sldId id="260" r:id="rId4"/>
    <p:sldId id="258" r:id="rId5"/>
    <p:sldId id="269" r:id="rId6"/>
    <p:sldId id="265" r:id="rId7"/>
    <p:sldId id="266" r:id="rId8"/>
    <p:sldId id="268" r:id="rId9"/>
    <p:sldId id="297" r:id="rId10"/>
    <p:sldId id="257" r:id="rId11"/>
    <p:sldId id="298" r:id="rId12"/>
    <p:sldId id="275" r:id="rId13"/>
    <p:sldId id="277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</p:embeddedFont>
    <p:embeddedFont>
      <p:font typeface="Bebas Neue" panose="020B0606020202050201" pitchFamily="34" charset="0"/>
      <p:regular r:id="rId17"/>
    </p:embeddedFont>
    <p:embeddedFont>
      <p:font typeface="Kumbh Sans" panose="020B0604020202020204" charset="0"/>
      <p:regular r:id="rId18"/>
      <p:bold r:id="rId19"/>
    </p:embeddedFont>
    <p:embeddedFont>
      <p:font typeface="Nunito Light" pitchFamily="2" charset="0"/>
      <p:regular r:id="rId20"/>
      <p: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722DAB-699E-4E17-AB6B-70F7995ECE2E}">
  <a:tblStyle styleId="{56722DAB-699E-4E17-AB6B-70F7995ECE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8B4A55-1F9E-4EBC-829E-D0C1995E8B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1898d7f7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1898d7f7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18524d789c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18524d789c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3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18524d789c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218524d789c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18524d789c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218524d789c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18524d789c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18524d789c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18524d789c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18524d789c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18524d789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18524d789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18524d789c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18524d789c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01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44450" y="848725"/>
            <a:ext cx="5218800" cy="21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Poppins"/>
              <a:buNone/>
              <a:defRPr sz="5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4450" y="3354325"/>
            <a:ext cx="521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body" idx="1"/>
          </p:nvPr>
        </p:nvSpPr>
        <p:spPr>
          <a:xfrm>
            <a:off x="713250" y="1257575"/>
            <a:ext cx="7717500" cy="32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32" name="Google Shape;332;p19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333" name="Google Shape;333;p19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19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343" name="Google Shape;343;p19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1"/>
          <p:cNvSpPr txBox="1">
            <a:spLocks noGrp="1"/>
          </p:cNvSpPr>
          <p:nvPr>
            <p:ph type="subTitle" idx="1"/>
          </p:nvPr>
        </p:nvSpPr>
        <p:spPr>
          <a:xfrm>
            <a:off x="851225" y="2476073"/>
            <a:ext cx="23481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1"/>
          <p:cNvSpPr txBox="1">
            <a:spLocks noGrp="1"/>
          </p:cNvSpPr>
          <p:nvPr>
            <p:ph type="subTitle" idx="2"/>
          </p:nvPr>
        </p:nvSpPr>
        <p:spPr>
          <a:xfrm>
            <a:off x="3397950" y="2476073"/>
            <a:ext cx="23481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1"/>
          <p:cNvSpPr txBox="1">
            <a:spLocks noGrp="1"/>
          </p:cNvSpPr>
          <p:nvPr>
            <p:ph type="subTitle" idx="3"/>
          </p:nvPr>
        </p:nvSpPr>
        <p:spPr>
          <a:xfrm>
            <a:off x="5944675" y="2476075"/>
            <a:ext cx="23481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1"/>
          <p:cNvSpPr txBox="1">
            <a:spLocks noGrp="1"/>
          </p:cNvSpPr>
          <p:nvPr>
            <p:ph type="subTitle" idx="4"/>
          </p:nvPr>
        </p:nvSpPr>
        <p:spPr>
          <a:xfrm>
            <a:off x="851225" y="1668175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21"/>
          <p:cNvSpPr txBox="1">
            <a:spLocks noGrp="1"/>
          </p:cNvSpPr>
          <p:nvPr>
            <p:ph type="subTitle" idx="5"/>
          </p:nvPr>
        </p:nvSpPr>
        <p:spPr>
          <a:xfrm>
            <a:off x="3397954" y="1668175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1"/>
          <p:cNvSpPr txBox="1">
            <a:spLocks noGrp="1"/>
          </p:cNvSpPr>
          <p:nvPr>
            <p:ph type="subTitle" idx="6"/>
          </p:nvPr>
        </p:nvSpPr>
        <p:spPr>
          <a:xfrm>
            <a:off x="5944675" y="1668175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3" name="Google Shape;383;p21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384" name="Google Shape;384;p21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1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394" name="Google Shape;394;p21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ubTitle" idx="1"/>
          </p:nvPr>
        </p:nvSpPr>
        <p:spPr>
          <a:xfrm>
            <a:off x="1206425" y="1825100"/>
            <a:ext cx="2811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2"/>
          </p:nvPr>
        </p:nvSpPr>
        <p:spPr>
          <a:xfrm>
            <a:off x="5032975" y="1825100"/>
            <a:ext cx="290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3"/>
          </p:nvPr>
        </p:nvSpPr>
        <p:spPr>
          <a:xfrm>
            <a:off x="1206425" y="3485675"/>
            <a:ext cx="2811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4"/>
          </p:nvPr>
        </p:nvSpPr>
        <p:spPr>
          <a:xfrm>
            <a:off x="5032976" y="3485675"/>
            <a:ext cx="290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subTitle" idx="5"/>
          </p:nvPr>
        </p:nvSpPr>
        <p:spPr>
          <a:xfrm>
            <a:off x="1206424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0" name="Google Shape;410;p22"/>
          <p:cNvSpPr txBox="1">
            <a:spLocks noGrp="1"/>
          </p:cNvSpPr>
          <p:nvPr>
            <p:ph type="subTitle" idx="6"/>
          </p:nvPr>
        </p:nvSpPr>
        <p:spPr>
          <a:xfrm>
            <a:off x="1206424" y="31162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1" name="Google Shape;411;p22"/>
          <p:cNvSpPr txBox="1">
            <a:spLocks noGrp="1"/>
          </p:cNvSpPr>
          <p:nvPr>
            <p:ph type="subTitle" idx="7"/>
          </p:nvPr>
        </p:nvSpPr>
        <p:spPr>
          <a:xfrm>
            <a:off x="5032950" y="1455550"/>
            <a:ext cx="290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2"/>
          <p:cNvSpPr txBox="1">
            <a:spLocks noGrp="1"/>
          </p:cNvSpPr>
          <p:nvPr>
            <p:ph type="subTitle" idx="8"/>
          </p:nvPr>
        </p:nvSpPr>
        <p:spPr>
          <a:xfrm>
            <a:off x="5032950" y="3116200"/>
            <a:ext cx="290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13" name="Google Shape;413;p22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414" name="Google Shape;414;p22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22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424" name="Google Shape;424;p22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ubTitle" idx="1"/>
          </p:nvPr>
        </p:nvSpPr>
        <p:spPr>
          <a:xfrm>
            <a:off x="712900" y="1793525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3"/>
          <p:cNvSpPr txBox="1">
            <a:spLocks noGrp="1"/>
          </p:cNvSpPr>
          <p:nvPr>
            <p:ph type="subTitle" idx="2"/>
          </p:nvPr>
        </p:nvSpPr>
        <p:spPr>
          <a:xfrm>
            <a:off x="3281976" y="1793535"/>
            <a:ext cx="25797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3"/>
          <p:cNvSpPr txBox="1">
            <a:spLocks noGrp="1"/>
          </p:cNvSpPr>
          <p:nvPr>
            <p:ph type="subTitle" idx="3"/>
          </p:nvPr>
        </p:nvSpPr>
        <p:spPr>
          <a:xfrm>
            <a:off x="712900" y="3494699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3"/>
          <p:cNvSpPr txBox="1">
            <a:spLocks noGrp="1"/>
          </p:cNvSpPr>
          <p:nvPr>
            <p:ph type="subTitle" idx="4"/>
          </p:nvPr>
        </p:nvSpPr>
        <p:spPr>
          <a:xfrm>
            <a:off x="3281985" y="3494700"/>
            <a:ext cx="25797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subTitle" idx="5"/>
          </p:nvPr>
        </p:nvSpPr>
        <p:spPr>
          <a:xfrm>
            <a:off x="5961455" y="1793531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3"/>
          <p:cNvSpPr txBox="1">
            <a:spLocks noGrp="1"/>
          </p:cNvSpPr>
          <p:nvPr>
            <p:ph type="subTitle" idx="6"/>
          </p:nvPr>
        </p:nvSpPr>
        <p:spPr>
          <a:xfrm>
            <a:off x="5961474" y="3494699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3"/>
          <p:cNvSpPr txBox="1">
            <a:spLocks noGrp="1"/>
          </p:cNvSpPr>
          <p:nvPr>
            <p:ph type="subTitle" idx="7"/>
          </p:nvPr>
        </p:nvSpPr>
        <p:spPr>
          <a:xfrm>
            <a:off x="712900" y="1236650"/>
            <a:ext cx="2469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8"/>
          </p:nvPr>
        </p:nvSpPr>
        <p:spPr>
          <a:xfrm>
            <a:off x="3281974" y="1236650"/>
            <a:ext cx="2577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3" name="Google Shape;443;p23"/>
          <p:cNvSpPr txBox="1">
            <a:spLocks noGrp="1"/>
          </p:cNvSpPr>
          <p:nvPr>
            <p:ph type="subTitle" idx="9"/>
          </p:nvPr>
        </p:nvSpPr>
        <p:spPr>
          <a:xfrm>
            <a:off x="5961452" y="1236650"/>
            <a:ext cx="24669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23"/>
          <p:cNvSpPr txBox="1">
            <a:spLocks noGrp="1"/>
          </p:cNvSpPr>
          <p:nvPr>
            <p:ph type="subTitle" idx="13"/>
          </p:nvPr>
        </p:nvSpPr>
        <p:spPr>
          <a:xfrm>
            <a:off x="712900" y="2934685"/>
            <a:ext cx="2469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4"/>
          </p:nvPr>
        </p:nvSpPr>
        <p:spPr>
          <a:xfrm>
            <a:off x="3281974" y="2934682"/>
            <a:ext cx="2577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subTitle" idx="15"/>
          </p:nvPr>
        </p:nvSpPr>
        <p:spPr>
          <a:xfrm>
            <a:off x="5961452" y="2934677"/>
            <a:ext cx="2469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7" name="Google Shape;447;p23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448" name="Google Shape;448;p23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3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458" name="Google Shape;458;p23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"/>
          <p:cNvSpPr txBox="1">
            <a:spLocks noGrp="1"/>
          </p:cNvSpPr>
          <p:nvPr>
            <p:ph type="title"/>
          </p:nvPr>
        </p:nvSpPr>
        <p:spPr>
          <a:xfrm>
            <a:off x="1246674" y="599975"/>
            <a:ext cx="4086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9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4"/>
          <p:cNvSpPr txBox="1">
            <a:spLocks noGrp="1"/>
          </p:cNvSpPr>
          <p:nvPr>
            <p:ph type="subTitle" idx="1"/>
          </p:nvPr>
        </p:nvSpPr>
        <p:spPr>
          <a:xfrm>
            <a:off x="1246625" y="1830950"/>
            <a:ext cx="3129600" cy="10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4"/>
          <p:cNvSpPr txBox="1"/>
          <p:nvPr/>
        </p:nvSpPr>
        <p:spPr>
          <a:xfrm>
            <a:off x="1246625" y="3611950"/>
            <a:ext cx="31296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 u="sng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 </a:t>
            </a:r>
            <a:endParaRPr sz="1000" b="1" u="sng">
              <a:solidFill>
                <a:schemeClr val="dk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grpSp>
        <p:nvGrpSpPr>
          <p:cNvPr id="471" name="Google Shape;471;p24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472" name="Google Shape;472;p24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5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483" name="Google Shape;483;p25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5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493" name="Google Shape;493;p25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6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504" name="Google Shape;504;p26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6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514" name="Google Shape;514;p26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39" name="Google Shape;39;p4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49" name="Google Shape;49;p4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713225" y="848325"/>
            <a:ext cx="4294800" cy="5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ubTitle" idx="1"/>
          </p:nvPr>
        </p:nvSpPr>
        <p:spPr>
          <a:xfrm>
            <a:off x="713225" y="1620675"/>
            <a:ext cx="42948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>
            <a:spLocks noGrp="1"/>
          </p:cNvSpPr>
          <p:nvPr>
            <p:ph type="pic" idx="2"/>
          </p:nvPr>
        </p:nvSpPr>
        <p:spPr>
          <a:xfrm>
            <a:off x="5669293" y="555863"/>
            <a:ext cx="2761500" cy="4031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10" name="Google Shape;110;p7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111" name="Google Shape;111;p7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7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121" name="Google Shape;121;p7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Poppins"/>
              <a:buNone/>
              <a:defRPr sz="6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133" name="Google Shape;133;p8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8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143" name="Google Shape;143;p8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156" name="Google Shape;156;p9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166" name="Google Shape;166;p9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400" y="15554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400" y="3194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75" y="15554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75" y="3194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50" y="15554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50" y="31945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"/>
          </p:nvPr>
        </p:nvSpPr>
        <p:spPr>
          <a:xfrm>
            <a:off x="72000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3419275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9"/>
          </p:nvPr>
        </p:nvSpPr>
        <p:spPr>
          <a:xfrm>
            <a:off x="611855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3"/>
          </p:nvPr>
        </p:nvSpPr>
        <p:spPr>
          <a:xfrm>
            <a:off x="720000" y="364220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4"/>
          </p:nvPr>
        </p:nvSpPr>
        <p:spPr>
          <a:xfrm>
            <a:off x="3419275" y="364220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5"/>
          </p:nvPr>
        </p:nvSpPr>
        <p:spPr>
          <a:xfrm>
            <a:off x="6118550" y="364220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6" name="Google Shape;196;p13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197" name="Google Shape;197;p13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207" name="Google Shape;207;p13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713225" y="3315750"/>
            <a:ext cx="4515600" cy="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1"/>
          </p:nvPr>
        </p:nvSpPr>
        <p:spPr>
          <a:xfrm>
            <a:off x="713225" y="3975200"/>
            <a:ext cx="45156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16"/>
          <p:cNvGrpSpPr/>
          <p:nvPr/>
        </p:nvGrpSpPr>
        <p:grpSpPr>
          <a:xfrm>
            <a:off x="306920" y="218345"/>
            <a:ext cx="2557204" cy="4704563"/>
            <a:chOff x="306920" y="218345"/>
            <a:chExt cx="2557204" cy="4704563"/>
          </a:xfrm>
        </p:grpSpPr>
        <p:sp>
          <p:nvSpPr>
            <p:cNvPr id="264" name="Google Shape;264;p16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6"/>
          <p:cNvGrpSpPr/>
          <p:nvPr/>
        </p:nvGrpSpPr>
        <p:grpSpPr>
          <a:xfrm rot="10800000">
            <a:off x="6279545" y="219468"/>
            <a:ext cx="2557204" cy="4704563"/>
            <a:chOff x="306920" y="218345"/>
            <a:chExt cx="2557204" cy="4704563"/>
          </a:xfrm>
        </p:grpSpPr>
        <p:sp>
          <p:nvSpPr>
            <p:cNvPr id="274" name="Google Shape;274;p16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5768488" y="539500"/>
            <a:ext cx="20742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5768488" y="1525600"/>
            <a:ext cx="20742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86" name="Google Shape;286;p17"/>
          <p:cNvGrpSpPr/>
          <p:nvPr/>
        </p:nvGrpSpPr>
        <p:grpSpPr>
          <a:xfrm rot="10800000" flipH="1">
            <a:off x="306920" y="219468"/>
            <a:ext cx="2557204" cy="4704563"/>
            <a:chOff x="306920" y="218345"/>
            <a:chExt cx="2557204" cy="4704563"/>
          </a:xfrm>
        </p:grpSpPr>
        <p:sp>
          <p:nvSpPr>
            <p:cNvPr id="287" name="Google Shape;287;p17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rot="10800000" flipH="1">
              <a:off x="306920" y="22647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7"/>
          <p:cNvGrpSpPr/>
          <p:nvPr/>
        </p:nvGrpSpPr>
        <p:grpSpPr>
          <a:xfrm flipH="1">
            <a:off x="6279545" y="218345"/>
            <a:ext cx="2557204" cy="4704563"/>
            <a:chOff x="306920" y="218345"/>
            <a:chExt cx="2557204" cy="4704563"/>
          </a:xfrm>
        </p:grpSpPr>
        <p:sp>
          <p:nvSpPr>
            <p:cNvPr id="297" name="Google Shape;297;p17"/>
            <p:cNvSpPr/>
            <p:nvPr/>
          </p:nvSpPr>
          <p:spPr>
            <a:xfrm rot="10800000" flipH="1">
              <a:off x="356528" y="1350436"/>
              <a:ext cx="32" cy="2487200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rot="10800000" flipH="1">
              <a:off x="356542" y="269703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10800000">
              <a:off x="838906" y="21834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10800000" flipH="1">
              <a:off x="306920" y="1959955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56542" y="3789470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flipH="1">
              <a:off x="829456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-5400000">
              <a:off x="1846765" y="3959311"/>
              <a:ext cx="32" cy="1828771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rot="10800000">
              <a:off x="2761181" y="48236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flipH="1">
              <a:off x="306923" y="425716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Medium"/>
              <a:buNone/>
              <a:defRPr sz="2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 txBox="1">
            <a:spLocks noGrp="1"/>
          </p:cNvSpPr>
          <p:nvPr>
            <p:ph type="ctrTitle"/>
          </p:nvPr>
        </p:nvSpPr>
        <p:spPr>
          <a:xfrm>
            <a:off x="1044450" y="848725"/>
            <a:ext cx="5218800" cy="21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 dirty="0"/>
              <a:t>LTE &amp; 5G</a:t>
            </a:r>
            <a:endParaRPr sz="5600" i="1" dirty="0"/>
          </a:p>
        </p:txBody>
      </p:sp>
      <p:sp>
        <p:nvSpPr>
          <p:cNvPr id="534" name="Google Shape;534;p30"/>
          <p:cNvSpPr txBox="1">
            <a:spLocks noGrp="1"/>
          </p:cNvSpPr>
          <p:nvPr>
            <p:ph type="subTitle" idx="1"/>
          </p:nvPr>
        </p:nvSpPr>
        <p:spPr>
          <a:xfrm>
            <a:off x="1044450" y="3354325"/>
            <a:ext cx="521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Julio Guerrero Alvarez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Luis Jara Sanchez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Carlos Flores González</a:t>
            </a:r>
            <a:endParaRPr dirty="0"/>
          </a:p>
        </p:txBody>
      </p:sp>
      <p:sp>
        <p:nvSpPr>
          <p:cNvPr id="535" name="Google Shape;535;p30"/>
          <p:cNvSpPr/>
          <p:nvPr/>
        </p:nvSpPr>
        <p:spPr>
          <a:xfrm rot="-5400000">
            <a:off x="-1229837" y="-3241537"/>
            <a:ext cx="81000" cy="78075"/>
          </a:xfrm>
          <a:custGeom>
            <a:avLst/>
            <a:gdLst/>
            <a:ahLst/>
            <a:cxnLst/>
            <a:rect l="l" t="t" r="r" b="b"/>
            <a:pathLst>
              <a:path w="3240" h="3123" extrusionOk="0">
                <a:moveTo>
                  <a:pt x="1562" y="0"/>
                </a:moveTo>
                <a:cubicBezTo>
                  <a:pt x="786" y="0"/>
                  <a:pt x="1" y="669"/>
                  <a:pt x="1" y="1561"/>
                </a:cubicBezTo>
                <a:cubicBezTo>
                  <a:pt x="1" y="2453"/>
                  <a:pt x="786" y="3122"/>
                  <a:pt x="1562" y="3122"/>
                </a:cubicBezTo>
                <a:cubicBezTo>
                  <a:pt x="2454" y="3122"/>
                  <a:pt x="3239" y="2453"/>
                  <a:pt x="3239" y="1561"/>
                </a:cubicBezTo>
                <a:cubicBezTo>
                  <a:pt x="3239" y="669"/>
                  <a:pt x="2454" y="0"/>
                  <a:pt x="1562" y="0"/>
                </a:cubicBezTo>
                <a:close/>
              </a:path>
            </a:pathLst>
          </a:custGeom>
          <a:solidFill>
            <a:schemeClr val="lt1"/>
          </a:solidFill>
          <a:ln w="22300" cap="flat" cmpd="sng">
            <a:solidFill>
              <a:schemeClr val="dk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0"/>
          <p:cNvSpPr/>
          <p:nvPr/>
        </p:nvSpPr>
        <p:spPr>
          <a:xfrm rot="10800000">
            <a:off x="356551" y="3107991"/>
            <a:ext cx="3657490" cy="25"/>
          </a:xfrm>
          <a:custGeom>
            <a:avLst/>
            <a:gdLst/>
            <a:ahLst/>
            <a:cxnLst/>
            <a:rect l="l" t="t" r="r" b="b"/>
            <a:pathLst>
              <a:path w="130578" h="1" fill="none" extrusionOk="0">
                <a:moveTo>
                  <a:pt x="0" y="0"/>
                </a:moveTo>
                <a:lnTo>
                  <a:pt x="130577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4014049" y="3060349"/>
            <a:ext cx="101898" cy="98203"/>
          </a:xfrm>
          <a:custGeom>
            <a:avLst/>
            <a:gdLst/>
            <a:ahLst/>
            <a:cxnLst/>
            <a:rect l="l" t="t" r="r" b="b"/>
            <a:pathLst>
              <a:path w="3240" h="3123" extrusionOk="0">
                <a:moveTo>
                  <a:pt x="1562" y="0"/>
                </a:moveTo>
                <a:cubicBezTo>
                  <a:pt x="786" y="0"/>
                  <a:pt x="1" y="669"/>
                  <a:pt x="1" y="1561"/>
                </a:cubicBezTo>
                <a:cubicBezTo>
                  <a:pt x="1" y="2453"/>
                  <a:pt x="786" y="3122"/>
                  <a:pt x="1562" y="3122"/>
                </a:cubicBezTo>
                <a:cubicBezTo>
                  <a:pt x="2454" y="3122"/>
                  <a:pt x="3239" y="2453"/>
                  <a:pt x="3239" y="1561"/>
                </a:cubicBezTo>
                <a:cubicBezTo>
                  <a:pt x="3239" y="669"/>
                  <a:pt x="2454" y="0"/>
                  <a:pt x="1562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30"/>
          <p:cNvGrpSpPr/>
          <p:nvPr/>
        </p:nvGrpSpPr>
        <p:grpSpPr>
          <a:xfrm>
            <a:off x="5301525" y="-11387"/>
            <a:ext cx="5630600" cy="4934294"/>
            <a:chOff x="5301525" y="-11387"/>
            <a:chExt cx="5630600" cy="4934294"/>
          </a:xfrm>
        </p:grpSpPr>
        <p:sp>
          <p:nvSpPr>
            <p:cNvPr id="539" name="Google Shape;539;p30"/>
            <p:cNvSpPr/>
            <p:nvPr/>
          </p:nvSpPr>
          <p:spPr>
            <a:xfrm>
              <a:off x="5301525" y="4311100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8787278" y="596818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7262067" y="22008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 rot="5400000">
              <a:off x="7817001" y="-195205"/>
              <a:ext cx="32" cy="929802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 rot="5400000">
              <a:off x="8225850" y="4329692"/>
              <a:ext cx="32" cy="54860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4" name="Google Shape;544;p30"/>
            <p:cNvCxnSpPr/>
            <p:nvPr/>
          </p:nvCxnSpPr>
          <p:spPr>
            <a:xfrm>
              <a:off x="7994050" y="267950"/>
              <a:ext cx="0" cy="338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5" name="Google Shape;545;p30"/>
            <p:cNvSpPr/>
            <p:nvPr/>
          </p:nvSpPr>
          <p:spPr>
            <a:xfrm>
              <a:off x="7944443" y="3656449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 flipH="1">
              <a:off x="8787284" y="2038366"/>
              <a:ext cx="32" cy="155459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 flipH="1">
              <a:off x="8381157" y="3519800"/>
              <a:ext cx="40611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 flipH="1">
              <a:off x="8737686" y="202964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8428883" y="45543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 rot="-5400000" flipH="1">
              <a:off x="8663715" y="4823681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 rot="-5400000">
              <a:off x="9037232" y="4598994"/>
              <a:ext cx="32" cy="54860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 rot="10800000">
              <a:off x="8430761" y="924916"/>
              <a:ext cx="32" cy="1371133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 rot="10800000">
              <a:off x="8430761" y="2820916"/>
              <a:ext cx="32" cy="1371133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 flipH="1">
              <a:off x="8381161" y="82569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 flipH="1">
              <a:off x="8381161" y="2271472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 flipH="1">
              <a:off x="8381161" y="272754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 flipH="1">
              <a:off x="8381161" y="415064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 flipH="1">
              <a:off x="8737673" y="3456872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7891103" y="455438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8281925" y="-11387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8737681" y="49758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1"/>
          <p:cNvSpPr txBox="1">
            <a:spLocks noGrp="1"/>
          </p:cNvSpPr>
          <p:nvPr>
            <p:ph type="title"/>
          </p:nvPr>
        </p:nvSpPr>
        <p:spPr>
          <a:xfrm>
            <a:off x="720000" y="853825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Métricas</a:t>
            </a:r>
            <a:endParaRPr b="0" i="1" dirty="0"/>
          </a:p>
        </p:txBody>
      </p:sp>
      <p:graphicFrame>
        <p:nvGraphicFramePr>
          <p:cNvPr id="568" name="Google Shape;568;p31"/>
          <p:cNvGraphicFramePr/>
          <p:nvPr>
            <p:extLst>
              <p:ext uri="{D42A27DB-BD31-4B8C-83A1-F6EECF244321}">
                <p14:modId xmlns:p14="http://schemas.microsoft.com/office/powerpoint/2010/main" val="2318663986"/>
              </p:ext>
            </p:extLst>
          </p:nvPr>
        </p:nvGraphicFramePr>
        <p:xfrm>
          <a:off x="1650110" y="1667937"/>
          <a:ext cx="5843780" cy="1807625"/>
        </p:xfrm>
        <a:graphic>
          <a:graphicData uri="http://schemas.openxmlformats.org/drawingml/2006/table">
            <a:tbl>
              <a:tblPr>
                <a:noFill/>
                <a:tableStyleId>{56722DAB-699E-4E17-AB6B-70F7995ECE2E}</a:tableStyleId>
              </a:tblPr>
              <a:tblGrid>
                <a:gridCol w="1987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Velocidad de datos</a:t>
                      </a:r>
                      <a:r>
                        <a:rPr lang="en" sz="1100" b="1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 </a:t>
                      </a:r>
                      <a:endParaRPr sz="11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C" sz="900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Velocidad superior a 10Gbps.</a:t>
                      </a:r>
                      <a:endParaRPr sz="900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Latencia Ultrabaja</a:t>
                      </a:r>
                      <a:endParaRPr sz="11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900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La latencia se reduce significativamente.</a:t>
                      </a:r>
                      <a:endParaRPr sz="900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Dispositivos conectados</a:t>
                      </a:r>
                      <a:endParaRPr sz="11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900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Admite una mayor densidad de dispositivos.</a:t>
                      </a:r>
                      <a:endParaRPr sz="900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Cobertura mejorada</a:t>
                      </a:r>
                      <a:endParaRPr sz="11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s-ES" sz="900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Garantiza la conectividad en áreas rurales y suburbanas.</a:t>
                      </a:r>
                      <a:endParaRPr sz="900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Calidad de serivicio</a:t>
                      </a:r>
                      <a:endParaRPr sz="1100" b="1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dirty="0">
                          <a:solidFill>
                            <a:schemeClr val="dk1"/>
                          </a:solidFill>
                          <a:latin typeface="Kumbh Sans"/>
                          <a:ea typeface="Kumbh Sans"/>
                          <a:cs typeface="Kumbh Sans"/>
                          <a:sym typeface="Kumbh Sans"/>
                        </a:rPr>
                        <a:t>Asignación más eficiente de recursos.</a:t>
                      </a:r>
                      <a:endParaRPr sz="900" dirty="0">
                        <a:solidFill>
                          <a:schemeClr val="dk1"/>
                        </a:solidFill>
                        <a:latin typeface="Kumbh Sans"/>
                        <a:ea typeface="Kumbh Sans"/>
                        <a:cs typeface="Kumbh Sans"/>
                        <a:sym typeface="Kumbh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9"/>
          <p:cNvSpPr txBox="1">
            <a:spLocks noGrp="1"/>
          </p:cNvSpPr>
          <p:nvPr>
            <p:ph type="title"/>
          </p:nvPr>
        </p:nvSpPr>
        <p:spPr>
          <a:xfrm>
            <a:off x="5816513" y="1327050"/>
            <a:ext cx="2603987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Aplicaciones</a:t>
            </a:r>
            <a:endParaRPr b="0" i="1" dirty="0"/>
          </a:p>
        </p:txBody>
      </p:sp>
      <p:grpSp>
        <p:nvGrpSpPr>
          <p:cNvPr id="690" name="Google Shape;690;p39"/>
          <p:cNvGrpSpPr/>
          <p:nvPr/>
        </p:nvGrpSpPr>
        <p:grpSpPr>
          <a:xfrm>
            <a:off x="402025" y="2776618"/>
            <a:ext cx="4819624" cy="99226"/>
            <a:chOff x="402025" y="2776618"/>
            <a:chExt cx="4819624" cy="99226"/>
          </a:xfrm>
        </p:grpSpPr>
        <p:cxnSp>
          <p:nvCxnSpPr>
            <p:cNvPr id="691" name="Google Shape;691;p39"/>
            <p:cNvCxnSpPr/>
            <p:nvPr/>
          </p:nvCxnSpPr>
          <p:spPr>
            <a:xfrm>
              <a:off x="402025" y="2826225"/>
              <a:ext cx="479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2" name="Google Shape;692;p39"/>
            <p:cNvSpPr/>
            <p:nvPr/>
          </p:nvSpPr>
          <p:spPr>
            <a:xfrm rot="10800000">
              <a:off x="5122423" y="277661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Cuál es la diferencia entre realidad virtual y aumentada? | Obicex">
            <a:extLst>
              <a:ext uri="{FF2B5EF4-FFF2-40B4-BE49-F238E27FC236}">
                <a16:creationId xmlns:a16="http://schemas.microsoft.com/office/drawing/2014/main" id="{21B63858-6173-A461-D3FB-6F403E19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3" y="542649"/>
            <a:ext cx="3594140" cy="2029101"/>
          </a:xfrm>
          <a:prstGeom prst="roundRect">
            <a:avLst>
              <a:gd name="adj" fmla="val 63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ómo puedo transmitir eventos en redes sociales y medios de Internet?">
            <a:extLst>
              <a:ext uri="{FF2B5EF4-FFF2-40B4-BE49-F238E27FC236}">
                <a16:creationId xmlns:a16="http://schemas.microsoft.com/office/drawing/2014/main" id="{84C617B6-9329-ECF8-8AF7-B48DEE27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51" y="2670705"/>
            <a:ext cx="2838449" cy="1930145"/>
          </a:xfrm>
          <a:prstGeom prst="roundRect">
            <a:avLst>
              <a:gd name="adj" fmla="val 65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áles son las herramientas de comunicación en tiempo real que mas se  utilizan en la actualidad? - Quora">
            <a:extLst>
              <a:ext uri="{FF2B5EF4-FFF2-40B4-BE49-F238E27FC236}">
                <a16:creationId xmlns:a16="http://schemas.microsoft.com/office/drawing/2014/main" id="{1AC323D0-5B63-ABDB-9263-5E6331B2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9" y="2933458"/>
            <a:ext cx="3176487" cy="1667392"/>
          </a:xfrm>
          <a:prstGeom prst="roundRect">
            <a:avLst>
              <a:gd name="adj" fmla="val 67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7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9"/>
          <p:cNvSpPr txBox="1">
            <a:spLocks noGrp="1"/>
          </p:cNvSpPr>
          <p:nvPr>
            <p:ph type="title"/>
          </p:nvPr>
        </p:nvSpPr>
        <p:spPr>
          <a:xfrm>
            <a:off x="1246674" y="599975"/>
            <a:ext cx="4086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879" name="Google Shape;879;p49"/>
          <p:cNvSpPr txBox="1"/>
          <p:nvPr/>
        </p:nvSpPr>
        <p:spPr>
          <a:xfrm>
            <a:off x="1246675" y="4276925"/>
            <a:ext cx="3129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rPr>
              <a:t>Please keep this slide for attribution</a:t>
            </a:r>
            <a:endParaRPr sz="1000">
              <a:solidFill>
                <a:schemeClr val="dk1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grpSp>
        <p:nvGrpSpPr>
          <p:cNvPr id="892" name="Google Shape;892;p49"/>
          <p:cNvGrpSpPr/>
          <p:nvPr/>
        </p:nvGrpSpPr>
        <p:grpSpPr>
          <a:xfrm>
            <a:off x="4351538" y="-22712"/>
            <a:ext cx="6580925" cy="4945619"/>
            <a:chOff x="4351538" y="-22712"/>
            <a:chExt cx="6580925" cy="4945619"/>
          </a:xfrm>
        </p:grpSpPr>
        <p:sp>
          <p:nvSpPr>
            <p:cNvPr id="893" name="Google Shape;893;p49"/>
            <p:cNvSpPr/>
            <p:nvPr/>
          </p:nvSpPr>
          <p:spPr>
            <a:xfrm rot="5400000">
              <a:off x="6364150" y="2102675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8787278" y="587218"/>
              <a:ext cx="48459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 rot="5400000">
              <a:off x="7641819" y="-370387"/>
              <a:ext cx="32" cy="1280165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 rot="5400000">
              <a:off x="8225850" y="4329692"/>
              <a:ext cx="32" cy="54860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7" name="Google Shape;897;p49"/>
            <p:cNvCxnSpPr>
              <a:endCxn id="893" idx="1"/>
            </p:cNvCxnSpPr>
            <p:nvPr/>
          </p:nvCxnSpPr>
          <p:spPr>
            <a:xfrm>
              <a:off x="7689250" y="267875"/>
              <a:ext cx="0" cy="790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8" name="Google Shape;898;p49"/>
            <p:cNvSpPr/>
            <p:nvPr/>
          </p:nvSpPr>
          <p:spPr>
            <a:xfrm flipH="1">
              <a:off x="8787284" y="1953891"/>
              <a:ext cx="32" cy="155459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 flipH="1">
              <a:off x="8381157" y="3519800"/>
              <a:ext cx="406118" cy="1084205"/>
            </a:xfrm>
            <a:custGeom>
              <a:avLst/>
              <a:gdLst/>
              <a:ahLst/>
              <a:cxnLst/>
              <a:rect l="l" t="t" r="r" b="b"/>
              <a:pathLst>
                <a:path w="11482" h="34124" fill="none" extrusionOk="0">
                  <a:moveTo>
                    <a:pt x="0" y="1"/>
                  </a:moveTo>
                  <a:lnTo>
                    <a:pt x="0" y="30332"/>
                  </a:lnTo>
                  <a:cubicBezTo>
                    <a:pt x="0" y="32455"/>
                    <a:pt x="1668" y="34124"/>
                    <a:pt x="3792" y="34124"/>
                  </a:cubicBezTo>
                  <a:lnTo>
                    <a:pt x="11481" y="3412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 flipH="1">
              <a:off x="8737686" y="1854672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8428883" y="4554382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 rot="-5400000" flipH="1">
              <a:off x="8663715" y="4823681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 rot="-5400000">
              <a:off x="9037232" y="4598994"/>
              <a:ext cx="32" cy="548606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 rot="10800000">
              <a:off x="8430761" y="924916"/>
              <a:ext cx="32" cy="1371133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 rot="10800000">
              <a:off x="8430761" y="2820916"/>
              <a:ext cx="32" cy="1371133"/>
            </a:xfrm>
            <a:custGeom>
              <a:avLst/>
              <a:gdLst/>
              <a:ahLst/>
              <a:cxnLst/>
              <a:rect l="l" t="t" r="r" b="b"/>
              <a:pathLst>
                <a:path w="1" h="101924" fill="none" extrusionOk="0">
                  <a:moveTo>
                    <a:pt x="0" y="1"/>
                  </a:moveTo>
                  <a:lnTo>
                    <a:pt x="0" y="10192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 flipH="1">
              <a:off x="8381161" y="82569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 flipH="1">
              <a:off x="8381161" y="2271472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 flipH="1">
              <a:off x="8381161" y="272754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 flipH="1">
              <a:off x="8381161" y="415064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 flipH="1">
              <a:off x="8737673" y="3456872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639643" y="1018437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301338" y="4322900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7891103" y="4554385"/>
              <a:ext cx="102943" cy="99226"/>
            </a:xfrm>
            <a:custGeom>
              <a:avLst/>
              <a:gdLst/>
              <a:ahLst/>
              <a:cxnLst/>
              <a:rect l="l" t="t" r="r" b="b"/>
              <a:pathLst>
                <a:path w="3240" h="3123" extrusionOk="0">
                  <a:moveTo>
                    <a:pt x="1562" y="0"/>
                  </a:moveTo>
                  <a:cubicBezTo>
                    <a:pt x="786" y="0"/>
                    <a:pt x="1" y="669"/>
                    <a:pt x="1" y="1561"/>
                  </a:cubicBezTo>
                  <a:cubicBezTo>
                    <a:pt x="1" y="2453"/>
                    <a:pt x="786" y="3122"/>
                    <a:pt x="1562" y="3122"/>
                  </a:cubicBezTo>
                  <a:cubicBezTo>
                    <a:pt x="2454" y="3122"/>
                    <a:pt x="3239" y="2453"/>
                    <a:pt x="3239" y="1561"/>
                  </a:cubicBezTo>
                  <a:cubicBezTo>
                    <a:pt x="3239" y="669"/>
                    <a:pt x="2454" y="0"/>
                    <a:pt x="15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4351538" y="-22712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6957267" y="22008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8282263" y="-22712"/>
              <a:ext cx="2650200" cy="562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8737681" y="489876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8236567" y="22008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C5F598E-1DC6-A3F5-D838-35551DA00FC2}"/>
              </a:ext>
            </a:extLst>
          </p:cNvPr>
          <p:cNvSpPr/>
          <p:nvPr/>
        </p:nvSpPr>
        <p:spPr>
          <a:xfrm>
            <a:off x="910612" y="3616448"/>
            <a:ext cx="3573792" cy="95563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4G vs 5G | What's the difference? | HighSpeedInternet.com">
            <a:extLst>
              <a:ext uri="{FF2B5EF4-FFF2-40B4-BE49-F238E27FC236}">
                <a16:creationId xmlns:a16="http://schemas.microsoft.com/office/drawing/2014/main" id="{7350CB26-49DE-8650-CDC9-A9B9EA58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45" y="1712910"/>
            <a:ext cx="4732459" cy="2486184"/>
          </a:xfrm>
          <a:prstGeom prst="roundRect">
            <a:avLst>
              <a:gd name="adj" fmla="val 7472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0FF2404-5CB5-C739-1132-3B1062F99C9A}"/>
              </a:ext>
            </a:extLst>
          </p:cNvPr>
          <p:cNvSpPr/>
          <p:nvPr/>
        </p:nvSpPr>
        <p:spPr>
          <a:xfrm>
            <a:off x="3876675" y="2597220"/>
            <a:ext cx="751440" cy="859651"/>
          </a:xfrm>
          <a:prstGeom prst="rect">
            <a:avLst/>
          </a:prstGeom>
          <a:solidFill>
            <a:srgbClr val="EB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5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</a:t>
            </a:r>
            <a:endParaRPr dirty="0"/>
          </a:p>
        </p:txBody>
      </p:sp>
      <p:sp>
        <p:nvSpPr>
          <p:cNvPr id="971" name="Google Shape;971;p51"/>
          <p:cNvSpPr txBox="1">
            <a:spLocks noGrp="1"/>
          </p:cNvSpPr>
          <p:nvPr>
            <p:ph type="body" idx="1"/>
          </p:nvPr>
        </p:nvSpPr>
        <p:spPr>
          <a:xfrm>
            <a:off x="713250" y="1257575"/>
            <a:ext cx="7717500" cy="32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latin typeface="Poppins"/>
                <a:ea typeface="Poppins"/>
                <a:cs typeface="Poppins"/>
                <a:sym typeface="Poppins"/>
              </a:rPr>
              <a:t>Referencias</a:t>
            </a:r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SzPts val="1200"/>
              <a:buFont typeface="Kumbh Sans"/>
              <a:buChar char="●"/>
            </a:pPr>
            <a:r>
              <a:rPr lang="en-US" dirty="0"/>
              <a:t>https://www.ionos.es/digitalguide/servidores/know-how/capa-de-enlace/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uFill>
                  <a:noFill/>
                </a:uFill>
              </a:rPr>
              <a:t>https://es.digi.com/blog/post/what-is-lte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https://www.universidadviu.com/es/actualidad/nuestros-expertos/que-es-lte-y-por-que-difiere-del-4g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https://1library.co/article/principales-indicadores-lte-principales-indicadores-desempe%C3%B1o-red.z3d2glmy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uFill>
                  <a:noFill/>
                </a:uFill>
              </a:rPr>
              <a:t>https://www.thalesgroup.com/es/countries/americas/latin-america/dis/movil/inspiracion/5g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https://protecciondatos-lopd.com/empresas/tecnologia-5g/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https://www.bbc.com/mundo/noticias-48477358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https://es.t-mobile.com/5g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https://es.digitaltrends.com/celular/comparativa-5g-vs-lte/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https://telecoms.adaptit.tech/es/blog/lte-vs-5g-whats-the-difference-and-why-does-it-matter/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/>
              <a:t>https://askanydifference.com/es/difference-between-5g-and-lte/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"/>
          <p:cNvSpPr txBox="1">
            <a:spLocks noGrp="1"/>
          </p:cNvSpPr>
          <p:nvPr>
            <p:ph type="title"/>
          </p:nvPr>
        </p:nvSpPr>
        <p:spPr>
          <a:xfrm>
            <a:off x="713225" y="848325"/>
            <a:ext cx="4294800" cy="5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LTE</a:t>
            </a:r>
            <a:endParaRPr b="0" i="1" dirty="0"/>
          </a:p>
        </p:txBody>
      </p:sp>
      <p:sp>
        <p:nvSpPr>
          <p:cNvPr id="593" name="Google Shape;593;p33"/>
          <p:cNvSpPr txBox="1">
            <a:spLocks noGrp="1"/>
          </p:cNvSpPr>
          <p:nvPr>
            <p:ph type="subTitle" idx="1"/>
          </p:nvPr>
        </p:nvSpPr>
        <p:spPr>
          <a:xfrm>
            <a:off x="713225" y="1620675"/>
            <a:ext cx="42948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dirty="0"/>
              <a:t>Es un estándar para comunicaciones </a:t>
            </a:r>
            <a:r>
              <a:rPr lang="es-ES" b="1" dirty="0"/>
              <a:t>inalámbricas</a:t>
            </a:r>
            <a:r>
              <a:rPr lang="es-ES" dirty="0"/>
              <a:t> de alta velocidad para dispositivos </a:t>
            </a:r>
            <a:r>
              <a:rPr lang="es-ES" b="1" dirty="0"/>
              <a:t>móviles</a:t>
            </a:r>
            <a:r>
              <a:rPr lang="es-ES" dirty="0"/>
              <a:t> y terminales de datos.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s-ES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dirty="0"/>
              <a:t>Tecnología de comunicación inalámbrica de </a:t>
            </a:r>
            <a:r>
              <a:rPr lang="es-ES" b="1" dirty="0"/>
              <a:t>banda ancha</a:t>
            </a:r>
            <a:r>
              <a:rPr lang="es-ES" dirty="0"/>
              <a:t> que se utiliza en las redes de </a:t>
            </a:r>
            <a:r>
              <a:rPr lang="es-ES" b="1" dirty="0"/>
              <a:t>telefonía</a:t>
            </a:r>
            <a:r>
              <a:rPr lang="es-ES" dirty="0"/>
              <a:t> móvil</a:t>
            </a:r>
            <a:endParaRPr dirty="0"/>
          </a:p>
        </p:txBody>
      </p:sp>
      <p:pic>
        <p:nvPicPr>
          <p:cNvPr id="5" name="Marcador de posición de imagen 4" descr="Icono&#10;&#10;Descripción generada automáticamente">
            <a:extLst>
              <a:ext uri="{FF2B5EF4-FFF2-40B4-BE49-F238E27FC236}">
                <a16:creationId xmlns:a16="http://schemas.microsoft.com/office/drawing/2014/main" id="{36AC1FD9-64EE-4036-D50E-D8E6E1D29AC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5748" r="1574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Capa Física</a:t>
            </a:r>
            <a:endParaRPr b="0" dirty="0"/>
          </a:p>
        </p:txBody>
      </p:sp>
      <p:sp>
        <p:nvSpPr>
          <p:cNvPr id="600" name="Google Shape;600;p34"/>
          <p:cNvSpPr txBox="1">
            <a:spLocks noGrp="1"/>
          </p:cNvSpPr>
          <p:nvPr>
            <p:ph type="subTitle" idx="4"/>
          </p:nvPr>
        </p:nvSpPr>
        <p:spPr>
          <a:xfrm>
            <a:off x="457821" y="1583111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Modulación y espectro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1" name="Google Shape;601;p34"/>
          <p:cNvSpPr txBox="1">
            <a:spLocks noGrp="1"/>
          </p:cNvSpPr>
          <p:nvPr>
            <p:ph type="subTitle" idx="5"/>
          </p:nvPr>
        </p:nvSpPr>
        <p:spPr>
          <a:xfrm>
            <a:off x="2805921" y="1583111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MIMO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5" name="Google Shape;605;p34"/>
          <p:cNvSpPr txBox="1">
            <a:spLocks noGrp="1"/>
          </p:cNvSpPr>
          <p:nvPr>
            <p:ph type="subTitle" idx="6"/>
          </p:nvPr>
        </p:nvSpPr>
        <p:spPr>
          <a:xfrm>
            <a:off x="4447800" y="1583111"/>
            <a:ext cx="2348100" cy="8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Control de interferencia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Google Shape;605;p34">
            <a:extLst>
              <a:ext uri="{FF2B5EF4-FFF2-40B4-BE49-F238E27FC236}">
                <a16:creationId xmlns:a16="http://schemas.microsoft.com/office/drawing/2014/main" id="{C104899C-67E5-E817-8D00-EF24273E9745}"/>
              </a:ext>
            </a:extLst>
          </p:cNvPr>
          <p:cNvSpPr txBox="1">
            <a:spLocks/>
          </p:cNvSpPr>
          <p:nvPr/>
        </p:nvSpPr>
        <p:spPr>
          <a:xfrm>
            <a:off x="6795900" y="1583111"/>
            <a:ext cx="23481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Frecuencias y bandas</a:t>
            </a:r>
          </a:p>
        </p:txBody>
      </p:sp>
      <p:pic>
        <p:nvPicPr>
          <p:cNvPr id="2052" name="Picture 4" descr="What is LTE Broadcast? - everything RF">
            <a:extLst>
              <a:ext uri="{FF2B5EF4-FFF2-40B4-BE49-F238E27FC236}">
                <a16:creationId xmlns:a16="http://schemas.microsoft.com/office/drawing/2014/main" id="{1347E4C3-D58E-748C-1316-79FECC0A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17" y="2391011"/>
            <a:ext cx="3805766" cy="22182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Capa de Enlace</a:t>
            </a:r>
            <a:endParaRPr b="0" i="1" dirty="0"/>
          </a:p>
        </p:txBody>
      </p:sp>
      <p:sp>
        <p:nvSpPr>
          <p:cNvPr id="576" name="Google Shape;576;p32"/>
          <p:cNvSpPr txBox="1">
            <a:spLocks noGrp="1"/>
          </p:cNvSpPr>
          <p:nvPr>
            <p:ph type="title" idx="2"/>
          </p:nvPr>
        </p:nvSpPr>
        <p:spPr>
          <a:xfrm>
            <a:off x="1505400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8" name="Google Shape;578;p32"/>
          <p:cNvSpPr txBox="1">
            <a:spLocks noGrp="1"/>
          </p:cNvSpPr>
          <p:nvPr>
            <p:ph type="title" idx="4"/>
          </p:nvPr>
        </p:nvSpPr>
        <p:spPr>
          <a:xfrm>
            <a:off x="4204675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9" name="Google Shape;579;p32"/>
          <p:cNvSpPr txBox="1">
            <a:spLocks noGrp="1"/>
          </p:cNvSpPr>
          <p:nvPr>
            <p:ph type="title" idx="5"/>
          </p:nvPr>
        </p:nvSpPr>
        <p:spPr>
          <a:xfrm>
            <a:off x="4204675" y="3194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80" name="Google Shape;580;p32"/>
          <p:cNvSpPr txBox="1">
            <a:spLocks noGrp="1"/>
          </p:cNvSpPr>
          <p:nvPr>
            <p:ph type="title" idx="6"/>
          </p:nvPr>
        </p:nvSpPr>
        <p:spPr>
          <a:xfrm>
            <a:off x="6903950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2" name="Google Shape;582;p32"/>
          <p:cNvSpPr txBox="1">
            <a:spLocks noGrp="1"/>
          </p:cNvSpPr>
          <p:nvPr>
            <p:ph type="subTitle" idx="1"/>
          </p:nvPr>
        </p:nvSpPr>
        <p:spPr>
          <a:xfrm>
            <a:off x="72000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</a:t>
            </a:r>
            <a:endParaRPr dirty="0"/>
          </a:p>
        </p:txBody>
      </p:sp>
      <p:sp>
        <p:nvSpPr>
          <p:cNvPr id="583" name="Google Shape;583;p32"/>
          <p:cNvSpPr txBox="1">
            <a:spLocks noGrp="1"/>
          </p:cNvSpPr>
          <p:nvPr>
            <p:ph type="subTitle" idx="8"/>
          </p:nvPr>
        </p:nvSpPr>
        <p:spPr>
          <a:xfrm>
            <a:off x="3419275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Control de errores</a:t>
            </a:r>
            <a:endParaRPr dirty="0"/>
          </a:p>
        </p:txBody>
      </p:sp>
      <p:sp>
        <p:nvSpPr>
          <p:cNvPr id="584" name="Google Shape;584;p32"/>
          <p:cNvSpPr txBox="1">
            <a:spLocks noGrp="1"/>
          </p:cNvSpPr>
          <p:nvPr>
            <p:ph type="subTitle" idx="9"/>
          </p:nvPr>
        </p:nvSpPr>
        <p:spPr>
          <a:xfrm>
            <a:off x="611855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HARQ</a:t>
            </a:r>
            <a:endParaRPr dirty="0"/>
          </a:p>
        </p:txBody>
      </p:sp>
      <p:sp>
        <p:nvSpPr>
          <p:cNvPr id="586" name="Google Shape;586;p32"/>
          <p:cNvSpPr txBox="1">
            <a:spLocks noGrp="1"/>
          </p:cNvSpPr>
          <p:nvPr>
            <p:ph type="subTitle" idx="14"/>
          </p:nvPr>
        </p:nvSpPr>
        <p:spPr>
          <a:xfrm>
            <a:off x="3419275" y="364220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PLANIFICACIÓN DE RECURSOS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oppins Medium"/>
                <a:ea typeface="Poppins Medium"/>
                <a:cs typeface="Poppins Medium"/>
                <a:sym typeface="Poppins Medium"/>
              </a:rPr>
              <a:t>Métricas</a:t>
            </a:r>
            <a:endParaRPr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45" name="Google Shape;745;p43"/>
          <p:cNvSpPr txBox="1">
            <a:spLocks noGrp="1"/>
          </p:cNvSpPr>
          <p:nvPr>
            <p:ph type="subTitle" idx="1"/>
          </p:nvPr>
        </p:nvSpPr>
        <p:spPr>
          <a:xfrm>
            <a:off x="712900" y="1793525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Supera los 100 Mbps.</a:t>
            </a:r>
            <a:endParaRPr dirty="0"/>
          </a:p>
        </p:txBody>
      </p:sp>
      <p:sp>
        <p:nvSpPr>
          <p:cNvPr id="746" name="Google Shape;746;p43"/>
          <p:cNvSpPr txBox="1">
            <a:spLocks noGrp="1"/>
          </p:cNvSpPr>
          <p:nvPr>
            <p:ph type="subTitle" idx="2"/>
          </p:nvPr>
        </p:nvSpPr>
        <p:spPr>
          <a:xfrm>
            <a:off x="3281976" y="1793535"/>
            <a:ext cx="25797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Reduce la latencia.</a:t>
            </a:r>
          </a:p>
        </p:txBody>
      </p:sp>
      <p:sp>
        <p:nvSpPr>
          <p:cNvPr id="747" name="Google Shape;747;p43"/>
          <p:cNvSpPr txBox="1">
            <a:spLocks noGrp="1"/>
          </p:cNvSpPr>
          <p:nvPr>
            <p:ph type="subTitle" idx="3"/>
          </p:nvPr>
        </p:nvSpPr>
        <p:spPr>
          <a:xfrm>
            <a:off x="2047324" y="3473571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Prioriza el tráfico de datos</a:t>
            </a:r>
            <a:endParaRPr dirty="0"/>
          </a:p>
        </p:txBody>
      </p:sp>
      <p:sp>
        <p:nvSpPr>
          <p:cNvPr id="748" name="Google Shape;748;p43"/>
          <p:cNvSpPr txBox="1">
            <a:spLocks noGrp="1"/>
          </p:cNvSpPr>
          <p:nvPr>
            <p:ph type="subTitle" idx="4"/>
          </p:nvPr>
        </p:nvSpPr>
        <p:spPr>
          <a:xfrm>
            <a:off x="4616409" y="3473572"/>
            <a:ext cx="25797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Proporciona más capacidad y servicios </a:t>
            </a:r>
            <a:endParaRPr dirty="0"/>
          </a:p>
        </p:txBody>
      </p:sp>
      <p:sp>
        <p:nvSpPr>
          <p:cNvPr id="749" name="Google Shape;749;p43"/>
          <p:cNvSpPr txBox="1">
            <a:spLocks noGrp="1"/>
          </p:cNvSpPr>
          <p:nvPr>
            <p:ph type="subTitle" idx="5"/>
          </p:nvPr>
        </p:nvSpPr>
        <p:spPr>
          <a:xfrm>
            <a:off x="5961455" y="1793531"/>
            <a:ext cx="2469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Cobertura más amplia </a:t>
            </a:r>
            <a:endParaRPr dirty="0"/>
          </a:p>
        </p:txBody>
      </p:sp>
      <p:sp>
        <p:nvSpPr>
          <p:cNvPr id="751" name="Google Shape;751;p43"/>
          <p:cNvSpPr txBox="1">
            <a:spLocks noGrp="1"/>
          </p:cNvSpPr>
          <p:nvPr>
            <p:ph type="subTitle" idx="7"/>
          </p:nvPr>
        </p:nvSpPr>
        <p:spPr>
          <a:xfrm>
            <a:off x="712900" y="1236650"/>
            <a:ext cx="2469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Velocidad de datos</a:t>
            </a:r>
            <a:endParaRPr dirty="0"/>
          </a:p>
        </p:txBody>
      </p:sp>
      <p:sp>
        <p:nvSpPr>
          <p:cNvPr id="752" name="Google Shape;752;p43"/>
          <p:cNvSpPr txBox="1">
            <a:spLocks noGrp="1"/>
          </p:cNvSpPr>
          <p:nvPr>
            <p:ph type="subTitle" idx="8"/>
          </p:nvPr>
        </p:nvSpPr>
        <p:spPr>
          <a:xfrm>
            <a:off x="3281974" y="1236650"/>
            <a:ext cx="2577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Latencia</a:t>
            </a:r>
            <a:endParaRPr dirty="0"/>
          </a:p>
        </p:txBody>
      </p:sp>
      <p:sp>
        <p:nvSpPr>
          <p:cNvPr id="753" name="Google Shape;753;p43"/>
          <p:cNvSpPr txBox="1">
            <a:spLocks noGrp="1"/>
          </p:cNvSpPr>
          <p:nvPr>
            <p:ph type="subTitle" idx="9"/>
          </p:nvPr>
        </p:nvSpPr>
        <p:spPr>
          <a:xfrm>
            <a:off x="5961452" y="1236650"/>
            <a:ext cx="24669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Cobertura</a:t>
            </a:r>
            <a:endParaRPr dirty="0"/>
          </a:p>
        </p:txBody>
      </p:sp>
      <p:sp>
        <p:nvSpPr>
          <p:cNvPr id="754" name="Google Shape;754;p43"/>
          <p:cNvSpPr txBox="1">
            <a:spLocks noGrp="1"/>
          </p:cNvSpPr>
          <p:nvPr>
            <p:ph type="subTitle" idx="13"/>
          </p:nvPr>
        </p:nvSpPr>
        <p:spPr>
          <a:xfrm>
            <a:off x="2047324" y="2913557"/>
            <a:ext cx="2469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Calidad de servicio</a:t>
            </a:r>
            <a:endParaRPr dirty="0"/>
          </a:p>
        </p:txBody>
      </p:sp>
      <p:sp>
        <p:nvSpPr>
          <p:cNvPr id="755" name="Google Shape;755;p43"/>
          <p:cNvSpPr txBox="1">
            <a:spLocks noGrp="1"/>
          </p:cNvSpPr>
          <p:nvPr>
            <p:ph type="subTitle" idx="14"/>
          </p:nvPr>
        </p:nvSpPr>
        <p:spPr>
          <a:xfrm>
            <a:off x="4616398" y="2913554"/>
            <a:ext cx="2577300" cy="5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Eficiencia espectral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9"/>
          <p:cNvSpPr txBox="1">
            <a:spLocks noGrp="1"/>
          </p:cNvSpPr>
          <p:nvPr>
            <p:ph type="title"/>
          </p:nvPr>
        </p:nvSpPr>
        <p:spPr>
          <a:xfrm>
            <a:off x="5816513" y="1325475"/>
            <a:ext cx="2652498" cy="55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Aplicaciones</a:t>
            </a:r>
            <a:endParaRPr b="0" i="1" dirty="0"/>
          </a:p>
        </p:txBody>
      </p:sp>
      <p:grpSp>
        <p:nvGrpSpPr>
          <p:cNvPr id="690" name="Google Shape;690;p39"/>
          <p:cNvGrpSpPr/>
          <p:nvPr/>
        </p:nvGrpSpPr>
        <p:grpSpPr>
          <a:xfrm>
            <a:off x="402025" y="2776618"/>
            <a:ext cx="4819624" cy="99226"/>
            <a:chOff x="402025" y="2776618"/>
            <a:chExt cx="4819624" cy="99226"/>
          </a:xfrm>
        </p:grpSpPr>
        <p:cxnSp>
          <p:nvCxnSpPr>
            <p:cNvPr id="691" name="Google Shape;691;p39"/>
            <p:cNvCxnSpPr/>
            <p:nvPr/>
          </p:nvCxnSpPr>
          <p:spPr>
            <a:xfrm>
              <a:off x="402025" y="2826225"/>
              <a:ext cx="479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2" name="Google Shape;692;p39"/>
            <p:cNvSpPr/>
            <p:nvPr/>
          </p:nvSpPr>
          <p:spPr>
            <a:xfrm rot="10800000">
              <a:off x="5122423" y="2776618"/>
              <a:ext cx="99226" cy="99226"/>
            </a:xfrm>
            <a:custGeom>
              <a:avLst/>
              <a:gdLst/>
              <a:ahLst/>
              <a:cxnLst/>
              <a:rect l="l" t="t" r="r" b="b"/>
              <a:pathLst>
                <a:path w="3123" h="3123" extrusionOk="0">
                  <a:moveTo>
                    <a:pt x="1561" y="0"/>
                  </a:moveTo>
                  <a:cubicBezTo>
                    <a:pt x="669" y="0"/>
                    <a:pt x="0" y="670"/>
                    <a:pt x="0" y="1562"/>
                  </a:cubicBezTo>
                  <a:cubicBezTo>
                    <a:pt x="0" y="2454"/>
                    <a:pt x="669" y="3123"/>
                    <a:pt x="1561" y="3123"/>
                  </a:cubicBezTo>
                  <a:cubicBezTo>
                    <a:pt x="2453" y="3123"/>
                    <a:pt x="3123" y="2454"/>
                    <a:pt x="3123" y="1562"/>
                  </a:cubicBezTo>
                  <a:cubicBezTo>
                    <a:pt x="3123" y="670"/>
                    <a:pt x="2453" y="0"/>
                    <a:pt x="15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Cómo cambiar la voz en una llamada desde Android">
            <a:extLst>
              <a:ext uri="{FF2B5EF4-FFF2-40B4-BE49-F238E27FC236}">
                <a16:creationId xmlns:a16="http://schemas.microsoft.com/office/drawing/2014/main" id="{B35BEC9D-FF16-5737-7A10-EE821803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13" y="542650"/>
            <a:ext cx="3312600" cy="213535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viar mensajes de texto - Iconos gratis de redes sociales">
            <a:extLst>
              <a:ext uri="{FF2B5EF4-FFF2-40B4-BE49-F238E27FC236}">
                <a16:creationId xmlns:a16="http://schemas.microsoft.com/office/drawing/2014/main" id="{41399951-4628-3AFE-4B38-4703B4F9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58" y="2735816"/>
            <a:ext cx="1973407" cy="19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ómo encontrar programas de tv en vivo y streaming">
            <a:extLst>
              <a:ext uri="{FF2B5EF4-FFF2-40B4-BE49-F238E27FC236}">
                <a16:creationId xmlns:a16="http://schemas.microsoft.com/office/drawing/2014/main" id="{FFE48859-0627-ECAA-7C0F-3EB41DB3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58" y="2974451"/>
            <a:ext cx="3075510" cy="176835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 txBox="1">
            <a:spLocks noGrp="1"/>
          </p:cNvSpPr>
          <p:nvPr>
            <p:ph type="title"/>
          </p:nvPr>
        </p:nvSpPr>
        <p:spPr>
          <a:xfrm>
            <a:off x="713225" y="3315750"/>
            <a:ext cx="4515600" cy="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5G</a:t>
            </a:r>
            <a:endParaRPr b="0" i="1" dirty="0"/>
          </a:p>
        </p:txBody>
      </p:sp>
      <p:sp>
        <p:nvSpPr>
          <p:cNvPr id="698" name="Google Shape;698;p40"/>
          <p:cNvSpPr txBox="1">
            <a:spLocks noGrp="1"/>
          </p:cNvSpPr>
          <p:nvPr>
            <p:ph type="subTitle" idx="1"/>
          </p:nvPr>
        </p:nvSpPr>
        <p:spPr>
          <a:xfrm>
            <a:off x="713225" y="3850398"/>
            <a:ext cx="4515600" cy="87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 la última generación de tecnología de comunicaciones móviles que promete velocidades de datos significativamente más rápidas y una latencia más baja que las generaciones anteriores</a:t>
            </a:r>
            <a:endParaRPr dirty="0"/>
          </a:p>
        </p:txBody>
      </p:sp>
      <p:pic>
        <p:nvPicPr>
          <p:cNvPr id="4098" name="Picture 2" descr="revolución 5G">
            <a:extLst>
              <a:ext uri="{FF2B5EF4-FFF2-40B4-BE49-F238E27FC236}">
                <a16:creationId xmlns:a16="http://schemas.microsoft.com/office/drawing/2014/main" id="{6FCC71F3-84EE-373B-DC11-1FC05C78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9" y="841180"/>
            <a:ext cx="4549891" cy="2142240"/>
          </a:xfrm>
          <a:prstGeom prst="roundRect">
            <a:avLst>
              <a:gd name="adj" fmla="val 10255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G y el impacto del Edge - MuyComputerPRO">
            <a:extLst>
              <a:ext uri="{FF2B5EF4-FFF2-40B4-BE49-F238E27FC236}">
                <a16:creationId xmlns:a16="http://schemas.microsoft.com/office/drawing/2014/main" id="{BC71B4FD-7A79-64CB-BF27-3C0779FBA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58774"/>
          <a:stretch/>
        </p:blipFill>
        <p:spPr bwMode="auto">
          <a:xfrm>
            <a:off x="5934129" y="617850"/>
            <a:ext cx="2326244" cy="3907800"/>
          </a:xfrm>
          <a:prstGeom prst="roundRect">
            <a:avLst>
              <a:gd name="adj" fmla="val 8616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Capa Física</a:t>
            </a:r>
            <a:endParaRPr b="0" i="1" dirty="0"/>
          </a:p>
        </p:txBody>
      </p:sp>
      <p:sp>
        <p:nvSpPr>
          <p:cNvPr id="732" name="Google Shape;732;p42"/>
          <p:cNvSpPr txBox="1">
            <a:spLocks noGrp="1"/>
          </p:cNvSpPr>
          <p:nvPr>
            <p:ph type="subTitle" idx="1"/>
          </p:nvPr>
        </p:nvSpPr>
        <p:spPr>
          <a:xfrm>
            <a:off x="1206425" y="1825100"/>
            <a:ext cx="2811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Variedad de frecuencias.</a:t>
            </a:r>
            <a:endParaRPr dirty="0"/>
          </a:p>
        </p:txBody>
      </p:sp>
      <p:sp>
        <p:nvSpPr>
          <p:cNvPr id="733" name="Google Shape;733;p42"/>
          <p:cNvSpPr txBox="1">
            <a:spLocks noGrp="1"/>
          </p:cNvSpPr>
          <p:nvPr>
            <p:ph type="subTitle" idx="2"/>
          </p:nvPr>
        </p:nvSpPr>
        <p:spPr>
          <a:xfrm>
            <a:off x="5032975" y="1825100"/>
            <a:ext cx="290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Usa frecuencias mmWave.</a:t>
            </a:r>
            <a:endParaRPr dirty="0"/>
          </a:p>
        </p:txBody>
      </p:sp>
      <p:sp>
        <p:nvSpPr>
          <p:cNvPr id="734" name="Google Shape;734;p42"/>
          <p:cNvSpPr txBox="1">
            <a:spLocks noGrp="1"/>
          </p:cNvSpPr>
          <p:nvPr>
            <p:ph type="subTitle" idx="3"/>
          </p:nvPr>
        </p:nvSpPr>
        <p:spPr>
          <a:xfrm>
            <a:off x="1206425" y="3485675"/>
            <a:ext cx="28110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Mejora la calidad de la señal y aumenta la capacidad.</a:t>
            </a:r>
            <a:endParaRPr dirty="0"/>
          </a:p>
        </p:txBody>
      </p:sp>
      <p:sp>
        <p:nvSpPr>
          <p:cNvPr id="735" name="Google Shape;735;p42"/>
          <p:cNvSpPr txBox="1">
            <a:spLocks noGrp="1"/>
          </p:cNvSpPr>
          <p:nvPr>
            <p:ph type="subTitle" idx="4"/>
          </p:nvPr>
        </p:nvSpPr>
        <p:spPr>
          <a:xfrm>
            <a:off x="5032976" y="3485675"/>
            <a:ext cx="290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Usa OFDM.</a:t>
            </a:r>
            <a:endParaRPr dirty="0"/>
          </a:p>
        </p:txBody>
      </p:sp>
      <p:sp>
        <p:nvSpPr>
          <p:cNvPr id="736" name="Google Shape;736;p42"/>
          <p:cNvSpPr txBox="1">
            <a:spLocks noGrp="1"/>
          </p:cNvSpPr>
          <p:nvPr>
            <p:ph type="subTitle" idx="5"/>
          </p:nvPr>
        </p:nvSpPr>
        <p:spPr>
          <a:xfrm>
            <a:off x="1206424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Frecuencias y bandas</a:t>
            </a:r>
            <a:endParaRPr dirty="0"/>
          </a:p>
        </p:txBody>
      </p:sp>
      <p:sp>
        <p:nvSpPr>
          <p:cNvPr id="737" name="Google Shape;737;p42"/>
          <p:cNvSpPr txBox="1">
            <a:spLocks noGrp="1"/>
          </p:cNvSpPr>
          <p:nvPr>
            <p:ph type="subTitle" idx="6"/>
          </p:nvPr>
        </p:nvSpPr>
        <p:spPr>
          <a:xfrm>
            <a:off x="1206424" y="31162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Antenas inteligentes</a:t>
            </a:r>
            <a:endParaRPr dirty="0"/>
          </a:p>
        </p:txBody>
      </p:sp>
      <p:sp>
        <p:nvSpPr>
          <p:cNvPr id="738" name="Google Shape;738;p42"/>
          <p:cNvSpPr txBox="1">
            <a:spLocks noGrp="1"/>
          </p:cNvSpPr>
          <p:nvPr>
            <p:ph type="subTitle" idx="7"/>
          </p:nvPr>
        </p:nvSpPr>
        <p:spPr>
          <a:xfrm>
            <a:off x="5032950" y="1455550"/>
            <a:ext cx="290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Ondas Milimétricas</a:t>
            </a:r>
            <a:endParaRPr dirty="0"/>
          </a:p>
        </p:txBody>
      </p:sp>
      <p:sp>
        <p:nvSpPr>
          <p:cNvPr id="739" name="Google Shape;739;p42"/>
          <p:cNvSpPr txBox="1">
            <a:spLocks noGrp="1"/>
          </p:cNvSpPr>
          <p:nvPr>
            <p:ph type="subTitle" idx="8"/>
          </p:nvPr>
        </p:nvSpPr>
        <p:spPr>
          <a:xfrm>
            <a:off x="5032950" y="3116200"/>
            <a:ext cx="290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Onda digital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Capa de Enlace</a:t>
            </a:r>
            <a:endParaRPr b="0" i="1" dirty="0"/>
          </a:p>
        </p:txBody>
      </p:sp>
      <p:sp>
        <p:nvSpPr>
          <p:cNvPr id="576" name="Google Shape;576;p32"/>
          <p:cNvSpPr txBox="1">
            <a:spLocks noGrp="1"/>
          </p:cNvSpPr>
          <p:nvPr>
            <p:ph type="title" idx="2"/>
          </p:nvPr>
        </p:nvSpPr>
        <p:spPr>
          <a:xfrm>
            <a:off x="1505400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8" name="Google Shape;578;p32"/>
          <p:cNvSpPr txBox="1">
            <a:spLocks noGrp="1"/>
          </p:cNvSpPr>
          <p:nvPr>
            <p:ph type="title" idx="4"/>
          </p:nvPr>
        </p:nvSpPr>
        <p:spPr>
          <a:xfrm>
            <a:off x="4204675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9" name="Google Shape;579;p32"/>
          <p:cNvSpPr txBox="1">
            <a:spLocks noGrp="1"/>
          </p:cNvSpPr>
          <p:nvPr>
            <p:ph type="title" idx="5"/>
          </p:nvPr>
        </p:nvSpPr>
        <p:spPr>
          <a:xfrm>
            <a:off x="4204675" y="3194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80" name="Google Shape;580;p32"/>
          <p:cNvSpPr txBox="1">
            <a:spLocks noGrp="1"/>
          </p:cNvSpPr>
          <p:nvPr>
            <p:ph type="title" idx="6"/>
          </p:nvPr>
        </p:nvSpPr>
        <p:spPr>
          <a:xfrm>
            <a:off x="6903950" y="155545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2" name="Google Shape;582;p32"/>
          <p:cNvSpPr txBox="1">
            <a:spLocks noGrp="1"/>
          </p:cNvSpPr>
          <p:nvPr>
            <p:ph type="subTitle" idx="1"/>
          </p:nvPr>
        </p:nvSpPr>
        <p:spPr>
          <a:xfrm>
            <a:off x="72000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Acceso múltiple</a:t>
            </a:r>
            <a:endParaRPr dirty="0"/>
          </a:p>
        </p:txBody>
      </p:sp>
      <p:sp>
        <p:nvSpPr>
          <p:cNvPr id="583" name="Google Shape;583;p32"/>
          <p:cNvSpPr txBox="1">
            <a:spLocks noGrp="1"/>
          </p:cNvSpPr>
          <p:nvPr>
            <p:ph type="subTitle" idx="8"/>
          </p:nvPr>
        </p:nvSpPr>
        <p:spPr>
          <a:xfrm>
            <a:off x="3419275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</a:t>
            </a:r>
            <a:endParaRPr dirty="0"/>
          </a:p>
        </p:txBody>
      </p:sp>
      <p:sp>
        <p:nvSpPr>
          <p:cNvPr id="584" name="Google Shape;584;p32"/>
          <p:cNvSpPr txBox="1">
            <a:spLocks noGrp="1"/>
          </p:cNvSpPr>
          <p:nvPr>
            <p:ph type="subTitle" idx="9"/>
          </p:nvPr>
        </p:nvSpPr>
        <p:spPr>
          <a:xfrm>
            <a:off x="6118550" y="200305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 Flexible</a:t>
            </a:r>
            <a:endParaRPr dirty="0"/>
          </a:p>
        </p:txBody>
      </p:sp>
      <p:sp>
        <p:nvSpPr>
          <p:cNvPr id="586" name="Google Shape;586;p32"/>
          <p:cNvSpPr txBox="1">
            <a:spLocks noGrp="1"/>
          </p:cNvSpPr>
          <p:nvPr>
            <p:ph type="subTitle" idx="14"/>
          </p:nvPr>
        </p:nvSpPr>
        <p:spPr>
          <a:xfrm>
            <a:off x="3419275" y="3642200"/>
            <a:ext cx="23055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Transporte de paquetes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732566"/>
      </p:ext>
    </p:extLst>
  </p:cSld>
  <p:clrMapOvr>
    <a:masterClrMapping/>
  </p:clrMapOvr>
</p:sld>
</file>

<file path=ppt/theme/theme1.xml><?xml version="1.0" encoding="utf-8"?>
<a:theme xmlns:a="http://schemas.openxmlformats.org/drawingml/2006/main" name="UI/UX Writer Portfolio by Slidesgo">
  <a:themeElements>
    <a:clrScheme name="Simple Light">
      <a:dk1>
        <a:srgbClr val="000080"/>
      </a:dk1>
      <a:lt1>
        <a:srgbClr val="F6F6F6"/>
      </a:lt1>
      <a:dk2>
        <a:srgbClr val="6969FC"/>
      </a:dk2>
      <a:lt2>
        <a:srgbClr val="B1B1B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387</Words>
  <Application>Microsoft Office PowerPoint</Application>
  <PresentationFormat>Presentación en pantalla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Poppins</vt:lpstr>
      <vt:lpstr>Bebas Neue</vt:lpstr>
      <vt:lpstr>Poppins Medium</vt:lpstr>
      <vt:lpstr>Kumbh Sans</vt:lpstr>
      <vt:lpstr>Nunito Light</vt:lpstr>
      <vt:lpstr>Arial</vt:lpstr>
      <vt:lpstr>Anaheim</vt:lpstr>
      <vt:lpstr>UI/UX Writer Portfolio by Slidesgo</vt:lpstr>
      <vt:lpstr>LTE &amp; 5G</vt:lpstr>
      <vt:lpstr>LTE</vt:lpstr>
      <vt:lpstr>Capa Física</vt:lpstr>
      <vt:lpstr>Capa de Enlace</vt:lpstr>
      <vt:lpstr>Métricas</vt:lpstr>
      <vt:lpstr>Aplicaciones</vt:lpstr>
      <vt:lpstr>5G</vt:lpstr>
      <vt:lpstr>Capa Física</vt:lpstr>
      <vt:lpstr>Capa de Enlace</vt:lpstr>
      <vt:lpstr>Métricas</vt:lpstr>
      <vt:lpstr>Aplicaciones</vt:lpstr>
      <vt:lpstr>Thanks!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 &amp; 5G</dc:title>
  <cp:lastModifiedBy>Casa Jara Sánchez</cp:lastModifiedBy>
  <cp:revision>4</cp:revision>
  <dcterms:modified xsi:type="dcterms:W3CDTF">2023-11-01T05:49:29Z</dcterms:modified>
</cp:coreProperties>
</file>