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3" r:id="rId5"/>
    <p:sldId id="264" r:id="rId6"/>
    <p:sldId id="260" r:id="rId7"/>
    <p:sldId id="265" r:id="rId8"/>
  </p:sldIdLst>
  <p:sldSz cx="12601575" cy="7200900"/>
  <p:notesSz cx="6858000" cy="9144000"/>
  <p:defaultTextStyle>
    <a:defPPr>
      <a:defRPr lang="es-MX"/>
    </a:defPPr>
    <a:lvl1pPr marL="0" algn="l" defTabSz="1131570" rtl="0" eaLnBrk="1" latinLnBrk="0" hangingPunct="1">
      <a:defRPr sz="2200" kern="1200">
        <a:solidFill>
          <a:schemeClr val="tx1"/>
        </a:solidFill>
        <a:latin typeface="+mn-lt"/>
        <a:ea typeface="+mn-ea"/>
        <a:cs typeface="+mn-cs"/>
      </a:defRPr>
    </a:lvl1pPr>
    <a:lvl2pPr marL="565785" algn="l" defTabSz="1131570" rtl="0" eaLnBrk="1" latinLnBrk="0" hangingPunct="1">
      <a:defRPr sz="2200" kern="1200">
        <a:solidFill>
          <a:schemeClr val="tx1"/>
        </a:solidFill>
        <a:latin typeface="+mn-lt"/>
        <a:ea typeface="+mn-ea"/>
        <a:cs typeface="+mn-cs"/>
      </a:defRPr>
    </a:lvl2pPr>
    <a:lvl3pPr marL="1131570" algn="l" defTabSz="1131570" rtl="0" eaLnBrk="1" latinLnBrk="0" hangingPunct="1">
      <a:defRPr sz="2200" kern="1200">
        <a:solidFill>
          <a:schemeClr val="tx1"/>
        </a:solidFill>
        <a:latin typeface="+mn-lt"/>
        <a:ea typeface="+mn-ea"/>
        <a:cs typeface="+mn-cs"/>
      </a:defRPr>
    </a:lvl3pPr>
    <a:lvl4pPr marL="1697355" algn="l" defTabSz="1131570" rtl="0" eaLnBrk="1" latinLnBrk="0" hangingPunct="1">
      <a:defRPr sz="2200" kern="1200">
        <a:solidFill>
          <a:schemeClr val="tx1"/>
        </a:solidFill>
        <a:latin typeface="+mn-lt"/>
        <a:ea typeface="+mn-ea"/>
        <a:cs typeface="+mn-cs"/>
      </a:defRPr>
    </a:lvl4pPr>
    <a:lvl5pPr marL="2263140" algn="l" defTabSz="1131570" rtl="0" eaLnBrk="1" latinLnBrk="0" hangingPunct="1">
      <a:defRPr sz="2200" kern="1200">
        <a:solidFill>
          <a:schemeClr val="tx1"/>
        </a:solidFill>
        <a:latin typeface="+mn-lt"/>
        <a:ea typeface="+mn-ea"/>
        <a:cs typeface="+mn-cs"/>
      </a:defRPr>
    </a:lvl5pPr>
    <a:lvl6pPr marL="2828925" algn="l" defTabSz="1131570" rtl="0" eaLnBrk="1" latinLnBrk="0" hangingPunct="1">
      <a:defRPr sz="2200" kern="1200">
        <a:solidFill>
          <a:schemeClr val="tx1"/>
        </a:solidFill>
        <a:latin typeface="+mn-lt"/>
        <a:ea typeface="+mn-ea"/>
        <a:cs typeface="+mn-cs"/>
      </a:defRPr>
    </a:lvl6pPr>
    <a:lvl7pPr marL="3394710" algn="l" defTabSz="1131570" rtl="0" eaLnBrk="1" latinLnBrk="0" hangingPunct="1">
      <a:defRPr sz="2200" kern="1200">
        <a:solidFill>
          <a:schemeClr val="tx1"/>
        </a:solidFill>
        <a:latin typeface="+mn-lt"/>
        <a:ea typeface="+mn-ea"/>
        <a:cs typeface="+mn-cs"/>
      </a:defRPr>
    </a:lvl7pPr>
    <a:lvl8pPr marL="3960495" algn="l" defTabSz="1131570" rtl="0" eaLnBrk="1" latinLnBrk="0" hangingPunct="1">
      <a:defRPr sz="2200" kern="1200">
        <a:solidFill>
          <a:schemeClr val="tx1"/>
        </a:solidFill>
        <a:latin typeface="+mn-lt"/>
        <a:ea typeface="+mn-ea"/>
        <a:cs typeface="+mn-cs"/>
      </a:defRPr>
    </a:lvl8pPr>
    <a:lvl9pPr marL="4526280" algn="l" defTabSz="113157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p15:clr>
            <a:srgbClr val="A4A3A4"/>
          </p15:clr>
        </p15:guide>
        <p15:guide id="2" pos="39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1"/>
  </p:normalViewPr>
  <p:slideViewPr>
    <p:cSldViewPr>
      <p:cViewPr varScale="1">
        <p:scale>
          <a:sx n="98" d="100"/>
          <a:sy n="98" d="100"/>
        </p:scale>
        <p:origin x="984" y="184"/>
      </p:cViewPr>
      <p:guideLst>
        <p:guide orient="horz" pos="2268"/>
        <p:guide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45118" y="2236947"/>
            <a:ext cx="10711339" cy="1543526"/>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890236" y="4080510"/>
            <a:ext cx="8821103" cy="1840230"/>
          </a:xfrm>
        </p:spPr>
        <p:txBody>
          <a:bodyPr/>
          <a:lstStyle>
            <a:lvl1pPr marL="0" indent="0" algn="ctr">
              <a:buNone/>
              <a:defRPr>
                <a:solidFill>
                  <a:schemeClr val="tx1">
                    <a:tint val="75000"/>
                  </a:schemeClr>
                </a:solidFill>
              </a:defRPr>
            </a:lvl1pPr>
            <a:lvl2pPr marL="565785" indent="0" algn="ctr">
              <a:buNone/>
              <a:defRPr>
                <a:solidFill>
                  <a:schemeClr val="tx1">
                    <a:tint val="75000"/>
                  </a:schemeClr>
                </a:solidFill>
              </a:defRPr>
            </a:lvl2pPr>
            <a:lvl3pPr marL="1131570" indent="0" algn="ctr">
              <a:buNone/>
              <a:defRPr>
                <a:solidFill>
                  <a:schemeClr val="tx1">
                    <a:tint val="75000"/>
                  </a:schemeClr>
                </a:solidFill>
              </a:defRPr>
            </a:lvl3pPr>
            <a:lvl4pPr marL="1697355" indent="0" algn="ctr">
              <a:buNone/>
              <a:defRPr>
                <a:solidFill>
                  <a:schemeClr val="tx1">
                    <a:tint val="75000"/>
                  </a:schemeClr>
                </a:solidFill>
              </a:defRPr>
            </a:lvl4pPr>
            <a:lvl5pPr marL="2263140" indent="0" algn="ctr">
              <a:buNone/>
              <a:defRPr>
                <a:solidFill>
                  <a:schemeClr val="tx1">
                    <a:tint val="75000"/>
                  </a:schemeClr>
                </a:solidFill>
              </a:defRPr>
            </a:lvl5pPr>
            <a:lvl6pPr marL="2828925" indent="0" algn="ctr">
              <a:buNone/>
              <a:defRPr>
                <a:solidFill>
                  <a:schemeClr val="tx1">
                    <a:tint val="75000"/>
                  </a:schemeClr>
                </a:solidFill>
              </a:defRPr>
            </a:lvl6pPr>
            <a:lvl7pPr marL="3394710" indent="0" algn="ctr">
              <a:buNone/>
              <a:defRPr>
                <a:solidFill>
                  <a:schemeClr val="tx1">
                    <a:tint val="75000"/>
                  </a:schemeClr>
                </a:solidFill>
              </a:defRPr>
            </a:lvl7pPr>
            <a:lvl8pPr marL="3960495" indent="0" algn="ctr">
              <a:buNone/>
              <a:defRPr>
                <a:solidFill>
                  <a:schemeClr val="tx1">
                    <a:tint val="75000"/>
                  </a:schemeClr>
                </a:solidFill>
              </a:defRPr>
            </a:lvl8pPr>
            <a:lvl9pPr marL="452628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CEEF423A-034A-4B59-AAAE-88217E906EAF}" type="datetimeFigureOut">
              <a:rPr lang="es-MX" smtClean="0"/>
              <a:t>01/11/2023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5B0D6F3-032E-4467-823B-68BF8C39A51E}" type="slidenum">
              <a:rPr lang="es-MX" smtClean="0"/>
              <a:t>‹Nº›</a:t>
            </a:fld>
            <a:endParaRPr lang="es-MX"/>
          </a:p>
        </p:txBody>
      </p:sp>
    </p:spTree>
    <p:extLst>
      <p:ext uri="{BB962C8B-B14F-4D97-AF65-F5344CB8AC3E}">
        <p14:creationId xmlns:p14="http://schemas.microsoft.com/office/powerpoint/2010/main" val="264030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CEEF423A-034A-4B59-AAAE-88217E906EAF}" type="datetimeFigureOut">
              <a:rPr lang="es-MX" smtClean="0"/>
              <a:t>01/11/2023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5B0D6F3-032E-4467-823B-68BF8C39A51E}" type="slidenum">
              <a:rPr lang="es-MX" smtClean="0"/>
              <a:t>‹Nº›</a:t>
            </a:fld>
            <a:endParaRPr lang="es-MX"/>
          </a:p>
        </p:txBody>
      </p:sp>
    </p:spTree>
    <p:extLst>
      <p:ext uri="{BB962C8B-B14F-4D97-AF65-F5344CB8AC3E}">
        <p14:creationId xmlns:p14="http://schemas.microsoft.com/office/powerpoint/2010/main" val="34019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2590638" y="303372"/>
            <a:ext cx="3907363" cy="6450806"/>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868547" y="303372"/>
            <a:ext cx="11512064" cy="6450806"/>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CEEF423A-034A-4B59-AAAE-88217E906EAF}" type="datetimeFigureOut">
              <a:rPr lang="es-MX" smtClean="0"/>
              <a:t>01/11/2023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5B0D6F3-032E-4467-823B-68BF8C39A51E}" type="slidenum">
              <a:rPr lang="es-MX" smtClean="0"/>
              <a:t>‹Nº›</a:t>
            </a:fld>
            <a:endParaRPr lang="es-MX"/>
          </a:p>
        </p:txBody>
      </p:sp>
    </p:spTree>
    <p:extLst>
      <p:ext uri="{BB962C8B-B14F-4D97-AF65-F5344CB8AC3E}">
        <p14:creationId xmlns:p14="http://schemas.microsoft.com/office/powerpoint/2010/main" val="120349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CEEF423A-034A-4B59-AAAE-88217E906EAF}" type="datetimeFigureOut">
              <a:rPr lang="es-MX" smtClean="0"/>
              <a:t>01/11/2023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5B0D6F3-032E-4467-823B-68BF8C39A51E}" type="slidenum">
              <a:rPr lang="es-MX" smtClean="0"/>
              <a:t>‹Nº›</a:t>
            </a:fld>
            <a:endParaRPr lang="es-MX"/>
          </a:p>
        </p:txBody>
      </p:sp>
    </p:spTree>
    <p:extLst>
      <p:ext uri="{BB962C8B-B14F-4D97-AF65-F5344CB8AC3E}">
        <p14:creationId xmlns:p14="http://schemas.microsoft.com/office/powerpoint/2010/main" val="297513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95437" y="4627245"/>
            <a:ext cx="10711339" cy="1430179"/>
          </a:xfrm>
        </p:spPr>
        <p:txBody>
          <a:bodyPr anchor="t"/>
          <a:lstStyle>
            <a:lvl1pPr algn="l">
              <a:defRPr sz="5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995437" y="3052049"/>
            <a:ext cx="10711339" cy="1575196"/>
          </a:xfrm>
        </p:spPr>
        <p:txBody>
          <a:bodyPr anchor="b"/>
          <a:lstStyle>
            <a:lvl1pPr marL="0" indent="0">
              <a:buNone/>
              <a:defRPr sz="2500">
                <a:solidFill>
                  <a:schemeClr val="tx1">
                    <a:tint val="75000"/>
                  </a:schemeClr>
                </a:solidFill>
              </a:defRPr>
            </a:lvl1pPr>
            <a:lvl2pPr marL="565785" indent="0">
              <a:buNone/>
              <a:defRPr sz="2200">
                <a:solidFill>
                  <a:schemeClr val="tx1">
                    <a:tint val="75000"/>
                  </a:schemeClr>
                </a:solidFill>
              </a:defRPr>
            </a:lvl2pPr>
            <a:lvl3pPr marL="1131570" indent="0">
              <a:buNone/>
              <a:defRPr sz="2000">
                <a:solidFill>
                  <a:schemeClr val="tx1">
                    <a:tint val="75000"/>
                  </a:schemeClr>
                </a:solidFill>
              </a:defRPr>
            </a:lvl3pPr>
            <a:lvl4pPr marL="1697355" indent="0">
              <a:buNone/>
              <a:defRPr sz="1700">
                <a:solidFill>
                  <a:schemeClr val="tx1">
                    <a:tint val="75000"/>
                  </a:schemeClr>
                </a:solidFill>
              </a:defRPr>
            </a:lvl4pPr>
            <a:lvl5pPr marL="2263140" indent="0">
              <a:buNone/>
              <a:defRPr sz="1700">
                <a:solidFill>
                  <a:schemeClr val="tx1">
                    <a:tint val="75000"/>
                  </a:schemeClr>
                </a:solidFill>
              </a:defRPr>
            </a:lvl5pPr>
            <a:lvl6pPr marL="2828925" indent="0">
              <a:buNone/>
              <a:defRPr sz="1700">
                <a:solidFill>
                  <a:schemeClr val="tx1">
                    <a:tint val="75000"/>
                  </a:schemeClr>
                </a:solidFill>
              </a:defRPr>
            </a:lvl6pPr>
            <a:lvl7pPr marL="3394710" indent="0">
              <a:buNone/>
              <a:defRPr sz="1700">
                <a:solidFill>
                  <a:schemeClr val="tx1">
                    <a:tint val="75000"/>
                  </a:schemeClr>
                </a:solidFill>
              </a:defRPr>
            </a:lvl7pPr>
            <a:lvl8pPr marL="3960495" indent="0">
              <a:buNone/>
              <a:defRPr sz="1700">
                <a:solidFill>
                  <a:schemeClr val="tx1">
                    <a:tint val="75000"/>
                  </a:schemeClr>
                </a:solidFill>
              </a:defRPr>
            </a:lvl8pPr>
            <a:lvl9pPr marL="4526280" indent="0">
              <a:buNone/>
              <a:defRPr sz="17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EEF423A-034A-4B59-AAAE-88217E906EAF}" type="datetimeFigureOut">
              <a:rPr lang="es-MX" smtClean="0"/>
              <a:t>01/11/2023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5B0D6F3-032E-4467-823B-68BF8C39A51E}" type="slidenum">
              <a:rPr lang="es-MX" smtClean="0"/>
              <a:t>‹Nº›</a:t>
            </a:fld>
            <a:endParaRPr lang="es-MX"/>
          </a:p>
        </p:txBody>
      </p:sp>
    </p:spTree>
    <p:extLst>
      <p:ext uri="{BB962C8B-B14F-4D97-AF65-F5344CB8AC3E}">
        <p14:creationId xmlns:p14="http://schemas.microsoft.com/office/powerpoint/2010/main" val="334681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868547" y="1763554"/>
            <a:ext cx="7709714" cy="4990624"/>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8788286" y="1763554"/>
            <a:ext cx="7709714" cy="4990624"/>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CEEF423A-034A-4B59-AAAE-88217E906EAF}" type="datetimeFigureOut">
              <a:rPr lang="es-MX" smtClean="0"/>
              <a:t>01/11/2023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5B0D6F3-032E-4467-823B-68BF8C39A51E}" type="slidenum">
              <a:rPr lang="es-MX" smtClean="0"/>
              <a:t>‹Nº›</a:t>
            </a:fld>
            <a:endParaRPr lang="es-MX"/>
          </a:p>
        </p:txBody>
      </p:sp>
    </p:spTree>
    <p:extLst>
      <p:ext uri="{BB962C8B-B14F-4D97-AF65-F5344CB8AC3E}">
        <p14:creationId xmlns:p14="http://schemas.microsoft.com/office/powerpoint/2010/main" val="203556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30079" y="288370"/>
            <a:ext cx="11341418" cy="120015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30079" y="1611869"/>
            <a:ext cx="5567884" cy="671750"/>
          </a:xfrm>
        </p:spPr>
        <p:txBody>
          <a:bodyPr anchor="b"/>
          <a:lstStyle>
            <a:lvl1pPr marL="0" indent="0">
              <a:buNone/>
              <a:defRPr sz="3000" b="1"/>
            </a:lvl1pPr>
            <a:lvl2pPr marL="565785" indent="0">
              <a:buNone/>
              <a:defRPr sz="2500" b="1"/>
            </a:lvl2pPr>
            <a:lvl3pPr marL="1131570" indent="0">
              <a:buNone/>
              <a:defRPr sz="2200" b="1"/>
            </a:lvl3pPr>
            <a:lvl4pPr marL="1697355" indent="0">
              <a:buNone/>
              <a:defRPr sz="2000" b="1"/>
            </a:lvl4pPr>
            <a:lvl5pPr marL="2263140" indent="0">
              <a:buNone/>
              <a:defRPr sz="2000" b="1"/>
            </a:lvl5pPr>
            <a:lvl6pPr marL="2828925" indent="0">
              <a:buNone/>
              <a:defRPr sz="2000" b="1"/>
            </a:lvl6pPr>
            <a:lvl7pPr marL="3394710" indent="0">
              <a:buNone/>
              <a:defRPr sz="2000" b="1"/>
            </a:lvl7pPr>
            <a:lvl8pPr marL="3960495" indent="0">
              <a:buNone/>
              <a:defRPr sz="2000" b="1"/>
            </a:lvl8pPr>
            <a:lvl9pPr marL="4526280" indent="0">
              <a:buNone/>
              <a:defRPr sz="2000" b="1"/>
            </a:lvl9pPr>
          </a:lstStyle>
          <a:p>
            <a:pPr lvl="0"/>
            <a:r>
              <a:rPr lang="es-ES"/>
              <a:t>Haga clic para modificar el estilo de texto del patrón</a:t>
            </a:r>
          </a:p>
        </p:txBody>
      </p:sp>
      <p:sp>
        <p:nvSpPr>
          <p:cNvPr id="4" name="3 Marcador de contenido"/>
          <p:cNvSpPr>
            <a:spLocks noGrp="1"/>
          </p:cNvSpPr>
          <p:nvPr>
            <p:ph sz="half" idx="2"/>
          </p:nvPr>
        </p:nvSpPr>
        <p:spPr>
          <a:xfrm>
            <a:off x="630079" y="2283619"/>
            <a:ext cx="5567884" cy="414885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401426" y="1611869"/>
            <a:ext cx="5570071" cy="671750"/>
          </a:xfrm>
        </p:spPr>
        <p:txBody>
          <a:bodyPr anchor="b"/>
          <a:lstStyle>
            <a:lvl1pPr marL="0" indent="0">
              <a:buNone/>
              <a:defRPr sz="3000" b="1"/>
            </a:lvl1pPr>
            <a:lvl2pPr marL="565785" indent="0">
              <a:buNone/>
              <a:defRPr sz="2500" b="1"/>
            </a:lvl2pPr>
            <a:lvl3pPr marL="1131570" indent="0">
              <a:buNone/>
              <a:defRPr sz="2200" b="1"/>
            </a:lvl3pPr>
            <a:lvl4pPr marL="1697355" indent="0">
              <a:buNone/>
              <a:defRPr sz="2000" b="1"/>
            </a:lvl4pPr>
            <a:lvl5pPr marL="2263140" indent="0">
              <a:buNone/>
              <a:defRPr sz="2000" b="1"/>
            </a:lvl5pPr>
            <a:lvl6pPr marL="2828925" indent="0">
              <a:buNone/>
              <a:defRPr sz="2000" b="1"/>
            </a:lvl6pPr>
            <a:lvl7pPr marL="3394710" indent="0">
              <a:buNone/>
              <a:defRPr sz="2000" b="1"/>
            </a:lvl7pPr>
            <a:lvl8pPr marL="3960495" indent="0">
              <a:buNone/>
              <a:defRPr sz="2000" b="1"/>
            </a:lvl8pPr>
            <a:lvl9pPr marL="4526280" indent="0">
              <a:buNone/>
              <a:defRPr sz="2000" b="1"/>
            </a:lvl9pPr>
          </a:lstStyle>
          <a:p>
            <a:pPr lvl="0"/>
            <a:r>
              <a:rPr lang="es-ES"/>
              <a:t>Haga clic para modificar el estilo de texto del patrón</a:t>
            </a:r>
          </a:p>
        </p:txBody>
      </p:sp>
      <p:sp>
        <p:nvSpPr>
          <p:cNvPr id="6" name="5 Marcador de contenido"/>
          <p:cNvSpPr>
            <a:spLocks noGrp="1"/>
          </p:cNvSpPr>
          <p:nvPr>
            <p:ph sz="quarter" idx="4"/>
          </p:nvPr>
        </p:nvSpPr>
        <p:spPr>
          <a:xfrm>
            <a:off x="6401426" y="2283619"/>
            <a:ext cx="5570071" cy="414885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CEEF423A-034A-4B59-AAAE-88217E906EAF}" type="datetimeFigureOut">
              <a:rPr lang="es-MX" smtClean="0"/>
              <a:t>01/11/2023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5B0D6F3-032E-4467-823B-68BF8C39A51E}" type="slidenum">
              <a:rPr lang="es-MX" smtClean="0"/>
              <a:t>‹Nº›</a:t>
            </a:fld>
            <a:endParaRPr lang="es-MX"/>
          </a:p>
        </p:txBody>
      </p:sp>
    </p:spTree>
    <p:extLst>
      <p:ext uri="{BB962C8B-B14F-4D97-AF65-F5344CB8AC3E}">
        <p14:creationId xmlns:p14="http://schemas.microsoft.com/office/powerpoint/2010/main" val="324326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CEEF423A-034A-4B59-AAAE-88217E906EAF}" type="datetimeFigureOut">
              <a:rPr lang="es-MX" smtClean="0"/>
              <a:t>01/11/2023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5B0D6F3-032E-4467-823B-68BF8C39A51E}" type="slidenum">
              <a:rPr lang="es-MX" smtClean="0"/>
              <a:t>‹Nº›</a:t>
            </a:fld>
            <a:endParaRPr lang="es-MX"/>
          </a:p>
        </p:txBody>
      </p:sp>
    </p:spTree>
    <p:extLst>
      <p:ext uri="{BB962C8B-B14F-4D97-AF65-F5344CB8AC3E}">
        <p14:creationId xmlns:p14="http://schemas.microsoft.com/office/powerpoint/2010/main" val="72938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EF423A-034A-4B59-AAAE-88217E906EAF}" type="datetimeFigureOut">
              <a:rPr lang="es-MX" smtClean="0"/>
              <a:t>01/11/2023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5B0D6F3-032E-4467-823B-68BF8C39A51E}" type="slidenum">
              <a:rPr lang="es-MX" smtClean="0"/>
              <a:t>‹Nº›</a:t>
            </a:fld>
            <a:endParaRPr lang="es-MX"/>
          </a:p>
        </p:txBody>
      </p:sp>
    </p:spTree>
    <p:extLst>
      <p:ext uri="{BB962C8B-B14F-4D97-AF65-F5344CB8AC3E}">
        <p14:creationId xmlns:p14="http://schemas.microsoft.com/office/powerpoint/2010/main" val="290038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0080" y="286702"/>
            <a:ext cx="4145831" cy="1220153"/>
          </a:xfrm>
        </p:spPr>
        <p:txBody>
          <a:bodyPr anchor="b"/>
          <a:lstStyle>
            <a:lvl1pPr algn="l">
              <a:defRPr sz="2500" b="1"/>
            </a:lvl1pPr>
          </a:lstStyle>
          <a:p>
            <a:r>
              <a:rPr lang="es-ES"/>
              <a:t>Haga clic para modificar el estilo de título del patrón</a:t>
            </a:r>
            <a:endParaRPr lang="es-MX"/>
          </a:p>
        </p:txBody>
      </p:sp>
      <p:sp>
        <p:nvSpPr>
          <p:cNvPr id="3" name="2 Marcador de contenido"/>
          <p:cNvSpPr>
            <a:spLocks noGrp="1"/>
          </p:cNvSpPr>
          <p:nvPr>
            <p:ph idx="1"/>
          </p:nvPr>
        </p:nvSpPr>
        <p:spPr>
          <a:xfrm>
            <a:off x="4926866" y="286703"/>
            <a:ext cx="7044630" cy="6145769"/>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30080" y="1506856"/>
            <a:ext cx="4145831" cy="4925616"/>
          </a:xfrm>
        </p:spPr>
        <p:txBody>
          <a:bodyPr/>
          <a:lstStyle>
            <a:lvl1pPr marL="0" indent="0">
              <a:buNone/>
              <a:defRPr sz="1700"/>
            </a:lvl1pPr>
            <a:lvl2pPr marL="565785" indent="0">
              <a:buNone/>
              <a:defRPr sz="1500"/>
            </a:lvl2pPr>
            <a:lvl3pPr marL="1131570" indent="0">
              <a:buNone/>
              <a:defRPr sz="1200"/>
            </a:lvl3pPr>
            <a:lvl4pPr marL="1697355" indent="0">
              <a:buNone/>
              <a:defRPr sz="1100"/>
            </a:lvl4pPr>
            <a:lvl5pPr marL="2263140" indent="0">
              <a:buNone/>
              <a:defRPr sz="1100"/>
            </a:lvl5pPr>
            <a:lvl6pPr marL="2828925" indent="0">
              <a:buNone/>
              <a:defRPr sz="1100"/>
            </a:lvl6pPr>
            <a:lvl7pPr marL="3394710" indent="0">
              <a:buNone/>
              <a:defRPr sz="1100"/>
            </a:lvl7pPr>
            <a:lvl8pPr marL="3960495" indent="0">
              <a:buNone/>
              <a:defRPr sz="1100"/>
            </a:lvl8pPr>
            <a:lvl9pPr marL="4526280" indent="0">
              <a:buNone/>
              <a:defRPr sz="11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EEF423A-034A-4B59-AAAE-88217E906EAF}" type="datetimeFigureOut">
              <a:rPr lang="es-MX" smtClean="0"/>
              <a:t>01/11/2023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5B0D6F3-032E-4467-823B-68BF8C39A51E}" type="slidenum">
              <a:rPr lang="es-MX" smtClean="0"/>
              <a:t>‹Nº›</a:t>
            </a:fld>
            <a:endParaRPr lang="es-MX"/>
          </a:p>
        </p:txBody>
      </p:sp>
    </p:spTree>
    <p:extLst>
      <p:ext uri="{BB962C8B-B14F-4D97-AF65-F5344CB8AC3E}">
        <p14:creationId xmlns:p14="http://schemas.microsoft.com/office/powerpoint/2010/main" val="187855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469997" y="5040630"/>
            <a:ext cx="7560945" cy="595075"/>
          </a:xfrm>
        </p:spPr>
        <p:txBody>
          <a:bodyPr anchor="b"/>
          <a:lstStyle>
            <a:lvl1pPr algn="l">
              <a:defRPr sz="25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469997" y="643414"/>
            <a:ext cx="7560945" cy="4320540"/>
          </a:xfrm>
        </p:spPr>
        <p:txBody>
          <a:bodyPr/>
          <a:lstStyle>
            <a:lvl1pPr marL="0" indent="0">
              <a:buNone/>
              <a:defRPr sz="4000"/>
            </a:lvl1pPr>
            <a:lvl2pPr marL="565785" indent="0">
              <a:buNone/>
              <a:defRPr sz="3500"/>
            </a:lvl2pPr>
            <a:lvl3pPr marL="1131570" indent="0">
              <a:buNone/>
              <a:defRPr sz="3000"/>
            </a:lvl3pPr>
            <a:lvl4pPr marL="1697355" indent="0">
              <a:buNone/>
              <a:defRPr sz="2500"/>
            </a:lvl4pPr>
            <a:lvl5pPr marL="2263140" indent="0">
              <a:buNone/>
              <a:defRPr sz="2500"/>
            </a:lvl5pPr>
            <a:lvl6pPr marL="2828925" indent="0">
              <a:buNone/>
              <a:defRPr sz="2500"/>
            </a:lvl6pPr>
            <a:lvl7pPr marL="3394710" indent="0">
              <a:buNone/>
              <a:defRPr sz="2500"/>
            </a:lvl7pPr>
            <a:lvl8pPr marL="3960495" indent="0">
              <a:buNone/>
              <a:defRPr sz="2500"/>
            </a:lvl8pPr>
            <a:lvl9pPr marL="4526280" indent="0">
              <a:buNone/>
              <a:defRPr sz="2500"/>
            </a:lvl9pPr>
          </a:lstStyle>
          <a:p>
            <a:endParaRPr lang="es-MX"/>
          </a:p>
        </p:txBody>
      </p:sp>
      <p:sp>
        <p:nvSpPr>
          <p:cNvPr id="4" name="3 Marcador de texto"/>
          <p:cNvSpPr>
            <a:spLocks noGrp="1"/>
          </p:cNvSpPr>
          <p:nvPr>
            <p:ph type="body" sz="half" idx="2"/>
          </p:nvPr>
        </p:nvSpPr>
        <p:spPr>
          <a:xfrm>
            <a:off x="2469997" y="5635705"/>
            <a:ext cx="7560945" cy="845105"/>
          </a:xfrm>
        </p:spPr>
        <p:txBody>
          <a:bodyPr/>
          <a:lstStyle>
            <a:lvl1pPr marL="0" indent="0">
              <a:buNone/>
              <a:defRPr sz="1700"/>
            </a:lvl1pPr>
            <a:lvl2pPr marL="565785" indent="0">
              <a:buNone/>
              <a:defRPr sz="1500"/>
            </a:lvl2pPr>
            <a:lvl3pPr marL="1131570" indent="0">
              <a:buNone/>
              <a:defRPr sz="1200"/>
            </a:lvl3pPr>
            <a:lvl4pPr marL="1697355" indent="0">
              <a:buNone/>
              <a:defRPr sz="1100"/>
            </a:lvl4pPr>
            <a:lvl5pPr marL="2263140" indent="0">
              <a:buNone/>
              <a:defRPr sz="1100"/>
            </a:lvl5pPr>
            <a:lvl6pPr marL="2828925" indent="0">
              <a:buNone/>
              <a:defRPr sz="1100"/>
            </a:lvl6pPr>
            <a:lvl7pPr marL="3394710" indent="0">
              <a:buNone/>
              <a:defRPr sz="1100"/>
            </a:lvl7pPr>
            <a:lvl8pPr marL="3960495" indent="0">
              <a:buNone/>
              <a:defRPr sz="1100"/>
            </a:lvl8pPr>
            <a:lvl9pPr marL="4526280" indent="0">
              <a:buNone/>
              <a:defRPr sz="11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EEF423A-034A-4B59-AAAE-88217E906EAF}" type="datetimeFigureOut">
              <a:rPr lang="es-MX" smtClean="0"/>
              <a:t>01/11/2023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5B0D6F3-032E-4467-823B-68BF8C39A51E}" type="slidenum">
              <a:rPr lang="es-MX" smtClean="0"/>
              <a:t>‹Nº›</a:t>
            </a:fld>
            <a:endParaRPr lang="es-MX"/>
          </a:p>
        </p:txBody>
      </p:sp>
    </p:spTree>
    <p:extLst>
      <p:ext uri="{BB962C8B-B14F-4D97-AF65-F5344CB8AC3E}">
        <p14:creationId xmlns:p14="http://schemas.microsoft.com/office/powerpoint/2010/main" val="239805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30079" y="288370"/>
            <a:ext cx="11341418" cy="1200150"/>
          </a:xfrm>
          <a:prstGeom prst="rect">
            <a:avLst/>
          </a:prstGeom>
        </p:spPr>
        <p:txBody>
          <a:bodyPr vert="horz" lIns="113157" tIns="56579" rIns="113157" bIns="56579"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630079" y="1680211"/>
            <a:ext cx="11341418" cy="4752261"/>
          </a:xfrm>
          <a:prstGeom prst="rect">
            <a:avLst/>
          </a:prstGeom>
        </p:spPr>
        <p:txBody>
          <a:bodyPr vert="horz" lIns="113157" tIns="56579" rIns="113157" bIns="5657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630079" y="6674168"/>
            <a:ext cx="2940368" cy="383381"/>
          </a:xfrm>
          <a:prstGeom prst="rect">
            <a:avLst/>
          </a:prstGeom>
        </p:spPr>
        <p:txBody>
          <a:bodyPr vert="horz" lIns="113157" tIns="56579" rIns="113157" bIns="56579" rtlCol="0" anchor="ctr"/>
          <a:lstStyle>
            <a:lvl1pPr algn="l">
              <a:defRPr sz="1500">
                <a:solidFill>
                  <a:schemeClr val="tx1">
                    <a:tint val="75000"/>
                  </a:schemeClr>
                </a:solidFill>
              </a:defRPr>
            </a:lvl1pPr>
          </a:lstStyle>
          <a:p>
            <a:fld id="{CEEF423A-034A-4B59-AAAE-88217E906EAF}" type="datetimeFigureOut">
              <a:rPr lang="es-MX" smtClean="0"/>
              <a:t>01/11/2023</a:t>
            </a:fld>
            <a:endParaRPr lang="es-MX"/>
          </a:p>
        </p:txBody>
      </p:sp>
      <p:sp>
        <p:nvSpPr>
          <p:cNvPr id="5" name="4 Marcador de pie de página"/>
          <p:cNvSpPr>
            <a:spLocks noGrp="1"/>
          </p:cNvSpPr>
          <p:nvPr>
            <p:ph type="ftr" sz="quarter" idx="3"/>
          </p:nvPr>
        </p:nvSpPr>
        <p:spPr>
          <a:xfrm>
            <a:off x="4305538" y="6674168"/>
            <a:ext cx="3990499" cy="383381"/>
          </a:xfrm>
          <a:prstGeom prst="rect">
            <a:avLst/>
          </a:prstGeom>
        </p:spPr>
        <p:txBody>
          <a:bodyPr vert="horz" lIns="113157" tIns="56579" rIns="113157" bIns="56579" rtlCol="0" anchor="ctr"/>
          <a:lstStyle>
            <a:lvl1pPr algn="ctr">
              <a:defRPr sz="15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9031129" y="6674168"/>
            <a:ext cx="2940368" cy="383381"/>
          </a:xfrm>
          <a:prstGeom prst="rect">
            <a:avLst/>
          </a:prstGeom>
        </p:spPr>
        <p:txBody>
          <a:bodyPr vert="horz" lIns="113157" tIns="56579" rIns="113157" bIns="56579" rtlCol="0" anchor="ctr"/>
          <a:lstStyle>
            <a:lvl1pPr algn="r">
              <a:defRPr sz="1500">
                <a:solidFill>
                  <a:schemeClr val="tx1">
                    <a:tint val="75000"/>
                  </a:schemeClr>
                </a:solidFill>
              </a:defRPr>
            </a:lvl1pPr>
          </a:lstStyle>
          <a:p>
            <a:fld id="{65B0D6F3-032E-4467-823B-68BF8C39A51E}" type="slidenum">
              <a:rPr lang="es-MX" smtClean="0"/>
              <a:t>‹Nº›</a:t>
            </a:fld>
            <a:endParaRPr lang="es-MX"/>
          </a:p>
        </p:txBody>
      </p:sp>
    </p:spTree>
    <p:extLst>
      <p:ext uri="{BB962C8B-B14F-4D97-AF65-F5344CB8AC3E}">
        <p14:creationId xmlns:p14="http://schemas.microsoft.com/office/powerpoint/2010/main" val="142434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31570" rtl="0" eaLnBrk="1" latinLnBrk="0" hangingPunct="1">
        <a:spcBef>
          <a:spcPct val="0"/>
        </a:spcBef>
        <a:buNone/>
        <a:defRPr sz="5400" kern="1200">
          <a:solidFill>
            <a:schemeClr val="tx1"/>
          </a:solidFill>
          <a:latin typeface="+mj-lt"/>
          <a:ea typeface="+mj-ea"/>
          <a:cs typeface="+mj-cs"/>
        </a:defRPr>
      </a:lvl1pPr>
    </p:titleStyle>
    <p:bodyStyle>
      <a:lvl1pPr marL="424339" indent="-424339" algn="l" defTabSz="1131570"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401" indent="-353616" algn="l" defTabSz="113157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4463" indent="-282893" algn="l" defTabSz="113157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0248"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6033"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1818"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7603"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3388"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09173" indent="-282893" algn="l" defTabSz="113157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s-MX"/>
      </a:defPPr>
      <a:lvl1pPr marL="0" algn="l" defTabSz="1131570" rtl="0" eaLnBrk="1" latinLnBrk="0" hangingPunct="1">
        <a:defRPr sz="2200" kern="1200">
          <a:solidFill>
            <a:schemeClr val="tx1"/>
          </a:solidFill>
          <a:latin typeface="+mn-lt"/>
          <a:ea typeface="+mn-ea"/>
          <a:cs typeface="+mn-cs"/>
        </a:defRPr>
      </a:lvl1pPr>
      <a:lvl2pPr marL="565785" algn="l" defTabSz="1131570" rtl="0" eaLnBrk="1" latinLnBrk="0" hangingPunct="1">
        <a:defRPr sz="2200" kern="1200">
          <a:solidFill>
            <a:schemeClr val="tx1"/>
          </a:solidFill>
          <a:latin typeface="+mn-lt"/>
          <a:ea typeface="+mn-ea"/>
          <a:cs typeface="+mn-cs"/>
        </a:defRPr>
      </a:lvl2pPr>
      <a:lvl3pPr marL="1131570" algn="l" defTabSz="1131570" rtl="0" eaLnBrk="1" latinLnBrk="0" hangingPunct="1">
        <a:defRPr sz="2200" kern="1200">
          <a:solidFill>
            <a:schemeClr val="tx1"/>
          </a:solidFill>
          <a:latin typeface="+mn-lt"/>
          <a:ea typeface="+mn-ea"/>
          <a:cs typeface="+mn-cs"/>
        </a:defRPr>
      </a:lvl3pPr>
      <a:lvl4pPr marL="1697355" algn="l" defTabSz="1131570" rtl="0" eaLnBrk="1" latinLnBrk="0" hangingPunct="1">
        <a:defRPr sz="2200" kern="1200">
          <a:solidFill>
            <a:schemeClr val="tx1"/>
          </a:solidFill>
          <a:latin typeface="+mn-lt"/>
          <a:ea typeface="+mn-ea"/>
          <a:cs typeface="+mn-cs"/>
        </a:defRPr>
      </a:lvl4pPr>
      <a:lvl5pPr marL="2263140" algn="l" defTabSz="1131570" rtl="0" eaLnBrk="1" latinLnBrk="0" hangingPunct="1">
        <a:defRPr sz="2200" kern="1200">
          <a:solidFill>
            <a:schemeClr val="tx1"/>
          </a:solidFill>
          <a:latin typeface="+mn-lt"/>
          <a:ea typeface="+mn-ea"/>
          <a:cs typeface="+mn-cs"/>
        </a:defRPr>
      </a:lvl5pPr>
      <a:lvl6pPr marL="2828925" algn="l" defTabSz="1131570" rtl="0" eaLnBrk="1" latinLnBrk="0" hangingPunct="1">
        <a:defRPr sz="2200" kern="1200">
          <a:solidFill>
            <a:schemeClr val="tx1"/>
          </a:solidFill>
          <a:latin typeface="+mn-lt"/>
          <a:ea typeface="+mn-ea"/>
          <a:cs typeface="+mn-cs"/>
        </a:defRPr>
      </a:lvl6pPr>
      <a:lvl7pPr marL="3394710" algn="l" defTabSz="1131570" rtl="0" eaLnBrk="1" latinLnBrk="0" hangingPunct="1">
        <a:defRPr sz="2200" kern="1200">
          <a:solidFill>
            <a:schemeClr val="tx1"/>
          </a:solidFill>
          <a:latin typeface="+mn-lt"/>
          <a:ea typeface="+mn-ea"/>
          <a:cs typeface="+mn-cs"/>
        </a:defRPr>
      </a:lvl7pPr>
      <a:lvl8pPr marL="3960495" algn="l" defTabSz="1131570" rtl="0" eaLnBrk="1" latinLnBrk="0" hangingPunct="1">
        <a:defRPr sz="2200" kern="1200">
          <a:solidFill>
            <a:schemeClr val="tx1"/>
          </a:solidFill>
          <a:latin typeface="+mn-lt"/>
          <a:ea typeface="+mn-ea"/>
          <a:cs typeface="+mn-cs"/>
        </a:defRPr>
      </a:lvl8pPr>
      <a:lvl9pPr marL="4526280" algn="l" defTabSz="113157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5.jpeg"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hyperlink" Target="https://wifisafe.com/blog/starlink-un-sistema-de-satelites-que-ofrece-acceso-a-internet-de-banda-ancha/" TargetMode="External" /><Relationship Id="rId2" Type="http://schemas.openxmlformats.org/officeDocument/2006/relationships/hyperlink" Target="https://www.xataka.com/espacio/verdadera-razon-que-conexion-laser-satelites-starlink-importante-no-latencia" TargetMode="External" /><Relationship Id="rId1" Type="http://schemas.openxmlformats.org/officeDocument/2006/relationships/slideLayout" Target="../slideLayouts/slideLayout2.xml" /><Relationship Id="rId5" Type="http://schemas.openxmlformats.org/officeDocument/2006/relationships/hyperlink" Target="https://ts2.space/es/por-que-starlink-es-mucho-mejor/" TargetMode="External" /><Relationship Id="rId4" Type="http://schemas.openxmlformats.org/officeDocument/2006/relationships/hyperlink" Target="https://www.eluniverso.com/larevista/tecnologia/asi-es-starlink-el-servicio-de-internet-de-elon-musk-como-funciona-y-cuanto-cuesta-nota/#:~:text=El%20plan%20b%C3%A1sico%20de%20Starlink,Mbps%2C%20con%20la%20misma%20latencia"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3 CuadroTexto"/>
          <p:cNvSpPr txBox="1"/>
          <p:nvPr/>
        </p:nvSpPr>
        <p:spPr>
          <a:xfrm>
            <a:off x="2700387" y="985250"/>
            <a:ext cx="7465121" cy="2169825"/>
          </a:xfrm>
          <a:prstGeom prst="rect">
            <a:avLst/>
          </a:prstGeom>
          <a:noFill/>
        </p:spPr>
        <p:txBody>
          <a:bodyPr wrap="none" rtlCol="0">
            <a:spAutoFit/>
          </a:bodyPr>
          <a:lstStyle/>
          <a:p>
            <a:r>
              <a:rPr lang="es-MX" sz="13500" spc="800" dirty="0">
                <a:solidFill>
                  <a:schemeClr val="bg1"/>
                </a:solidFill>
                <a:latin typeface="Impact" pitchFamily="34" charset="0"/>
              </a:rPr>
              <a:t>STARLINK</a:t>
            </a:r>
          </a:p>
        </p:txBody>
      </p:sp>
      <p:sp>
        <p:nvSpPr>
          <p:cNvPr id="5" name="4 Recortar rectángulo de esquina diagonal"/>
          <p:cNvSpPr/>
          <p:nvPr/>
        </p:nvSpPr>
        <p:spPr>
          <a:xfrm>
            <a:off x="3015084" y="3142481"/>
            <a:ext cx="6624736" cy="1094636"/>
          </a:xfrm>
          <a:prstGeom prst="snip2DiagRect">
            <a:avLst>
              <a:gd name="adj1" fmla="val 0"/>
              <a:gd name="adj2" fmla="val 2844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CuadroTexto"/>
          <p:cNvSpPr txBox="1"/>
          <p:nvPr/>
        </p:nvSpPr>
        <p:spPr>
          <a:xfrm>
            <a:off x="4685513" y="3244614"/>
            <a:ext cx="3494867" cy="830997"/>
          </a:xfrm>
          <a:prstGeom prst="rect">
            <a:avLst/>
          </a:prstGeom>
          <a:noFill/>
        </p:spPr>
        <p:txBody>
          <a:bodyPr wrap="none" rtlCol="0">
            <a:spAutoFit/>
          </a:bodyPr>
          <a:lstStyle/>
          <a:p>
            <a:r>
              <a:rPr lang="es-MX" sz="4800" spc="600" dirty="0">
                <a:solidFill>
                  <a:schemeClr val="bg1"/>
                </a:solidFill>
                <a:latin typeface="Arial Unicode MS" pitchFamily="34" charset="-128"/>
                <a:ea typeface="Arial Unicode MS" pitchFamily="34" charset="-128"/>
                <a:cs typeface="Arial Unicode MS" pitchFamily="34" charset="-128"/>
              </a:rPr>
              <a:t>GRUPO 5</a:t>
            </a:r>
          </a:p>
        </p:txBody>
      </p:sp>
      <p:sp>
        <p:nvSpPr>
          <p:cNvPr id="7" name="6 CuadroTexto"/>
          <p:cNvSpPr txBox="1"/>
          <p:nvPr/>
        </p:nvSpPr>
        <p:spPr>
          <a:xfrm>
            <a:off x="4896630" y="4321691"/>
            <a:ext cx="2628293" cy="430887"/>
          </a:xfrm>
          <a:prstGeom prst="rect">
            <a:avLst/>
          </a:prstGeom>
          <a:noFill/>
        </p:spPr>
        <p:txBody>
          <a:bodyPr wrap="square" rtlCol="0">
            <a:spAutoFit/>
          </a:bodyPr>
          <a:lstStyle/>
          <a:p>
            <a:r>
              <a:rPr lang="es-MX" spc="300" dirty="0">
                <a:solidFill>
                  <a:schemeClr val="bg1"/>
                </a:solidFill>
                <a:latin typeface="Arial Unicode MS" pitchFamily="34" charset="-128"/>
                <a:ea typeface="Arial Unicode MS" pitchFamily="34" charset="-128"/>
                <a:cs typeface="Arial Unicode MS" pitchFamily="34" charset="-128"/>
              </a:rPr>
              <a:t>INTEGRANTES</a:t>
            </a:r>
          </a:p>
        </p:txBody>
      </p:sp>
      <p:cxnSp>
        <p:nvCxnSpPr>
          <p:cNvPr id="9" name="8 Conector recto"/>
          <p:cNvCxnSpPr>
            <a:cxnSpLocks/>
          </p:cNvCxnSpPr>
          <p:nvPr/>
        </p:nvCxnSpPr>
        <p:spPr>
          <a:xfrm flipH="1" flipV="1">
            <a:off x="3636491" y="4506497"/>
            <a:ext cx="1110377" cy="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H="1" flipV="1">
            <a:off x="7458661" y="4490155"/>
            <a:ext cx="1362406" cy="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6 CuadroTexto">
            <a:extLst>
              <a:ext uri="{FF2B5EF4-FFF2-40B4-BE49-F238E27FC236}">
                <a16:creationId xmlns:a16="http://schemas.microsoft.com/office/drawing/2014/main" id="{FB114025-8DA4-BB3C-6D54-966D13259D00}"/>
              </a:ext>
            </a:extLst>
          </p:cNvPr>
          <p:cNvSpPr txBox="1"/>
          <p:nvPr/>
        </p:nvSpPr>
        <p:spPr>
          <a:xfrm>
            <a:off x="3015084" y="4837152"/>
            <a:ext cx="6615344" cy="1446550"/>
          </a:xfrm>
          <a:prstGeom prst="rect">
            <a:avLst/>
          </a:prstGeom>
          <a:noFill/>
        </p:spPr>
        <p:txBody>
          <a:bodyPr wrap="square" rtlCol="0">
            <a:spAutoFit/>
          </a:bodyPr>
          <a:lstStyle/>
          <a:p>
            <a:pPr marL="342900" indent="-342900">
              <a:buFont typeface="Arial" panose="020B0604020202020204" pitchFamily="34" charset="0"/>
              <a:buChar char="•"/>
            </a:pPr>
            <a:r>
              <a:rPr lang="es-MX" spc="300" dirty="0" err="1">
                <a:solidFill>
                  <a:schemeClr val="bg1"/>
                </a:solidFill>
                <a:latin typeface="Arial Unicode MS" pitchFamily="34" charset="-128"/>
                <a:ea typeface="Arial Unicode MS" pitchFamily="34" charset="-128"/>
                <a:cs typeface="Arial Unicode MS" pitchFamily="34" charset="-128"/>
              </a:rPr>
              <a:t>Orrala</a:t>
            </a:r>
            <a:r>
              <a:rPr lang="es-MX" spc="300" dirty="0">
                <a:solidFill>
                  <a:schemeClr val="bg1"/>
                </a:solidFill>
                <a:latin typeface="Arial Unicode MS" pitchFamily="34" charset="-128"/>
                <a:ea typeface="Arial Unicode MS" pitchFamily="34" charset="-128"/>
                <a:cs typeface="Arial Unicode MS" pitchFamily="34" charset="-128"/>
              </a:rPr>
              <a:t> </a:t>
            </a:r>
            <a:r>
              <a:rPr lang="es-MX" spc="300" dirty="0" err="1">
                <a:solidFill>
                  <a:schemeClr val="bg1"/>
                </a:solidFill>
                <a:latin typeface="Arial Unicode MS" pitchFamily="34" charset="-128"/>
                <a:ea typeface="Arial Unicode MS" pitchFamily="34" charset="-128"/>
                <a:cs typeface="Arial Unicode MS" pitchFamily="34" charset="-128"/>
              </a:rPr>
              <a:t>Yugla</a:t>
            </a:r>
            <a:r>
              <a:rPr lang="es-MX" spc="300" dirty="0">
                <a:solidFill>
                  <a:schemeClr val="bg1"/>
                </a:solidFill>
                <a:latin typeface="Arial Unicode MS" pitchFamily="34" charset="-128"/>
                <a:ea typeface="Arial Unicode MS" pitchFamily="34" charset="-128"/>
                <a:cs typeface="Arial Unicode MS" pitchFamily="34" charset="-128"/>
              </a:rPr>
              <a:t> Joel </a:t>
            </a:r>
            <a:r>
              <a:rPr lang="es-MX" spc="300" dirty="0" err="1">
                <a:solidFill>
                  <a:schemeClr val="bg1"/>
                </a:solidFill>
                <a:latin typeface="Arial Unicode MS" pitchFamily="34" charset="-128"/>
                <a:ea typeface="Arial Unicode MS" pitchFamily="34" charset="-128"/>
                <a:cs typeface="Arial Unicode MS" pitchFamily="34" charset="-128"/>
              </a:rPr>
              <a:t>Josue</a:t>
            </a:r>
            <a:endParaRPr lang="es-MX" spc="300" dirty="0">
              <a:solidFill>
                <a:schemeClr val="bg1"/>
              </a:solidFill>
              <a:latin typeface="Arial Unicode MS" pitchFamily="34" charset="-128"/>
              <a:ea typeface="Arial Unicode MS" pitchFamily="34" charset="-128"/>
              <a:cs typeface="Arial Unicode MS" pitchFamily="34" charset="-128"/>
            </a:endParaRPr>
          </a:p>
          <a:p>
            <a:pPr marL="342900" indent="-342900">
              <a:buFont typeface="Arial" panose="020B0604020202020204" pitchFamily="34" charset="0"/>
              <a:buChar char="•"/>
            </a:pPr>
            <a:r>
              <a:rPr lang="es-MX" spc="300" dirty="0">
                <a:solidFill>
                  <a:schemeClr val="bg1"/>
                </a:solidFill>
                <a:latin typeface="Arial Unicode MS" pitchFamily="34" charset="-128"/>
                <a:ea typeface="Arial Unicode MS" pitchFamily="34" charset="-128"/>
                <a:cs typeface="Arial Unicode MS" pitchFamily="34" charset="-128"/>
              </a:rPr>
              <a:t>Chaguay </a:t>
            </a:r>
            <a:r>
              <a:rPr lang="es-MX" spc="300" dirty="0" err="1">
                <a:solidFill>
                  <a:schemeClr val="bg1"/>
                </a:solidFill>
                <a:latin typeface="Arial Unicode MS" pitchFamily="34" charset="-128"/>
                <a:ea typeface="Arial Unicode MS" pitchFamily="34" charset="-128"/>
                <a:cs typeface="Arial Unicode MS" pitchFamily="34" charset="-128"/>
              </a:rPr>
              <a:t>Chóez</a:t>
            </a:r>
            <a:r>
              <a:rPr lang="es-MX" spc="300" dirty="0">
                <a:solidFill>
                  <a:schemeClr val="bg1"/>
                </a:solidFill>
                <a:latin typeface="Arial Unicode MS" pitchFamily="34" charset="-128"/>
                <a:ea typeface="Arial Unicode MS" pitchFamily="34" charset="-128"/>
                <a:cs typeface="Arial Unicode MS" pitchFamily="34" charset="-128"/>
              </a:rPr>
              <a:t> Jair Alexander</a:t>
            </a:r>
          </a:p>
          <a:p>
            <a:pPr marL="342900" indent="-342900">
              <a:buFont typeface="Arial" panose="020B0604020202020204" pitchFamily="34" charset="0"/>
              <a:buChar char="•"/>
            </a:pPr>
            <a:r>
              <a:rPr lang="es-MX" spc="300" dirty="0" err="1">
                <a:solidFill>
                  <a:schemeClr val="bg1"/>
                </a:solidFill>
                <a:latin typeface="Arial Unicode MS" pitchFamily="34" charset="-128"/>
                <a:ea typeface="Arial Unicode MS" pitchFamily="34" charset="-128"/>
                <a:cs typeface="Arial Unicode MS" pitchFamily="34" charset="-128"/>
              </a:rPr>
              <a:t>Riero</a:t>
            </a:r>
            <a:r>
              <a:rPr lang="es-MX" spc="300" dirty="0">
                <a:solidFill>
                  <a:schemeClr val="bg1"/>
                </a:solidFill>
                <a:latin typeface="Arial Unicode MS" pitchFamily="34" charset="-128"/>
                <a:ea typeface="Arial Unicode MS" pitchFamily="34" charset="-128"/>
                <a:cs typeface="Arial Unicode MS" pitchFamily="34" charset="-128"/>
              </a:rPr>
              <a:t> Bermeo </a:t>
            </a:r>
            <a:r>
              <a:rPr lang="es-MX" spc="300" dirty="0" err="1">
                <a:solidFill>
                  <a:schemeClr val="bg1"/>
                </a:solidFill>
                <a:latin typeface="Arial Unicode MS" pitchFamily="34" charset="-128"/>
                <a:ea typeface="Arial Unicode MS" pitchFamily="34" charset="-128"/>
                <a:cs typeface="Arial Unicode MS" pitchFamily="34" charset="-128"/>
              </a:rPr>
              <a:t>Sebastian</a:t>
            </a:r>
            <a:r>
              <a:rPr lang="es-MX" spc="300" dirty="0">
                <a:solidFill>
                  <a:schemeClr val="bg1"/>
                </a:solidFill>
                <a:latin typeface="Arial Unicode MS" pitchFamily="34" charset="-128"/>
                <a:ea typeface="Arial Unicode MS" pitchFamily="34" charset="-128"/>
                <a:cs typeface="Arial Unicode MS" pitchFamily="34" charset="-128"/>
              </a:rPr>
              <a:t> Alexander</a:t>
            </a:r>
          </a:p>
          <a:p>
            <a:endParaRPr lang="es-MX" spc="300"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64377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52701" y="1695393"/>
            <a:ext cx="4586512" cy="707886"/>
          </a:xfrm>
          <a:prstGeom prst="rect">
            <a:avLst/>
          </a:prstGeom>
          <a:noFill/>
        </p:spPr>
        <p:txBody>
          <a:bodyPr wrap="none" rtlCol="0">
            <a:spAutoFit/>
          </a:bodyPr>
          <a:lstStyle/>
          <a:p>
            <a:r>
              <a:rPr lang="es-MX" sz="4000" spc="300" dirty="0">
                <a:latin typeface="Impact" pitchFamily="34" charset="0"/>
              </a:rPr>
              <a:t>¿Qué es </a:t>
            </a:r>
            <a:r>
              <a:rPr lang="es-MX" sz="4000" spc="300" dirty="0" err="1">
                <a:latin typeface="Impact" pitchFamily="34" charset="0"/>
              </a:rPr>
              <a:t>StarLink</a:t>
            </a:r>
            <a:r>
              <a:rPr lang="es-MX" sz="4000" spc="300" dirty="0">
                <a:latin typeface="Impact" pitchFamily="34" charset="0"/>
              </a:rPr>
              <a:t>?</a:t>
            </a:r>
          </a:p>
        </p:txBody>
      </p:sp>
      <p:sp>
        <p:nvSpPr>
          <p:cNvPr id="8" name="7 CuadroTexto"/>
          <p:cNvSpPr txBox="1"/>
          <p:nvPr/>
        </p:nvSpPr>
        <p:spPr>
          <a:xfrm>
            <a:off x="1033202" y="2664346"/>
            <a:ext cx="4853997" cy="2677656"/>
          </a:xfrm>
          <a:prstGeom prst="rect">
            <a:avLst/>
          </a:prstGeom>
          <a:noFill/>
        </p:spPr>
        <p:txBody>
          <a:bodyPr wrap="square" rtlCol="0">
            <a:spAutoFit/>
          </a:bodyPr>
          <a:lstStyle/>
          <a:p>
            <a:pPr algn="just"/>
            <a:r>
              <a:rPr lang="es-MX" sz="2400" dirty="0" err="1">
                <a:latin typeface="Arial Unicode MS" pitchFamily="34" charset="-128"/>
                <a:ea typeface="Arial Unicode MS" pitchFamily="34" charset="-128"/>
                <a:cs typeface="Arial Unicode MS" pitchFamily="34" charset="-128"/>
              </a:rPr>
              <a:t>Starlink</a:t>
            </a:r>
            <a:r>
              <a:rPr lang="es-MX" sz="2400" dirty="0">
                <a:latin typeface="Arial Unicode MS" pitchFamily="34" charset="-128"/>
                <a:ea typeface="Arial Unicode MS" pitchFamily="34" charset="-128"/>
                <a:cs typeface="Arial Unicode MS" pitchFamily="34" charset="-128"/>
              </a:rPr>
              <a:t> es un servicio de Internet satelital desarrollado por SpaceX, compañía de Elon Musk el cual consiste en proporcionar acceso a internet de alta velocidad en áreas remotas incluyendo las zonas rurales con menos cobertura</a:t>
            </a:r>
          </a:p>
        </p:txBody>
      </p:sp>
      <p:sp>
        <p:nvSpPr>
          <p:cNvPr id="9" name="8 Rectángulo"/>
          <p:cNvSpPr/>
          <p:nvPr/>
        </p:nvSpPr>
        <p:spPr>
          <a:xfrm>
            <a:off x="8461027" y="1029496"/>
            <a:ext cx="3384376" cy="5141908"/>
          </a:xfrm>
          <a:prstGeom prst="rect">
            <a:avLst/>
          </a:prstGeom>
          <a:gradFill>
            <a:gsLst>
              <a:gs pos="0">
                <a:srgbClr val="05285B"/>
              </a:gs>
              <a:gs pos="100000">
                <a:schemeClr val="accent5">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Internet de Starlink en Ecuador: así funciona y esto cuesta cada mes">
            <a:extLst>
              <a:ext uri="{FF2B5EF4-FFF2-40B4-BE49-F238E27FC236}">
                <a16:creationId xmlns:a16="http://schemas.microsoft.com/office/drawing/2014/main" id="{895B6B97-CD36-9A7C-FE81-D26E4CD8A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7" y="2049336"/>
            <a:ext cx="5131029" cy="310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0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8655AC8-E6BA-A50E-5B97-7FA01D50ED93}"/>
              </a:ext>
            </a:extLst>
          </p:cNvPr>
          <p:cNvSpPr/>
          <p:nvPr/>
        </p:nvSpPr>
        <p:spPr>
          <a:xfrm>
            <a:off x="-179932" y="-4564"/>
            <a:ext cx="6743476" cy="7205464"/>
          </a:xfrm>
          <a:prstGeom prst="rect">
            <a:avLst/>
          </a:prstGeom>
          <a:solidFill>
            <a:schemeClr val="tx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4 CuadroTexto">
            <a:extLst>
              <a:ext uri="{FF2B5EF4-FFF2-40B4-BE49-F238E27FC236}">
                <a16:creationId xmlns:a16="http://schemas.microsoft.com/office/drawing/2014/main" id="{D83F7B36-4CC6-C12B-1A8D-67FF714EF68F}"/>
              </a:ext>
            </a:extLst>
          </p:cNvPr>
          <p:cNvSpPr txBox="1"/>
          <p:nvPr/>
        </p:nvSpPr>
        <p:spPr>
          <a:xfrm>
            <a:off x="900187" y="1008162"/>
            <a:ext cx="4463081" cy="707886"/>
          </a:xfrm>
          <a:prstGeom prst="rect">
            <a:avLst/>
          </a:prstGeom>
          <a:noFill/>
        </p:spPr>
        <p:txBody>
          <a:bodyPr wrap="none" rtlCol="0">
            <a:spAutoFit/>
          </a:bodyPr>
          <a:lstStyle/>
          <a:p>
            <a:r>
              <a:rPr lang="es-MX" sz="4000" spc="300" dirty="0">
                <a:solidFill>
                  <a:schemeClr val="bg1"/>
                </a:solidFill>
                <a:latin typeface="Impact" pitchFamily="34" charset="0"/>
              </a:rPr>
              <a:t>¿Cómo funciona?</a:t>
            </a:r>
          </a:p>
        </p:txBody>
      </p:sp>
      <p:sp>
        <p:nvSpPr>
          <p:cNvPr id="5" name="7 CuadroTexto">
            <a:extLst>
              <a:ext uri="{FF2B5EF4-FFF2-40B4-BE49-F238E27FC236}">
                <a16:creationId xmlns:a16="http://schemas.microsoft.com/office/drawing/2014/main" id="{56171BDD-E3A1-00E6-E5F4-7077A62CF7A5}"/>
              </a:ext>
            </a:extLst>
          </p:cNvPr>
          <p:cNvSpPr txBox="1"/>
          <p:nvPr/>
        </p:nvSpPr>
        <p:spPr>
          <a:xfrm>
            <a:off x="700038" y="2232298"/>
            <a:ext cx="5616624" cy="3416320"/>
          </a:xfrm>
          <a:prstGeom prst="rect">
            <a:avLst/>
          </a:prstGeom>
          <a:noFill/>
        </p:spPr>
        <p:txBody>
          <a:bodyPr wrap="square" rtlCol="0">
            <a:spAutoFit/>
          </a:bodyPr>
          <a:lstStyle/>
          <a:p>
            <a:r>
              <a:rPr lang="es-ES" sz="2400" b="0" i="0" dirty="0">
                <a:solidFill>
                  <a:schemeClr val="bg1"/>
                </a:solidFill>
                <a:effectLst/>
                <a:latin typeface="IBM Plex Serif" panose="020F0502020204030204" pitchFamily="18" charset="0"/>
              </a:rPr>
              <a:t>El funcionamiento de este sistema es bastante sencillo. Lo que va a hacer SpaceX es crear una enorme red de satélites que orbitan alrededor de la tierra. Habrá tantos, que cubrirán cada rincón del planeta. Estos satélites utilizarán la propagación de las ondas electromagnéticas por el vacío para enviar su señal.</a:t>
            </a:r>
            <a:endParaRPr lang="es-MX" sz="3200" dirty="0">
              <a:solidFill>
                <a:schemeClr val="bg1"/>
              </a:solidFill>
              <a:latin typeface="Arial Unicode MS" pitchFamily="34" charset="-128"/>
              <a:ea typeface="Arial Unicode MS" pitchFamily="34" charset="-128"/>
              <a:cs typeface="Arial Unicode MS" pitchFamily="34" charset="-128"/>
            </a:endParaRPr>
          </a:p>
        </p:txBody>
      </p:sp>
      <p:pic>
        <p:nvPicPr>
          <p:cNvPr id="3074" name="Picture 2" descr="Starlink, la empresa de internet satelital de Elon Musk, empezará a operar  en Ecuador - Infobae">
            <a:extLst>
              <a:ext uri="{FF2B5EF4-FFF2-40B4-BE49-F238E27FC236}">
                <a16:creationId xmlns:a16="http://schemas.microsoft.com/office/drawing/2014/main" id="{AD4CD693-A5D7-E3D9-DB5E-520F01992B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6563543" y="-4564"/>
            <a:ext cx="6073948" cy="720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46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ondo de pantalla de Starlink – Coliseu Geek">
            <a:extLst>
              <a:ext uri="{FF2B5EF4-FFF2-40B4-BE49-F238E27FC236}">
                <a16:creationId xmlns:a16="http://schemas.microsoft.com/office/drawing/2014/main" id="{1C42F67D-3E2C-3904-A945-D269582EF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2004"/>
            <a:ext cx="12929607" cy="72729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0B5CEBF1-11AE-0326-FB8F-9017232D4BAB}"/>
              </a:ext>
            </a:extLst>
          </p:cNvPr>
          <p:cNvSpPr/>
          <p:nvPr/>
        </p:nvSpPr>
        <p:spPr>
          <a:xfrm>
            <a:off x="450135" y="504106"/>
            <a:ext cx="12043340" cy="62646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4 CuadroTexto">
            <a:extLst>
              <a:ext uri="{FF2B5EF4-FFF2-40B4-BE49-F238E27FC236}">
                <a16:creationId xmlns:a16="http://schemas.microsoft.com/office/drawing/2014/main" id="{C5FBAD52-187B-7F75-B45F-5776147C1266}"/>
              </a:ext>
            </a:extLst>
          </p:cNvPr>
          <p:cNvSpPr txBox="1"/>
          <p:nvPr/>
        </p:nvSpPr>
        <p:spPr>
          <a:xfrm>
            <a:off x="1692275" y="1047580"/>
            <a:ext cx="9962984" cy="707886"/>
          </a:xfrm>
          <a:prstGeom prst="rect">
            <a:avLst/>
          </a:prstGeom>
          <a:noFill/>
        </p:spPr>
        <p:txBody>
          <a:bodyPr wrap="none" rtlCol="0">
            <a:spAutoFit/>
          </a:bodyPr>
          <a:lstStyle/>
          <a:p>
            <a:r>
              <a:rPr lang="es-ES" sz="4000" spc="300" dirty="0" err="1">
                <a:latin typeface="Impact" pitchFamily="34" charset="0"/>
              </a:rPr>
              <a:t>Starlink</a:t>
            </a:r>
            <a:r>
              <a:rPr lang="es-ES" sz="4000" spc="300" dirty="0">
                <a:latin typeface="Impact" pitchFamily="34" charset="0"/>
              </a:rPr>
              <a:t> y su relación con la capa física</a:t>
            </a:r>
            <a:endParaRPr lang="es-MX" sz="4000" spc="300" dirty="0">
              <a:latin typeface="Impact" pitchFamily="34" charset="0"/>
            </a:endParaRPr>
          </a:p>
        </p:txBody>
      </p:sp>
      <p:sp>
        <p:nvSpPr>
          <p:cNvPr id="7" name="7 CuadroTexto">
            <a:extLst>
              <a:ext uri="{FF2B5EF4-FFF2-40B4-BE49-F238E27FC236}">
                <a16:creationId xmlns:a16="http://schemas.microsoft.com/office/drawing/2014/main" id="{BDA04FCD-FAD1-D027-8FB5-FBD8B475B844}"/>
              </a:ext>
            </a:extLst>
          </p:cNvPr>
          <p:cNvSpPr txBox="1"/>
          <p:nvPr/>
        </p:nvSpPr>
        <p:spPr>
          <a:xfrm>
            <a:off x="846181" y="4915466"/>
            <a:ext cx="3564396" cy="707886"/>
          </a:xfrm>
          <a:prstGeom prst="rect">
            <a:avLst/>
          </a:prstGeom>
          <a:noFill/>
        </p:spPr>
        <p:txBody>
          <a:bodyPr wrap="square" rtlCol="0">
            <a:spAutoFit/>
          </a:bodyPr>
          <a:lstStyle/>
          <a:p>
            <a:pPr algn="ctr"/>
            <a:r>
              <a:rPr lang="es-MX" sz="2000" dirty="0">
                <a:latin typeface="Arial Unicode MS" pitchFamily="34" charset="-128"/>
                <a:ea typeface="Arial Unicode MS" pitchFamily="34" charset="-128"/>
                <a:cs typeface="Arial Unicode MS" pitchFamily="34" charset="-128"/>
              </a:rPr>
              <a:t>Redes de satélites en órbita terrestre baja</a:t>
            </a:r>
          </a:p>
        </p:txBody>
      </p:sp>
      <p:sp>
        <p:nvSpPr>
          <p:cNvPr id="8" name="7 CuadroTexto">
            <a:extLst>
              <a:ext uri="{FF2B5EF4-FFF2-40B4-BE49-F238E27FC236}">
                <a16:creationId xmlns:a16="http://schemas.microsoft.com/office/drawing/2014/main" id="{F05BEBE6-F7CE-51E7-C85F-499E0C153F8C}"/>
              </a:ext>
            </a:extLst>
          </p:cNvPr>
          <p:cNvSpPr txBox="1"/>
          <p:nvPr/>
        </p:nvSpPr>
        <p:spPr>
          <a:xfrm>
            <a:off x="4788619" y="4869299"/>
            <a:ext cx="3168352" cy="400110"/>
          </a:xfrm>
          <a:prstGeom prst="rect">
            <a:avLst/>
          </a:prstGeom>
          <a:noFill/>
        </p:spPr>
        <p:txBody>
          <a:bodyPr wrap="square" rtlCol="0">
            <a:spAutoFit/>
          </a:bodyPr>
          <a:lstStyle/>
          <a:p>
            <a:pPr algn="ctr"/>
            <a:r>
              <a:rPr lang="es-MX" sz="2000" dirty="0">
                <a:latin typeface="Arial Unicode MS" pitchFamily="34" charset="-128"/>
                <a:ea typeface="Arial Unicode MS" pitchFamily="34" charset="-128"/>
                <a:cs typeface="Arial Unicode MS" pitchFamily="34" charset="-128"/>
              </a:rPr>
              <a:t>Estaciones terrestres</a:t>
            </a:r>
          </a:p>
        </p:txBody>
      </p:sp>
      <p:sp>
        <p:nvSpPr>
          <p:cNvPr id="9" name="7 CuadroTexto">
            <a:extLst>
              <a:ext uri="{FF2B5EF4-FFF2-40B4-BE49-F238E27FC236}">
                <a16:creationId xmlns:a16="http://schemas.microsoft.com/office/drawing/2014/main" id="{1F9BBC67-B962-18FD-91AB-945BAC0C3C2D}"/>
              </a:ext>
            </a:extLst>
          </p:cNvPr>
          <p:cNvSpPr txBox="1"/>
          <p:nvPr/>
        </p:nvSpPr>
        <p:spPr>
          <a:xfrm>
            <a:off x="8190999" y="4752578"/>
            <a:ext cx="3960440" cy="1323439"/>
          </a:xfrm>
          <a:prstGeom prst="rect">
            <a:avLst/>
          </a:prstGeom>
          <a:noFill/>
        </p:spPr>
        <p:txBody>
          <a:bodyPr wrap="square" rtlCol="0">
            <a:spAutoFit/>
          </a:bodyPr>
          <a:lstStyle/>
          <a:p>
            <a:pPr algn="ctr"/>
            <a:r>
              <a:rPr lang="es-ES" sz="2000" dirty="0">
                <a:latin typeface="Arial Unicode MS" pitchFamily="34" charset="-128"/>
                <a:ea typeface="Arial Unicode MS" pitchFamily="34" charset="-128"/>
                <a:cs typeface="Arial Unicode MS" pitchFamily="34" charset="-128"/>
              </a:rPr>
              <a:t>Antena que funciona como recepción y transmisión de señales electromagnéticas digitales</a:t>
            </a:r>
            <a:endParaRPr lang="es-MX" sz="2000" dirty="0">
              <a:latin typeface="Arial Unicode MS" pitchFamily="34" charset="-128"/>
              <a:ea typeface="Arial Unicode MS" pitchFamily="34" charset="-128"/>
              <a:cs typeface="Arial Unicode MS" pitchFamily="34" charset="-128"/>
            </a:endParaRPr>
          </a:p>
        </p:txBody>
      </p:sp>
      <p:pic>
        <p:nvPicPr>
          <p:cNvPr id="2050" name="Picture 2" descr="Satélites de órbita terrestre baja para Internet: por qué los próximos dos  años son decisivos - Internet Society">
            <a:extLst>
              <a:ext uri="{FF2B5EF4-FFF2-40B4-BE49-F238E27FC236}">
                <a16:creationId xmlns:a16="http://schemas.microsoft.com/office/drawing/2014/main" id="{CE4EB009-61AB-A57A-B7E4-3866D64118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826" y="2546973"/>
            <a:ext cx="3564395" cy="21069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on Musk | SpaceX | mira los dispositivos 'UFO on a stick' que conectarán  a los usuarios con el Internet de Starlink | RPP Noticias">
            <a:extLst>
              <a:ext uri="{FF2B5EF4-FFF2-40B4-BE49-F238E27FC236}">
                <a16:creationId xmlns:a16="http://schemas.microsoft.com/office/drawing/2014/main" id="{FBF2F04D-05A3-D8C4-0209-C0FE714D30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611" y="2709350"/>
            <a:ext cx="3168352" cy="17821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 nueva antena de Starlink tiene un peculiar diseño">
            <a:extLst>
              <a:ext uri="{FF2B5EF4-FFF2-40B4-BE49-F238E27FC236}">
                <a16:creationId xmlns:a16="http://schemas.microsoft.com/office/drawing/2014/main" id="{A344C908-9B88-F37E-1CB1-02C6E37B8C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1027" y="2633432"/>
            <a:ext cx="3438380" cy="193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66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l Telégrafo - Starlink, el internet de Elon Musk que no necesitará cables">
            <a:extLst>
              <a:ext uri="{FF2B5EF4-FFF2-40B4-BE49-F238E27FC236}">
                <a16:creationId xmlns:a16="http://schemas.microsoft.com/office/drawing/2014/main" id="{DF2B7867-0F73-AEA1-9013-5C8D659D8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5974"/>
            <a:ext cx="12601575" cy="744430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1A37660F-3D58-B571-59C6-D0FFDEE2B357}"/>
              </a:ext>
            </a:extLst>
          </p:cNvPr>
          <p:cNvSpPr/>
          <p:nvPr/>
        </p:nvSpPr>
        <p:spPr>
          <a:xfrm>
            <a:off x="3614737" y="0"/>
            <a:ext cx="9454801" cy="7228334"/>
          </a:xfrm>
          <a:custGeom>
            <a:avLst/>
            <a:gdLst>
              <a:gd name="connsiteX0" fmla="*/ 0 w 10045204"/>
              <a:gd name="connsiteY0" fmla="*/ 0 h 7200900"/>
              <a:gd name="connsiteX1" fmla="*/ 10045204 w 10045204"/>
              <a:gd name="connsiteY1" fmla="*/ 0 h 7200900"/>
              <a:gd name="connsiteX2" fmla="*/ 10045204 w 10045204"/>
              <a:gd name="connsiteY2" fmla="*/ 7200900 h 7200900"/>
              <a:gd name="connsiteX3" fmla="*/ 0 w 10045204"/>
              <a:gd name="connsiteY3" fmla="*/ 7200900 h 7200900"/>
              <a:gd name="connsiteX4" fmla="*/ 0 w 10045204"/>
              <a:gd name="connsiteY4" fmla="*/ 0 h 7200900"/>
              <a:gd name="connsiteX0" fmla="*/ 2305050 w 10045204"/>
              <a:gd name="connsiteY0" fmla="*/ 0 h 7219950"/>
              <a:gd name="connsiteX1" fmla="*/ 10045204 w 10045204"/>
              <a:gd name="connsiteY1" fmla="*/ 19050 h 7219950"/>
              <a:gd name="connsiteX2" fmla="*/ 10045204 w 10045204"/>
              <a:gd name="connsiteY2" fmla="*/ 7219950 h 7219950"/>
              <a:gd name="connsiteX3" fmla="*/ 0 w 10045204"/>
              <a:gd name="connsiteY3" fmla="*/ 7219950 h 7219950"/>
              <a:gd name="connsiteX4" fmla="*/ 2305050 w 10045204"/>
              <a:gd name="connsiteY4" fmla="*/ 0 h 7219950"/>
              <a:gd name="connsiteX0" fmla="*/ 3162300 w 10045204"/>
              <a:gd name="connsiteY0" fmla="*/ 0 h 7200900"/>
              <a:gd name="connsiteX1" fmla="*/ 10045204 w 10045204"/>
              <a:gd name="connsiteY1" fmla="*/ 0 h 7200900"/>
              <a:gd name="connsiteX2" fmla="*/ 10045204 w 10045204"/>
              <a:gd name="connsiteY2" fmla="*/ 7200900 h 7200900"/>
              <a:gd name="connsiteX3" fmla="*/ 0 w 10045204"/>
              <a:gd name="connsiteY3" fmla="*/ 7200900 h 7200900"/>
              <a:gd name="connsiteX4" fmla="*/ 3162300 w 10045204"/>
              <a:gd name="connsiteY4" fmla="*/ 0 h 7200900"/>
              <a:gd name="connsiteX0" fmla="*/ 2895600 w 10045204"/>
              <a:gd name="connsiteY0" fmla="*/ 0 h 7200900"/>
              <a:gd name="connsiteX1" fmla="*/ 10045204 w 10045204"/>
              <a:gd name="connsiteY1" fmla="*/ 0 h 7200900"/>
              <a:gd name="connsiteX2" fmla="*/ 10045204 w 10045204"/>
              <a:gd name="connsiteY2" fmla="*/ 7200900 h 7200900"/>
              <a:gd name="connsiteX3" fmla="*/ 0 w 10045204"/>
              <a:gd name="connsiteY3" fmla="*/ 7200900 h 7200900"/>
              <a:gd name="connsiteX4" fmla="*/ 2895600 w 10045204"/>
              <a:gd name="connsiteY4" fmla="*/ 0 h 7200900"/>
              <a:gd name="connsiteX0" fmla="*/ 2838450 w 10045204"/>
              <a:gd name="connsiteY0" fmla="*/ 0 h 7200900"/>
              <a:gd name="connsiteX1" fmla="*/ 10045204 w 10045204"/>
              <a:gd name="connsiteY1" fmla="*/ 0 h 7200900"/>
              <a:gd name="connsiteX2" fmla="*/ 10045204 w 10045204"/>
              <a:gd name="connsiteY2" fmla="*/ 7200900 h 7200900"/>
              <a:gd name="connsiteX3" fmla="*/ 0 w 10045204"/>
              <a:gd name="connsiteY3" fmla="*/ 7200900 h 7200900"/>
              <a:gd name="connsiteX4" fmla="*/ 2838450 w 10045204"/>
              <a:gd name="connsiteY4" fmla="*/ 0 h 720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5204" h="7200900">
                <a:moveTo>
                  <a:pt x="2838450" y="0"/>
                </a:moveTo>
                <a:lnTo>
                  <a:pt x="10045204" y="0"/>
                </a:lnTo>
                <a:lnTo>
                  <a:pt x="10045204" y="7200900"/>
                </a:lnTo>
                <a:lnTo>
                  <a:pt x="0" y="7200900"/>
                </a:lnTo>
                <a:lnTo>
                  <a:pt x="2838450" y="0"/>
                </a:ln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riángulo isósceles 4">
            <a:extLst>
              <a:ext uri="{FF2B5EF4-FFF2-40B4-BE49-F238E27FC236}">
                <a16:creationId xmlns:a16="http://schemas.microsoft.com/office/drawing/2014/main" id="{5545CF88-FBE4-4815-E113-B8F7F5365861}"/>
              </a:ext>
            </a:extLst>
          </p:cNvPr>
          <p:cNvSpPr/>
          <p:nvPr/>
        </p:nvSpPr>
        <p:spPr>
          <a:xfrm rot="10800000">
            <a:off x="4415" y="-243408"/>
            <a:ext cx="2407940" cy="7444308"/>
          </a:xfrm>
          <a:prstGeom prst="triangle">
            <a:avLst>
              <a:gd name="adj" fmla="val 1000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Paralelogramo 5">
            <a:extLst>
              <a:ext uri="{FF2B5EF4-FFF2-40B4-BE49-F238E27FC236}">
                <a16:creationId xmlns:a16="http://schemas.microsoft.com/office/drawing/2014/main" id="{E2DBB139-CE70-A882-DA0F-A701627B7332}"/>
              </a:ext>
            </a:extLst>
          </p:cNvPr>
          <p:cNvSpPr/>
          <p:nvPr/>
        </p:nvSpPr>
        <p:spPr>
          <a:xfrm>
            <a:off x="6037884" y="1359818"/>
            <a:ext cx="6383583" cy="914400"/>
          </a:xfrm>
          <a:prstGeom prst="parallelogram">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Paralelogramo 6">
            <a:extLst>
              <a:ext uri="{FF2B5EF4-FFF2-40B4-BE49-F238E27FC236}">
                <a16:creationId xmlns:a16="http://schemas.microsoft.com/office/drawing/2014/main" id="{5F339F7A-024D-A1AE-FA59-3B724ED39A0F}"/>
              </a:ext>
            </a:extLst>
          </p:cNvPr>
          <p:cNvSpPr/>
          <p:nvPr/>
        </p:nvSpPr>
        <p:spPr>
          <a:xfrm>
            <a:off x="6948859" y="1440210"/>
            <a:ext cx="5567003" cy="1067966"/>
          </a:xfrm>
          <a:prstGeom prst="parallelogram">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2000" dirty="0"/>
              <a:t>Detección y corrección de errores: Evita problemas de pérdida de datos por interferencias o ruido.</a:t>
            </a:r>
            <a:endParaRPr lang="es-EC" sz="2000" dirty="0"/>
          </a:p>
        </p:txBody>
      </p:sp>
      <p:sp>
        <p:nvSpPr>
          <p:cNvPr id="9" name="CuadroTexto 8">
            <a:extLst>
              <a:ext uri="{FF2B5EF4-FFF2-40B4-BE49-F238E27FC236}">
                <a16:creationId xmlns:a16="http://schemas.microsoft.com/office/drawing/2014/main" id="{7B272A15-26C3-C67A-1145-2C9CEFA4B762}"/>
              </a:ext>
            </a:extLst>
          </p:cNvPr>
          <p:cNvSpPr txBox="1"/>
          <p:nvPr/>
        </p:nvSpPr>
        <p:spPr>
          <a:xfrm>
            <a:off x="6289570" y="1439838"/>
            <a:ext cx="733782" cy="769441"/>
          </a:xfrm>
          <a:prstGeom prst="rect">
            <a:avLst/>
          </a:prstGeom>
          <a:noFill/>
        </p:spPr>
        <p:txBody>
          <a:bodyPr wrap="square" rtlCol="0">
            <a:spAutoFit/>
          </a:bodyPr>
          <a:lstStyle/>
          <a:p>
            <a:r>
              <a:rPr lang="es-ES" sz="4400" dirty="0">
                <a:solidFill>
                  <a:schemeClr val="bg1"/>
                </a:solidFill>
                <a:latin typeface="Bahnschrift SemiBold" panose="020B0502040204020203" pitchFamily="34" charset="0"/>
              </a:rPr>
              <a:t>01</a:t>
            </a:r>
            <a:endParaRPr lang="es-EC" sz="4400" dirty="0">
              <a:solidFill>
                <a:schemeClr val="bg1"/>
              </a:solidFill>
              <a:latin typeface="Bahnschrift SemiBold" panose="020B0502040204020203" pitchFamily="34" charset="0"/>
            </a:endParaRPr>
          </a:p>
        </p:txBody>
      </p:sp>
      <p:sp>
        <p:nvSpPr>
          <p:cNvPr id="10" name="Paralelogramo 9">
            <a:extLst>
              <a:ext uri="{FF2B5EF4-FFF2-40B4-BE49-F238E27FC236}">
                <a16:creationId xmlns:a16="http://schemas.microsoft.com/office/drawing/2014/main" id="{98783D47-B1B9-95DD-B7F1-142CECCF5207}"/>
              </a:ext>
            </a:extLst>
          </p:cNvPr>
          <p:cNvSpPr/>
          <p:nvPr/>
        </p:nvSpPr>
        <p:spPr>
          <a:xfrm>
            <a:off x="5894123" y="2664346"/>
            <a:ext cx="6383583" cy="914400"/>
          </a:xfrm>
          <a:prstGeom prst="parallelogram">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Paralelogramo 10">
            <a:extLst>
              <a:ext uri="{FF2B5EF4-FFF2-40B4-BE49-F238E27FC236}">
                <a16:creationId xmlns:a16="http://schemas.microsoft.com/office/drawing/2014/main" id="{D2E942CC-E9DC-B3BB-6D1D-AF8A5E976DF5}"/>
              </a:ext>
            </a:extLst>
          </p:cNvPr>
          <p:cNvSpPr/>
          <p:nvPr/>
        </p:nvSpPr>
        <p:spPr>
          <a:xfrm>
            <a:off x="6854464" y="2880370"/>
            <a:ext cx="5567003" cy="987946"/>
          </a:xfrm>
          <a:prstGeom prst="parallelogram">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2000" dirty="0"/>
              <a:t>Control de flujo: Regula la velocidad de transmisión entre emisor y receptor para evitar congestiones.</a:t>
            </a:r>
            <a:endParaRPr lang="es-EC" sz="2000" dirty="0"/>
          </a:p>
        </p:txBody>
      </p:sp>
      <p:sp>
        <p:nvSpPr>
          <p:cNvPr id="12" name="CuadroTexto 11">
            <a:extLst>
              <a:ext uri="{FF2B5EF4-FFF2-40B4-BE49-F238E27FC236}">
                <a16:creationId xmlns:a16="http://schemas.microsoft.com/office/drawing/2014/main" id="{F2E73BE0-365A-CCE4-EA3B-D1697B135DB5}"/>
              </a:ext>
            </a:extLst>
          </p:cNvPr>
          <p:cNvSpPr txBox="1"/>
          <p:nvPr/>
        </p:nvSpPr>
        <p:spPr>
          <a:xfrm>
            <a:off x="6145809" y="2744366"/>
            <a:ext cx="803050" cy="769441"/>
          </a:xfrm>
          <a:prstGeom prst="rect">
            <a:avLst/>
          </a:prstGeom>
          <a:noFill/>
        </p:spPr>
        <p:txBody>
          <a:bodyPr wrap="square" rtlCol="0">
            <a:spAutoFit/>
          </a:bodyPr>
          <a:lstStyle/>
          <a:p>
            <a:r>
              <a:rPr lang="es-ES" sz="4400" dirty="0">
                <a:solidFill>
                  <a:schemeClr val="bg1"/>
                </a:solidFill>
                <a:latin typeface="Bahnschrift SemiBold" panose="020B0502040204020203" pitchFamily="34" charset="0"/>
              </a:rPr>
              <a:t>02</a:t>
            </a:r>
            <a:endParaRPr lang="es-EC" sz="4400" dirty="0">
              <a:solidFill>
                <a:schemeClr val="bg1"/>
              </a:solidFill>
              <a:latin typeface="Bahnschrift SemiBold" panose="020B0502040204020203" pitchFamily="34" charset="0"/>
            </a:endParaRPr>
          </a:p>
        </p:txBody>
      </p:sp>
      <p:sp>
        <p:nvSpPr>
          <p:cNvPr id="13" name="CuadroTexto 12">
            <a:extLst>
              <a:ext uri="{FF2B5EF4-FFF2-40B4-BE49-F238E27FC236}">
                <a16:creationId xmlns:a16="http://schemas.microsoft.com/office/drawing/2014/main" id="{AF22D385-141D-8C15-6CA2-9D6317E0C6FB}"/>
              </a:ext>
            </a:extLst>
          </p:cNvPr>
          <p:cNvSpPr txBox="1"/>
          <p:nvPr/>
        </p:nvSpPr>
        <p:spPr>
          <a:xfrm>
            <a:off x="7023352" y="360090"/>
            <a:ext cx="5254354" cy="707886"/>
          </a:xfrm>
          <a:prstGeom prst="rect">
            <a:avLst/>
          </a:prstGeom>
          <a:noFill/>
        </p:spPr>
        <p:txBody>
          <a:bodyPr wrap="square" rtlCol="0">
            <a:spAutoFit/>
          </a:bodyPr>
          <a:lstStyle/>
          <a:p>
            <a:pPr algn="ctr"/>
            <a:r>
              <a:rPr lang="es-ES" sz="4000" dirty="0">
                <a:solidFill>
                  <a:schemeClr val="bg1"/>
                </a:solidFill>
                <a:latin typeface="Impact" panose="020B0806030902050204" pitchFamily="34" charset="0"/>
              </a:rPr>
              <a:t>CAPA ENLANCE</a:t>
            </a:r>
            <a:endParaRPr lang="es-EC" sz="4000" dirty="0">
              <a:solidFill>
                <a:schemeClr val="bg1"/>
              </a:solidFill>
              <a:latin typeface="Impact" panose="020B0806030902050204" pitchFamily="34" charset="0"/>
            </a:endParaRPr>
          </a:p>
        </p:txBody>
      </p:sp>
      <p:sp>
        <p:nvSpPr>
          <p:cNvPr id="14" name="Paralelogramo 13">
            <a:extLst>
              <a:ext uri="{FF2B5EF4-FFF2-40B4-BE49-F238E27FC236}">
                <a16:creationId xmlns:a16="http://schemas.microsoft.com/office/drawing/2014/main" id="{E16104CD-E0EC-895B-91C6-04F983031000}"/>
              </a:ext>
            </a:extLst>
          </p:cNvPr>
          <p:cNvSpPr/>
          <p:nvPr/>
        </p:nvSpPr>
        <p:spPr>
          <a:xfrm>
            <a:off x="5678355" y="4104506"/>
            <a:ext cx="6383583" cy="914400"/>
          </a:xfrm>
          <a:prstGeom prst="parallelogram">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Paralelogramo 14">
            <a:extLst>
              <a:ext uri="{FF2B5EF4-FFF2-40B4-BE49-F238E27FC236}">
                <a16:creationId xmlns:a16="http://schemas.microsoft.com/office/drawing/2014/main" id="{D093F695-5CC7-85C4-4ECA-82EAF90AB22A}"/>
              </a:ext>
            </a:extLst>
          </p:cNvPr>
          <p:cNvSpPr/>
          <p:nvPr/>
        </p:nvSpPr>
        <p:spPr>
          <a:xfrm>
            <a:off x="6638697" y="4320530"/>
            <a:ext cx="5567004" cy="987946"/>
          </a:xfrm>
          <a:prstGeom prst="parallelogram">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2000" dirty="0"/>
              <a:t>Acceso al medio: Evita colisiones al determinar qué dispositivo puede transmitir, usando técnicas como FDMA, TDMA.</a:t>
            </a:r>
            <a:endParaRPr lang="es-EC" sz="2000" dirty="0"/>
          </a:p>
        </p:txBody>
      </p:sp>
      <p:sp>
        <p:nvSpPr>
          <p:cNvPr id="16" name="CuadroTexto 15">
            <a:extLst>
              <a:ext uri="{FF2B5EF4-FFF2-40B4-BE49-F238E27FC236}">
                <a16:creationId xmlns:a16="http://schemas.microsoft.com/office/drawing/2014/main" id="{17500334-9173-754F-285F-CE3E75E4A3CE}"/>
              </a:ext>
            </a:extLst>
          </p:cNvPr>
          <p:cNvSpPr txBox="1"/>
          <p:nvPr/>
        </p:nvSpPr>
        <p:spPr>
          <a:xfrm>
            <a:off x="5930041" y="4184526"/>
            <a:ext cx="803050" cy="769441"/>
          </a:xfrm>
          <a:prstGeom prst="rect">
            <a:avLst/>
          </a:prstGeom>
          <a:noFill/>
        </p:spPr>
        <p:txBody>
          <a:bodyPr wrap="square" rtlCol="0">
            <a:spAutoFit/>
          </a:bodyPr>
          <a:lstStyle/>
          <a:p>
            <a:r>
              <a:rPr lang="es-ES" sz="4400" dirty="0">
                <a:solidFill>
                  <a:schemeClr val="bg1"/>
                </a:solidFill>
                <a:latin typeface="Bahnschrift SemiBold" panose="020B0502040204020203" pitchFamily="34" charset="0"/>
              </a:rPr>
              <a:t>03</a:t>
            </a:r>
            <a:endParaRPr lang="es-EC" sz="4400" dirty="0">
              <a:solidFill>
                <a:schemeClr val="bg1"/>
              </a:solidFill>
              <a:latin typeface="Bahnschrift SemiBold" panose="020B0502040204020203" pitchFamily="34" charset="0"/>
            </a:endParaRPr>
          </a:p>
        </p:txBody>
      </p:sp>
      <p:sp>
        <p:nvSpPr>
          <p:cNvPr id="19" name="Paralelogramo 18">
            <a:extLst>
              <a:ext uri="{FF2B5EF4-FFF2-40B4-BE49-F238E27FC236}">
                <a16:creationId xmlns:a16="http://schemas.microsoft.com/office/drawing/2014/main" id="{8C22A5DC-58D2-AFE2-BAC5-4067884A22BC}"/>
              </a:ext>
            </a:extLst>
          </p:cNvPr>
          <p:cNvSpPr/>
          <p:nvPr/>
        </p:nvSpPr>
        <p:spPr>
          <a:xfrm>
            <a:off x="5462331" y="5533095"/>
            <a:ext cx="6383583" cy="914400"/>
          </a:xfrm>
          <a:prstGeom prst="parallelogram">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Paralelogramo 19">
            <a:extLst>
              <a:ext uri="{FF2B5EF4-FFF2-40B4-BE49-F238E27FC236}">
                <a16:creationId xmlns:a16="http://schemas.microsoft.com/office/drawing/2014/main" id="{F98E7A8A-7F88-26B6-2895-0714E33BF04D}"/>
              </a:ext>
            </a:extLst>
          </p:cNvPr>
          <p:cNvSpPr/>
          <p:nvPr/>
        </p:nvSpPr>
        <p:spPr>
          <a:xfrm>
            <a:off x="6422673" y="5749118"/>
            <a:ext cx="5567004" cy="1212565"/>
          </a:xfrm>
          <a:prstGeom prst="parallelogram">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2000" dirty="0"/>
              <a:t>Tecnología láser entre satélites: Reduce latencia y aumenta capacidad, aunque aún en desarrollo y no en todos los satélites.</a:t>
            </a:r>
            <a:endParaRPr lang="es-EC" sz="2000" dirty="0"/>
          </a:p>
        </p:txBody>
      </p:sp>
      <p:sp>
        <p:nvSpPr>
          <p:cNvPr id="21" name="CuadroTexto 20">
            <a:extLst>
              <a:ext uri="{FF2B5EF4-FFF2-40B4-BE49-F238E27FC236}">
                <a16:creationId xmlns:a16="http://schemas.microsoft.com/office/drawing/2014/main" id="{A33E3BEC-9FF9-D9F4-C84F-A7FF9334519B}"/>
              </a:ext>
            </a:extLst>
          </p:cNvPr>
          <p:cNvSpPr txBox="1"/>
          <p:nvPr/>
        </p:nvSpPr>
        <p:spPr>
          <a:xfrm>
            <a:off x="5714016" y="5613115"/>
            <a:ext cx="924679" cy="769441"/>
          </a:xfrm>
          <a:prstGeom prst="rect">
            <a:avLst/>
          </a:prstGeom>
          <a:noFill/>
        </p:spPr>
        <p:txBody>
          <a:bodyPr wrap="square" rtlCol="0">
            <a:spAutoFit/>
          </a:bodyPr>
          <a:lstStyle/>
          <a:p>
            <a:r>
              <a:rPr lang="es-ES" sz="4400" dirty="0">
                <a:solidFill>
                  <a:schemeClr val="bg1"/>
                </a:solidFill>
                <a:latin typeface="Bahnschrift SemiBold" panose="020B0502040204020203" pitchFamily="34" charset="0"/>
              </a:rPr>
              <a:t>04</a:t>
            </a:r>
            <a:endParaRPr lang="es-EC" sz="4400" dirty="0">
              <a:solidFill>
                <a:schemeClr val="bg1"/>
              </a:solidFill>
              <a:latin typeface="Bahnschrift SemiBold" panose="020B0502040204020203" pitchFamily="34" charset="0"/>
            </a:endParaRPr>
          </a:p>
        </p:txBody>
      </p:sp>
    </p:spTree>
    <p:extLst>
      <p:ext uri="{BB962C8B-B14F-4D97-AF65-F5344CB8AC3E}">
        <p14:creationId xmlns:p14="http://schemas.microsoft.com/office/powerpoint/2010/main" val="57069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istema Starlink de Elon Musk funcionará 'en Ecuador en semanas'">
            <a:extLst>
              <a:ext uri="{FF2B5EF4-FFF2-40B4-BE49-F238E27FC236}">
                <a16:creationId xmlns:a16="http://schemas.microsoft.com/office/drawing/2014/main" id="{D051C528-9DAB-6B53-1E8C-4D7BB1546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601576" cy="72009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84163" y="216075"/>
            <a:ext cx="11233248" cy="6840786"/>
          </a:xfrm>
          <a:prstGeom prst="rect">
            <a:avLst/>
          </a:prstGeom>
          <a:gradFill>
            <a:gsLst>
              <a:gs pos="0">
                <a:srgbClr val="05285B">
                  <a:alpha val="72000"/>
                </a:srgbClr>
              </a:gs>
              <a:gs pos="100000">
                <a:schemeClr val="accent5">
                  <a:lumMod val="75000"/>
                  <a:alpha val="7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3744503" y="792164"/>
            <a:ext cx="5112568" cy="72008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5310773" y="859817"/>
            <a:ext cx="1980029" cy="584775"/>
          </a:xfrm>
          <a:prstGeom prst="rect">
            <a:avLst/>
          </a:prstGeom>
          <a:noFill/>
        </p:spPr>
        <p:txBody>
          <a:bodyPr wrap="none" rtlCol="0">
            <a:spAutoFit/>
          </a:bodyPr>
          <a:lstStyle/>
          <a:p>
            <a:pPr algn="ctr"/>
            <a:r>
              <a:rPr lang="es-MX" sz="3200" spc="300" dirty="0">
                <a:solidFill>
                  <a:schemeClr val="accent5">
                    <a:lumMod val="75000"/>
                  </a:schemeClr>
                </a:solidFill>
                <a:latin typeface="Impact" pitchFamily="34" charset="0"/>
              </a:rPr>
              <a:t>Ventajas</a:t>
            </a:r>
          </a:p>
        </p:txBody>
      </p:sp>
      <p:sp>
        <p:nvSpPr>
          <p:cNvPr id="8" name="7 CuadroTexto"/>
          <p:cNvSpPr txBox="1"/>
          <p:nvPr/>
        </p:nvSpPr>
        <p:spPr>
          <a:xfrm>
            <a:off x="1008199" y="1620268"/>
            <a:ext cx="10585176" cy="2246769"/>
          </a:xfrm>
          <a:prstGeom prst="rect">
            <a:avLst/>
          </a:prstGeom>
          <a:noFill/>
        </p:spPr>
        <p:txBody>
          <a:bodyPr wrap="square" rtlCol="0">
            <a:spAutoFit/>
          </a:bodyPr>
          <a:lstStyle/>
          <a:p>
            <a:r>
              <a:rPr lang="es-ES" sz="2800" b="1" dirty="0">
                <a:solidFill>
                  <a:schemeClr val="bg1"/>
                </a:solidFill>
              </a:rPr>
              <a:t>Velocidad: Ofrece 50-150 Mbps frente a 10-25 Mbps de otros servicios </a:t>
            </a:r>
          </a:p>
          <a:p>
            <a:r>
              <a:rPr lang="es-ES" sz="2800" b="1" dirty="0">
                <a:solidFill>
                  <a:schemeClr val="bg1"/>
                </a:solidFill>
              </a:rPr>
              <a:t>debido a satélites de órbita baja.</a:t>
            </a:r>
          </a:p>
          <a:p>
            <a:r>
              <a:rPr lang="es-ES" sz="2800" b="1" dirty="0">
                <a:solidFill>
                  <a:schemeClr val="bg1"/>
                </a:solidFill>
              </a:rPr>
              <a:t>Latencia: 7-30 ms en comparación con 600-800 ms de otros servicios.</a:t>
            </a:r>
          </a:p>
          <a:p>
            <a:r>
              <a:rPr lang="es-ES" sz="2800" b="1" dirty="0">
                <a:solidFill>
                  <a:schemeClr val="bg1"/>
                </a:solidFill>
              </a:rPr>
              <a:t>Cobertura global: Pretende abarcar todo el planeta, llegando a áreas </a:t>
            </a:r>
          </a:p>
          <a:p>
            <a:r>
              <a:rPr lang="es-ES" sz="2800" b="1" dirty="0">
                <a:solidFill>
                  <a:schemeClr val="bg1"/>
                </a:solidFill>
              </a:rPr>
              <a:t>remotas.</a:t>
            </a:r>
            <a:endParaRPr lang="es-MX" sz="2800" b="1" dirty="0">
              <a:solidFill>
                <a:schemeClr val="bg1"/>
              </a:solidFill>
            </a:endParaRPr>
          </a:p>
        </p:txBody>
      </p:sp>
      <p:sp>
        <p:nvSpPr>
          <p:cNvPr id="2" name="5 Rectángulo">
            <a:extLst>
              <a:ext uri="{FF2B5EF4-FFF2-40B4-BE49-F238E27FC236}">
                <a16:creationId xmlns:a16="http://schemas.microsoft.com/office/drawing/2014/main" id="{D72CA274-417C-2ACB-A992-D38339A7B12A}"/>
              </a:ext>
            </a:extLst>
          </p:cNvPr>
          <p:cNvSpPr/>
          <p:nvPr/>
        </p:nvSpPr>
        <p:spPr>
          <a:xfrm>
            <a:off x="3744503" y="3816474"/>
            <a:ext cx="5112568" cy="72008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7 CuadroTexto">
            <a:extLst>
              <a:ext uri="{FF2B5EF4-FFF2-40B4-BE49-F238E27FC236}">
                <a16:creationId xmlns:a16="http://schemas.microsoft.com/office/drawing/2014/main" id="{54634F3C-7822-9BE0-EEF2-2599DF01DFF3}"/>
              </a:ext>
            </a:extLst>
          </p:cNvPr>
          <p:cNvSpPr txBox="1"/>
          <p:nvPr/>
        </p:nvSpPr>
        <p:spPr>
          <a:xfrm>
            <a:off x="1008199" y="4644578"/>
            <a:ext cx="10765196" cy="2246769"/>
          </a:xfrm>
          <a:prstGeom prst="rect">
            <a:avLst/>
          </a:prstGeom>
          <a:noFill/>
        </p:spPr>
        <p:txBody>
          <a:bodyPr wrap="square" rtlCol="0">
            <a:spAutoFit/>
          </a:bodyPr>
          <a:lstStyle/>
          <a:p>
            <a:r>
              <a:rPr lang="es-ES" sz="2800" b="1" dirty="0">
                <a:solidFill>
                  <a:schemeClr val="bg1"/>
                </a:solidFill>
              </a:rPr>
              <a:t>Necesidad de más satélites (planea llegar a 30,000).</a:t>
            </a:r>
          </a:p>
          <a:p>
            <a:r>
              <a:rPr lang="es-ES" sz="2800" b="1" dirty="0">
                <a:solidFill>
                  <a:schemeClr val="bg1"/>
                </a:solidFill>
              </a:rPr>
              <a:t>Estaciones terrestres estratégicas para evitar interferencias.</a:t>
            </a:r>
          </a:p>
          <a:p>
            <a:r>
              <a:rPr lang="es-ES" sz="2800" b="1" dirty="0">
                <a:solidFill>
                  <a:schemeClr val="bg1"/>
                </a:solidFill>
              </a:rPr>
              <a:t>Integración de comunicaciones láser entre satélites.</a:t>
            </a:r>
          </a:p>
          <a:p>
            <a:r>
              <a:rPr lang="es-ES" sz="2800" b="1" dirty="0">
                <a:solidFill>
                  <a:schemeClr val="bg1"/>
                </a:solidFill>
              </a:rPr>
              <a:t>Competencia con tecnologías como la fibra óptica y el 5G.</a:t>
            </a:r>
          </a:p>
          <a:p>
            <a:r>
              <a:rPr lang="es-ES" sz="2800" b="1" dirty="0">
                <a:solidFill>
                  <a:schemeClr val="bg1"/>
                </a:solidFill>
              </a:rPr>
              <a:t>Cumplimiento de regulaciones y acuerdos internacionales.</a:t>
            </a:r>
            <a:endParaRPr lang="es-MX" sz="2800" b="1" dirty="0">
              <a:solidFill>
                <a:schemeClr val="bg1"/>
              </a:solidFill>
            </a:endParaRPr>
          </a:p>
        </p:txBody>
      </p:sp>
      <p:sp>
        <p:nvSpPr>
          <p:cNvPr id="9" name="6 CuadroTexto">
            <a:extLst>
              <a:ext uri="{FF2B5EF4-FFF2-40B4-BE49-F238E27FC236}">
                <a16:creationId xmlns:a16="http://schemas.microsoft.com/office/drawing/2014/main" id="{84F1983D-7A6C-79C1-8B1F-4A913946DB7C}"/>
              </a:ext>
            </a:extLst>
          </p:cNvPr>
          <p:cNvSpPr txBox="1"/>
          <p:nvPr/>
        </p:nvSpPr>
        <p:spPr>
          <a:xfrm>
            <a:off x="5336084" y="3867011"/>
            <a:ext cx="1965603" cy="584775"/>
          </a:xfrm>
          <a:prstGeom prst="rect">
            <a:avLst/>
          </a:prstGeom>
          <a:noFill/>
        </p:spPr>
        <p:txBody>
          <a:bodyPr wrap="none" rtlCol="0">
            <a:spAutoFit/>
          </a:bodyPr>
          <a:lstStyle/>
          <a:p>
            <a:pPr algn="ctr"/>
            <a:r>
              <a:rPr lang="es-MX" sz="3200" spc="300" dirty="0">
                <a:solidFill>
                  <a:schemeClr val="accent5">
                    <a:lumMod val="75000"/>
                  </a:schemeClr>
                </a:solidFill>
                <a:latin typeface="Impact" pitchFamily="34" charset="0"/>
              </a:rPr>
              <a:t>Desafíos</a:t>
            </a:r>
          </a:p>
        </p:txBody>
      </p:sp>
    </p:spTree>
    <p:extLst>
      <p:ext uri="{BB962C8B-B14F-4D97-AF65-F5344CB8AC3E}">
        <p14:creationId xmlns:p14="http://schemas.microsoft.com/office/powerpoint/2010/main" val="140333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CBF7C-19E6-7529-1D6E-7E7259AFF38E}"/>
              </a:ext>
            </a:extLst>
          </p:cNvPr>
          <p:cNvSpPr>
            <a:spLocks noGrp="1"/>
          </p:cNvSpPr>
          <p:nvPr>
            <p:ph type="title"/>
          </p:nvPr>
        </p:nvSpPr>
        <p:spPr/>
        <p:txBody>
          <a:bodyPr/>
          <a:lstStyle/>
          <a:p>
            <a:r>
              <a:rPr lang="es-EC" dirty="0"/>
              <a:t>Referencias</a:t>
            </a:r>
          </a:p>
        </p:txBody>
      </p:sp>
      <p:sp>
        <p:nvSpPr>
          <p:cNvPr id="3" name="Marcador de contenido 2">
            <a:extLst>
              <a:ext uri="{FF2B5EF4-FFF2-40B4-BE49-F238E27FC236}">
                <a16:creationId xmlns:a16="http://schemas.microsoft.com/office/drawing/2014/main" id="{9E27EB9A-1A1B-74CD-B98E-776969A514AA}"/>
              </a:ext>
            </a:extLst>
          </p:cNvPr>
          <p:cNvSpPr>
            <a:spLocks noGrp="1"/>
          </p:cNvSpPr>
          <p:nvPr>
            <p:ph idx="1"/>
          </p:nvPr>
        </p:nvSpPr>
        <p:spPr/>
        <p:txBody>
          <a:bodyPr>
            <a:normAutofit fontScale="47500" lnSpcReduction="20000"/>
          </a:bodyPr>
          <a:lstStyle/>
          <a:p>
            <a:pPr marL="457200" indent="-457200">
              <a:lnSpc>
                <a:spcPct val="200000"/>
              </a:lnSpc>
            </a:pPr>
            <a:r>
              <a:rPr lang="es-ES" sz="2300" dirty="0">
                <a:effectLst/>
                <a:latin typeface="Times New Roman" panose="02020603050405020304" pitchFamily="18" charset="0"/>
                <a:ea typeface="Times New Roman" panose="02020603050405020304" pitchFamily="18" charset="0"/>
              </a:rPr>
              <a:t>Nieto, A. (2022, 24 marzo). </a:t>
            </a:r>
            <a:r>
              <a:rPr lang="es-ES" sz="2300" i="1" dirty="0">
                <a:effectLst/>
                <a:latin typeface="Times New Roman" panose="02020603050405020304" pitchFamily="18" charset="0"/>
                <a:ea typeface="Times New Roman" panose="02020603050405020304" pitchFamily="18" charset="0"/>
              </a:rPr>
              <a:t>La verdadera razón por la que la conexión láser de los satélites </a:t>
            </a:r>
            <a:r>
              <a:rPr lang="es-ES" sz="2300" i="1" dirty="0" err="1">
                <a:effectLst/>
                <a:latin typeface="Times New Roman" panose="02020603050405020304" pitchFamily="18" charset="0"/>
                <a:ea typeface="Times New Roman" panose="02020603050405020304" pitchFamily="18" charset="0"/>
              </a:rPr>
              <a:t>Starlink</a:t>
            </a:r>
            <a:r>
              <a:rPr lang="es-ES" sz="2300" i="1" dirty="0">
                <a:effectLst/>
                <a:latin typeface="Times New Roman" panose="02020603050405020304" pitchFamily="18" charset="0"/>
                <a:ea typeface="Times New Roman" panose="02020603050405020304" pitchFamily="18" charset="0"/>
              </a:rPr>
              <a:t> es tan importante (y no es la. . .</a:t>
            </a:r>
            <a:r>
              <a:rPr lang="es-ES" sz="2300" dirty="0">
                <a:effectLst/>
                <a:latin typeface="Times New Roman" panose="02020603050405020304" pitchFamily="18" charset="0"/>
                <a:ea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rPr>
              <a:t>Xataka</a:t>
            </a:r>
            <a:r>
              <a:rPr lang="en-US" sz="2300" dirty="0">
                <a:effectLst/>
                <a:latin typeface="Times New Roman" panose="02020603050405020304" pitchFamily="18" charset="0"/>
                <a:ea typeface="Times New Roman" panose="02020603050405020304" pitchFamily="18" charset="0"/>
              </a:rPr>
              <a:t>. </a:t>
            </a:r>
            <a:r>
              <a:rPr lang="en-US" sz="2300" u="sng"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https://www.xataka.com/espacio/verdadera-razon-que-conexion-laser-satelites-starlink-importante-no-latencia</a:t>
            </a:r>
            <a:endParaRPr lang="es-EC" sz="2300" dirty="0">
              <a:effectLst/>
              <a:latin typeface="Times New Roman" panose="02020603050405020304" pitchFamily="18" charset="0"/>
              <a:ea typeface="Times New Roman" panose="02020603050405020304" pitchFamily="18" charset="0"/>
            </a:endParaRPr>
          </a:p>
          <a:p>
            <a:pPr marL="457200" indent="-457200">
              <a:lnSpc>
                <a:spcPct val="200000"/>
              </a:lnSpc>
            </a:pPr>
            <a:r>
              <a:rPr lang="es-ES" sz="2300" dirty="0">
                <a:effectLst/>
                <a:latin typeface="Times New Roman" panose="02020603050405020304" pitchFamily="18" charset="0"/>
                <a:ea typeface="Times New Roman" panose="02020603050405020304" pitchFamily="18" charset="0"/>
              </a:rPr>
              <a:t>Paco, &amp; Paco. (2023, 5 abril). STARLINK. un sistema de satélites que ofrece acceso a internet de banda ancha </a:t>
            </a:r>
            <a:r>
              <a:rPr lang="es-ES" sz="2300" dirty="0">
                <a:effectLst/>
                <a:latin typeface="Tahoma" panose="020B0604030504040204" pitchFamily="34" charset="0"/>
                <a:ea typeface="Times New Roman" panose="02020603050405020304" pitchFamily="18" charset="0"/>
              </a:rPr>
              <a:t>‣</a:t>
            </a:r>
            <a:r>
              <a:rPr lang="es-ES" sz="2300" dirty="0">
                <a:effectLst/>
                <a:latin typeface="Times New Roman" panose="02020603050405020304" pitchFamily="18" charset="0"/>
                <a:ea typeface="Times New Roman" panose="02020603050405020304" pitchFamily="18" charset="0"/>
              </a:rPr>
              <a:t> </a:t>
            </a:r>
            <a:r>
              <a:rPr lang="es-ES" sz="2300" dirty="0" err="1">
                <a:effectLst/>
                <a:latin typeface="Times New Roman" panose="02020603050405020304" pitchFamily="18" charset="0"/>
                <a:ea typeface="Times New Roman" panose="02020603050405020304" pitchFamily="18" charset="0"/>
              </a:rPr>
              <a:t>WifiSafe</a:t>
            </a:r>
            <a:r>
              <a:rPr lang="es-ES" sz="2300" dirty="0">
                <a:effectLst/>
                <a:latin typeface="Times New Roman" panose="02020603050405020304" pitchFamily="18" charset="0"/>
                <a:ea typeface="Times New Roman" panose="02020603050405020304" pitchFamily="18" charset="0"/>
              </a:rPr>
              <a:t>. </a:t>
            </a:r>
            <a:r>
              <a:rPr lang="es-ES" sz="2300" i="1" dirty="0" err="1">
                <a:effectLst/>
                <a:latin typeface="Times New Roman" panose="02020603050405020304" pitchFamily="18" charset="0"/>
                <a:ea typeface="Times New Roman" panose="02020603050405020304" pitchFamily="18" charset="0"/>
              </a:rPr>
              <a:t>WifiSafe</a:t>
            </a:r>
            <a:r>
              <a:rPr lang="es-ES" sz="2300" i="1" dirty="0">
                <a:effectLst/>
                <a:latin typeface="Times New Roman" panose="02020603050405020304" pitchFamily="18" charset="0"/>
                <a:ea typeface="Times New Roman" panose="02020603050405020304" pitchFamily="18" charset="0"/>
              </a:rPr>
              <a:t> </a:t>
            </a:r>
            <a:r>
              <a:rPr lang="es-ES" sz="2300" i="1" dirty="0">
                <a:effectLst/>
                <a:latin typeface="Tahoma" panose="020B0604030504040204" pitchFamily="34" charset="0"/>
                <a:ea typeface="Times New Roman" panose="02020603050405020304" pitchFamily="18" charset="0"/>
              </a:rPr>
              <a:t>‣</a:t>
            </a:r>
            <a:r>
              <a:rPr lang="es-ES" sz="2300" i="1" dirty="0">
                <a:effectLst/>
                <a:latin typeface="Times New Roman" panose="02020603050405020304" pitchFamily="18" charset="0"/>
                <a:ea typeface="Times New Roman" panose="02020603050405020304" pitchFamily="18" charset="0"/>
              </a:rPr>
              <a:t> Distribuidor </a:t>
            </a:r>
            <a:r>
              <a:rPr lang="es-ES" sz="2300" i="1" dirty="0" err="1">
                <a:effectLst/>
                <a:latin typeface="Times New Roman" panose="02020603050405020304" pitchFamily="18" charset="0"/>
                <a:ea typeface="Times New Roman" panose="02020603050405020304" pitchFamily="18" charset="0"/>
              </a:rPr>
              <a:t>WiFi</a:t>
            </a:r>
            <a:r>
              <a:rPr lang="es-ES" sz="2300" i="1" dirty="0">
                <a:effectLst/>
                <a:latin typeface="Times New Roman" panose="02020603050405020304" pitchFamily="18" charset="0"/>
                <a:ea typeface="Times New Roman" panose="02020603050405020304" pitchFamily="18" charset="0"/>
              </a:rPr>
              <a:t> - Mayorista, productos </a:t>
            </a:r>
            <a:r>
              <a:rPr lang="es-ES" sz="2300" i="1" dirty="0" err="1">
                <a:effectLst/>
                <a:latin typeface="Times New Roman" panose="02020603050405020304" pitchFamily="18" charset="0"/>
                <a:ea typeface="Times New Roman" panose="02020603050405020304" pitchFamily="18" charset="0"/>
              </a:rPr>
              <a:t>WiFi</a:t>
            </a:r>
            <a:r>
              <a:rPr lang="es-ES" sz="2300" i="1" dirty="0">
                <a:effectLst/>
                <a:latin typeface="Times New Roman" panose="02020603050405020304" pitchFamily="18" charset="0"/>
                <a:ea typeface="Times New Roman" panose="02020603050405020304" pitchFamily="18" charset="0"/>
              </a:rPr>
              <a:t> y </a:t>
            </a:r>
            <a:r>
              <a:rPr lang="es-ES" sz="2300" i="1" dirty="0" err="1">
                <a:effectLst/>
                <a:latin typeface="Times New Roman" panose="02020603050405020304" pitchFamily="18" charset="0"/>
                <a:ea typeface="Times New Roman" panose="02020603050405020304" pitchFamily="18" charset="0"/>
              </a:rPr>
              <a:t>HotSpot</a:t>
            </a:r>
            <a:r>
              <a:rPr lang="es-ES" sz="2300" dirty="0">
                <a:effectLst/>
                <a:latin typeface="Times New Roman" panose="02020603050405020304" pitchFamily="18" charset="0"/>
                <a:ea typeface="Times New Roman" panose="02020603050405020304" pitchFamily="18" charset="0"/>
              </a:rPr>
              <a:t>. </a:t>
            </a:r>
            <a:r>
              <a:rPr lang="es-ES" sz="2300" u="sng"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https://wifisafe.com/blog/starlink-un-sistema-de-satelites-que-ofrece-acceso-a-internet-de-banda-ancha/</a:t>
            </a:r>
            <a:endParaRPr lang="es-EC" sz="2300" dirty="0">
              <a:effectLst/>
              <a:latin typeface="Times New Roman" panose="02020603050405020304" pitchFamily="18" charset="0"/>
              <a:ea typeface="Times New Roman" panose="02020603050405020304" pitchFamily="18" charset="0"/>
            </a:endParaRPr>
          </a:p>
          <a:p>
            <a:pPr marL="457200" indent="-457200">
              <a:lnSpc>
                <a:spcPct val="200000"/>
              </a:lnSpc>
            </a:pPr>
            <a:r>
              <a:rPr lang="es-ES" sz="2300" dirty="0">
                <a:effectLst/>
                <a:latin typeface="Times New Roman" panose="02020603050405020304" pitchFamily="18" charset="0"/>
                <a:ea typeface="Times New Roman" panose="02020603050405020304" pitchFamily="18" charset="0"/>
              </a:rPr>
              <a:t>Alejandro, A. (2022, 17 octubre). Así es </a:t>
            </a:r>
            <a:r>
              <a:rPr lang="es-ES" sz="2300" dirty="0" err="1">
                <a:effectLst/>
                <a:latin typeface="Times New Roman" panose="02020603050405020304" pitchFamily="18" charset="0"/>
                <a:ea typeface="Times New Roman" panose="02020603050405020304" pitchFamily="18" charset="0"/>
              </a:rPr>
              <a:t>Starlink</a:t>
            </a:r>
            <a:r>
              <a:rPr lang="es-ES" sz="2300" dirty="0">
                <a:effectLst/>
                <a:latin typeface="Times New Roman" panose="02020603050405020304" pitchFamily="18" charset="0"/>
                <a:ea typeface="Times New Roman" panose="02020603050405020304" pitchFamily="18" charset="0"/>
              </a:rPr>
              <a:t>, el servicio de internet de Elon Musk. ¿Cómo funciona y cuánto cuesta? </a:t>
            </a:r>
            <a:r>
              <a:rPr lang="es-ES" sz="2300" i="1" dirty="0">
                <a:effectLst/>
                <a:latin typeface="Times New Roman" panose="02020603050405020304" pitchFamily="18" charset="0"/>
                <a:ea typeface="Times New Roman" panose="02020603050405020304" pitchFamily="18" charset="0"/>
              </a:rPr>
              <a:t>Doctor Tecno | La Revista | El Universo</a:t>
            </a:r>
            <a:r>
              <a:rPr lang="es-ES" sz="2300" dirty="0">
                <a:effectLst/>
                <a:latin typeface="Times New Roman" panose="02020603050405020304" pitchFamily="18" charset="0"/>
                <a:ea typeface="Times New Roman" panose="02020603050405020304" pitchFamily="18" charset="0"/>
              </a:rPr>
              <a:t>. </a:t>
            </a:r>
            <a:r>
              <a:rPr lang="en-US" sz="2300" u="sng" dirty="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https://www.eluniverso.com/larevista/tecnologia/asi-es-starlink-el-servicio-de-internet-de-elon-musk-como-funciona-y-cuanto-cuesta-nota/#:~:text=El%20plan%20b%C3%A1sico%20de%20Starlink,Mbps%2C%20con%20la%20misma%20latencia</a:t>
            </a:r>
            <a:r>
              <a:rPr lang="en-US" sz="2300" dirty="0">
                <a:effectLst/>
                <a:latin typeface="Times New Roman" panose="02020603050405020304" pitchFamily="18" charset="0"/>
                <a:ea typeface="Times New Roman" panose="02020603050405020304" pitchFamily="18" charset="0"/>
              </a:rPr>
              <a:t>.</a:t>
            </a:r>
            <a:endParaRPr lang="es-EC" sz="2300" dirty="0">
              <a:effectLst/>
              <a:latin typeface="Times New Roman" panose="02020603050405020304" pitchFamily="18" charset="0"/>
              <a:ea typeface="Times New Roman" panose="02020603050405020304" pitchFamily="18" charset="0"/>
            </a:endParaRPr>
          </a:p>
          <a:p>
            <a:pPr marL="457200" indent="-457200">
              <a:lnSpc>
                <a:spcPct val="200000"/>
              </a:lnSpc>
            </a:pPr>
            <a:r>
              <a:rPr lang="es-ES" sz="2300" dirty="0" err="1">
                <a:effectLst/>
                <a:latin typeface="Times New Roman" panose="02020603050405020304" pitchFamily="18" charset="0"/>
                <a:ea typeface="Times New Roman" panose="02020603050405020304" pitchFamily="18" charset="0"/>
              </a:rPr>
              <a:t>Frąckiewicz</a:t>
            </a:r>
            <a:r>
              <a:rPr lang="es-ES" sz="2300" dirty="0">
                <a:effectLst/>
                <a:latin typeface="Times New Roman" panose="02020603050405020304" pitchFamily="18" charset="0"/>
                <a:ea typeface="Times New Roman" panose="02020603050405020304" pitchFamily="18" charset="0"/>
              </a:rPr>
              <a:t>, M. (2023, 7 abril). </a:t>
            </a:r>
            <a:r>
              <a:rPr lang="es-ES" sz="2300" i="1" dirty="0">
                <a:effectLst/>
                <a:latin typeface="Times New Roman" panose="02020603050405020304" pitchFamily="18" charset="0"/>
                <a:ea typeface="Times New Roman" panose="02020603050405020304" pitchFamily="18" charset="0"/>
              </a:rPr>
              <a:t>¿Por qué </a:t>
            </a:r>
            <a:r>
              <a:rPr lang="es-ES" sz="2300" i="1" dirty="0" err="1">
                <a:effectLst/>
                <a:latin typeface="Times New Roman" panose="02020603050405020304" pitchFamily="18" charset="0"/>
                <a:ea typeface="Times New Roman" panose="02020603050405020304" pitchFamily="18" charset="0"/>
              </a:rPr>
              <a:t>Starlink</a:t>
            </a:r>
            <a:r>
              <a:rPr lang="es-ES" sz="2300" i="1" dirty="0">
                <a:effectLst/>
                <a:latin typeface="Times New Roman" panose="02020603050405020304" pitchFamily="18" charset="0"/>
                <a:ea typeface="Times New Roman" panose="02020603050405020304" pitchFamily="18" charset="0"/>
              </a:rPr>
              <a:t> es mucho mejor?</a:t>
            </a:r>
            <a:r>
              <a:rPr lang="es-ES" sz="2300" dirty="0">
                <a:effectLst/>
                <a:latin typeface="Times New Roman" panose="02020603050405020304" pitchFamily="18" charset="0"/>
                <a:ea typeface="Times New Roman" panose="02020603050405020304" pitchFamily="18" charset="0"/>
              </a:rPr>
              <a:t> </a:t>
            </a:r>
            <a:r>
              <a:rPr lang="en-US" sz="2300" dirty="0">
                <a:effectLst/>
                <a:latin typeface="Times New Roman" panose="02020603050405020304" pitchFamily="18" charset="0"/>
                <a:ea typeface="Times New Roman" panose="02020603050405020304" pitchFamily="18" charset="0"/>
              </a:rPr>
              <a:t>TS2 SPACE. </a:t>
            </a:r>
            <a:r>
              <a:rPr lang="en-US" sz="2300" u="sng" dirty="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https://ts2.space/es/por-que-starlink-es-mucho-mejor/</a:t>
            </a:r>
            <a:endParaRPr lang="es-EC" sz="2300" u="sng" dirty="0">
              <a:effectLst/>
              <a:latin typeface="Times New Roman" panose="02020603050405020304" pitchFamily="18" charset="0"/>
              <a:ea typeface="Times New Roman" panose="02020603050405020304" pitchFamily="18" charset="0"/>
            </a:endParaRPr>
          </a:p>
          <a:p>
            <a:pPr marL="457200" indent="-457200">
              <a:lnSpc>
                <a:spcPct val="200000"/>
              </a:lnSpc>
            </a:pPr>
            <a:r>
              <a:rPr lang="es-EC" sz="2300" dirty="0">
                <a:effectLst/>
                <a:latin typeface="Times New Roman" panose="02020603050405020304" pitchFamily="18" charset="0"/>
                <a:ea typeface="Times New Roman" panose="02020603050405020304" pitchFamily="18" charset="0"/>
              </a:rPr>
              <a:t>colaboradores de Wikipedia. (27 de octubre de 2023). Starlink. Obtenido de Wikipedia: https://es.wikipedia.org/wiki/Starlink</a:t>
            </a:r>
          </a:p>
          <a:p>
            <a:pPr marL="457200" indent="-457200">
              <a:lnSpc>
                <a:spcPct val="200000"/>
              </a:lnSpc>
            </a:pPr>
            <a:r>
              <a:rPr lang="es-EC" sz="2300" dirty="0">
                <a:effectLst/>
                <a:latin typeface="Times New Roman" panose="02020603050405020304" pitchFamily="18" charset="0"/>
                <a:ea typeface="Times New Roman" panose="02020603050405020304" pitchFamily="18" charset="0"/>
              </a:rPr>
              <a:t>Fernández, Y. (10 de junio de 2022). Qué es Starlink, cómo funciona y cuánto cuesta . Obtenido de Xataca: https://www.xataka.com/basics/que-starlink-como-funciona-cuanto-cuesta?ssp=1&amp;darkschemeovr=1&amp;setlang=es-XL&amp;safesearch=moderate</a:t>
            </a:r>
          </a:p>
          <a:p>
            <a:pPr marL="457200" indent="-457200">
              <a:lnSpc>
                <a:spcPct val="200000"/>
              </a:lnSpc>
            </a:pPr>
            <a:r>
              <a:rPr lang="es-EC" sz="2300" dirty="0">
                <a:effectLst/>
                <a:latin typeface="Times New Roman" panose="02020603050405020304" pitchFamily="18" charset="0"/>
                <a:ea typeface="Times New Roman" panose="02020603050405020304" pitchFamily="18" charset="0"/>
              </a:rPr>
              <a:t>Frąckiewicz, M. (23 de marzo de 2023). ¿Cómo envía datos Starlink? Obtenido de TS2: https://ts2.space/es/como-envia-datos-starlink/</a:t>
            </a:r>
          </a:p>
          <a:p>
            <a:pPr marL="457200" indent="-457200">
              <a:lnSpc>
                <a:spcPct val="200000"/>
              </a:lnSpc>
            </a:pPr>
            <a:r>
              <a:rPr lang="es-EC" sz="2300" dirty="0">
                <a:effectLst/>
                <a:latin typeface="Times New Roman" panose="02020603050405020304" pitchFamily="18" charset="0"/>
                <a:ea typeface="Times New Roman" panose="02020603050405020304" pitchFamily="18" charset="0"/>
              </a:rPr>
              <a:t>EcuRed. (s.f.). Capa de Enlace de Datos. Obtenido de EcuRed: https://www.ecured.cu/Capa_de_Enlace_de_Datos?ssp=1&amp;darkschemeovr=1&amp;setlang=es-XL&amp;safesearch=moderate</a:t>
            </a:r>
          </a:p>
          <a:p>
            <a:pPr marL="0" indent="0">
              <a:lnSpc>
                <a:spcPct val="200000"/>
              </a:lnSpc>
              <a:buNone/>
            </a:pPr>
            <a:endParaRPr lang="es-EC" sz="1800" dirty="0">
              <a:effectLst/>
              <a:latin typeface="Times New Roman" panose="02020603050405020304" pitchFamily="18" charset="0"/>
              <a:ea typeface="Times New Roman" panose="02020603050405020304" pitchFamily="18" charset="0"/>
            </a:endParaRPr>
          </a:p>
          <a:p>
            <a:pPr marL="457200" indent="-457200">
              <a:lnSpc>
                <a:spcPct val="200000"/>
              </a:lnSpc>
            </a:pPr>
            <a:endParaRPr lang="es-EC" sz="1800" dirty="0">
              <a:effectLst/>
              <a:latin typeface="Times New Roman" panose="02020603050405020304" pitchFamily="18" charset="0"/>
              <a:ea typeface="Times New Roman" panose="02020603050405020304" pitchFamily="18" charset="0"/>
            </a:endParaRPr>
          </a:p>
          <a:p>
            <a:pPr marL="457200" indent="-457200">
              <a:lnSpc>
                <a:spcPct val="200000"/>
              </a:lnSpc>
            </a:pPr>
            <a:endParaRPr lang="es-EC" sz="1800" dirty="0">
              <a:effectLst/>
              <a:latin typeface="Times New Roman" panose="02020603050405020304" pitchFamily="18" charset="0"/>
              <a:ea typeface="Times New Roman" panose="02020603050405020304" pitchFamily="18" charset="0"/>
            </a:endParaRPr>
          </a:p>
          <a:p>
            <a:pPr marL="457200" indent="-457200">
              <a:lnSpc>
                <a:spcPct val="200000"/>
              </a:lnSpc>
            </a:pP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91672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687</Words>
  <Application>Microsoft Office PowerPoint</Application>
  <PresentationFormat>Personalizado</PresentationFormat>
  <Paragraphs>46</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 vargas</dc:creator>
  <cp:lastModifiedBy>Jair Alexander Chaguay Choez</cp:lastModifiedBy>
  <cp:revision>10</cp:revision>
  <dcterms:created xsi:type="dcterms:W3CDTF">2021-05-12T16:22:21Z</dcterms:created>
  <dcterms:modified xsi:type="dcterms:W3CDTF">2023-11-01T11:42:08Z</dcterms:modified>
</cp:coreProperties>
</file>