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 id="257" r:id="rId43"/>
    <p:sldId id="258" r:id="rId44"/>
    <p:sldId id="259" r:id="rId45"/>
    <p:sldId id="260" r:id="rId46"/>
    <p:sldId id="261" r:id="rId47"/>
    <p:sldId id="262" r:id="rId48"/>
    <p:sldId id="263" r:id="rId49"/>
    <p:sldId id="264" r:id="rId50"/>
    <p:sldId id="265" r:id="rId51"/>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DM Serif Display" charset="1" panose="00000000000000000000"/>
      <p:regular r:id="rId14"/>
    </p:embeddedFont>
    <p:embeddedFont>
      <p:font typeface="DM Serif Display Italics" charset="1" panose="00000000000000000000"/>
      <p:regular r:id="rId15"/>
    </p:embeddedFont>
    <p:embeddedFont>
      <p:font typeface="Georgia Pro" charset="1" panose="02040502050405020303"/>
      <p:regular r:id="rId16"/>
    </p:embeddedFont>
    <p:embeddedFont>
      <p:font typeface="Georgia Pro Bold" charset="1" panose="02040802050405020203"/>
      <p:regular r:id="rId17"/>
    </p:embeddedFont>
    <p:embeddedFont>
      <p:font typeface="Georgia Pro Italics" charset="1" panose="02040502050405090303"/>
      <p:regular r:id="rId18"/>
    </p:embeddedFont>
    <p:embeddedFont>
      <p:font typeface="Georgia Pro Bold Italics" charset="1" panose="02040802050405090203"/>
      <p:regular r:id="rId19"/>
    </p:embeddedFont>
    <p:embeddedFont>
      <p:font typeface="Georgia Pro Light" charset="1" panose="02040302050405020303"/>
      <p:regular r:id="rId20"/>
    </p:embeddedFont>
    <p:embeddedFont>
      <p:font typeface="Georgia Pro Light Italics" charset="1" panose="02040302050405090303"/>
      <p:regular r:id="rId21"/>
    </p:embeddedFont>
    <p:embeddedFont>
      <p:font typeface="Georgia Pro Heavy" charset="1" panose="02040A02050405020203"/>
      <p:regular r:id="rId22"/>
    </p:embeddedFont>
    <p:embeddedFont>
      <p:font typeface="Georgia Pro Heavy Italics" charset="1" panose="02040A02050405090203"/>
      <p:regular r:id="rId23"/>
    </p:embeddedFont>
    <p:embeddedFont>
      <p:font typeface="Helvetica World" charset="1" panose="020B0500040000020004"/>
      <p:regular r:id="rId24"/>
    </p:embeddedFont>
    <p:embeddedFont>
      <p:font typeface="Helvetica World Bold" charset="1" panose="020B0800040000020004"/>
      <p:regular r:id="rId25"/>
    </p:embeddedFont>
    <p:embeddedFont>
      <p:font typeface="Helvetica World Italics" charset="1" panose="020B0500040000090004"/>
      <p:regular r:id="rId26"/>
    </p:embeddedFont>
    <p:embeddedFont>
      <p:font typeface="Helvetica World Bold Italics" charset="1" panose="020B0800040000090004"/>
      <p:regular r:id="rId27"/>
    </p:embeddedFont>
    <p:embeddedFont>
      <p:font typeface="Now" charset="1" panose="00000500000000000000"/>
      <p:regular r:id="rId28"/>
    </p:embeddedFont>
    <p:embeddedFont>
      <p:font typeface="Now Bold" charset="1" panose="00000800000000000000"/>
      <p:regular r:id="rId29"/>
    </p:embeddedFont>
    <p:embeddedFont>
      <p:font typeface="Now Thin" charset="1" panose="00000300000000000000"/>
      <p:regular r:id="rId30"/>
    </p:embeddedFont>
    <p:embeddedFont>
      <p:font typeface="Now Light" charset="1" panose="00000400000000000000"/>
      <p:regular r:id="rId31"/>
    </p:embeddedFont>
    <p:embeddedFont>
      <p:font typeface="Now Medium" charset="1" panose="00000600000000000000"/>
      <p:regular r:id="rId32"/>
    </p:embeddedFont>
    <p:embeddedFont>
      <p:font typeface="Now Heavy"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43" Target="slides/slide2.xml" Type="http://schemas.openxmlformats.org/officeDocument/2006/relationships/slide"/><Relationship Id="rId44" Target="slides/slide3.xml" Type="http://schemas.openxmlformats.org/officeDocument/2006/relationships/slide"/><Relationship Id="rId45" Target="slides/slide4.xml" Type="http://schemas.openxmlformats.org/officeDocument/2006/relationships/slide"/><Relationship Id="rId46" Target="slides/slide5.xml" Type="http://schemas.openxmlformats.org/officeDocument/2006/relationships/slide"/><Relationship Id="rId47" Target="slides/slide6.xml" Type="http://schemas.openxmlformats.org/officeDocument/2006/relationships/slide"/><Relationship Id="rId48" Target="slides/slide7.xml" Type="http://schemas.openxmlformats.org/officeDocument/2006/relationships/slide"/><Relationship Id="rId49" Target="slides/slide8.xml" Type="http://schemas.openxmlformats.org/officeDocument/2006/relationships/slide"/><Relationship Id="rId5" Target="tableStyles.xml" Type="http://schemas.openxmlformats.org/officeDocument/2006/relationships/tableStyles"/><Relationship Id="rId50" Target="slides/slide9.xml" Type="http://schemas.openxmlformats.org/officeDocument/2006/relationships/slide"/><Relationship Id="rId51" Target="slides/slide10.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gif"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http://www.ptolomeo.unam.mx:8080/xmlui/bitstream/handle/132.248.52.100/164/A6.pdf" TargetMode="External" Type="http://schemas.openxmlformats.org/officeDocument/2006/relationships/hyperlink"/><Relationship Id="rId2" Target="../media/image7.png" Type="http://schemas.openxmlformats.org/officeDocument/2006/relationships/image"/><Relationship Id="rId3" Target="../media/image8.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https://www.ionos.es/digitalguide/servidores/know-how/capa-de-enlace/" TargetMode="External" Type="http://schemas.openxmlformats.org/officeDocument/2006/relationships/hyperlink"/><Relationship Id="rId7" Target="http://www.ptolomeo.unam.mx:8080/xmlui/bitstream/handle/132.248.52.100/164/A6.pdf" TargetMode="External" Type="http://schemas.openxmlformats.org/officeDocument/2006/relationships/hyperlink"/><Relationship Id="rId8" Target="http://www.ptolomeo.unam.mx:8080/xmlui/bitstream/handle/132.248.52.100/164/A6.pdf" TargetMode="External" Type="http://schemas.openxmlformats.org/officeDocument/2006/relationships/hyperlink"/><Relationship Id="rId9" Target="http://www.ptolomeo.unam.mx:8080/xmlui/bitstream/handle/132.248.52.100/164/A6.pdf" TargetMode="External" Type="http://schemas.openxmlformats.org/officeDocument/2006/relationships/hyperlink"/></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https://www.xataka.com/investigacion/lifi-que-ventajas-limitaciones-casos-uso-tecnologia-para-tener-conexion-a-internet-luz" TargetMode="External" Type="http://schemas.openxmlformats.org/officeDocument/2006/relationships/hyperlink"/></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https://es.wikipedia.org/wiki/Institute_of_Electrical_and_Electronics_Engineers" TargetMode="External" Type="http://schemas.openxmlformats.org/officeDocument/2006/relationships/hyperlink"/></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120A9"/>
        </a:solidFill>
      </p:bgPr>
    </p:bg>
    <p:spTree>
      <p:nvGrpSpPr>
        <p:cNvPr id="1" name=""/>
        <p:cNvGrpSpPr/>
        <p:nvPr/>
      </p:nvGrpSpPr>
      <p:grpSpPr>
        <a:xfrm>
          <a:off x="0" y="0"/>
          <a:ext cx="0" cy="0"/>
          <a:chOff x="0" y="0"/>
          <a:chExt cx="0" cy="0"/>
        </a:xfrm>
      </p:grpSpPr>
      <p:grpSp>
        <p:nvGrpSpPr>
          <p:cNvPr name="Group 2" id="2"/>
          <p:cNvGrpSpPr/>
          <p:nvPr/>
        </p:nvGrpSpPr>
        <p:grpSpPr>
          <a:xfrm rot="0">
            <a:off x="0" y="0"/>
            <a:ext cx="13294280" cy="10287000"/>
            <a:chOff x="0" y="0"/>
            <a:chExt cx="3501374" cy="2709333"/>
          </a:xfrm>
        </p:grpSpPr>
        <p:sp>
          <p:nvSpPr>
            <p:cNvPr name="Freeform 3" id="3"/>
            <p:cNvSpPr/>
            <p:nvPr/>
          </p:nvSpPr>
          <p:spPr>
            <a:xfrm flipH="false" flipV="false" rot="0">
              <a:off x="0" y="0"/>
              <a:ext cx="3501374" cy="2709333"/>
            </a:xfrm>
            <a:custGeom>
              <a:avLst/>
              <a:gdLst/>
              <a:ahLst/>
              <a:cxnLst/>
              <a:rect r="r" b="b" t="t" l="l"/>
              <a:pathLst>
                <a:path h="2709333" w="3501374">
                  <a:moveTo>
                    <a:pt x="0" y="0"/>
                  </a:moveTo>
                  <a:lnTo>
                    <a:pt x="3501374" y="0"/>
                  </a:lnTo>
                  <a:lnTo>
                    <a:pt x="3501374" y="2709333"/>
                  </a:lnTo>
                  <a:lnTo>
                    <a:pt x="0" y="2709333"/>
                  </a:lnTo>
                  <a:close/>
                </a:path>
              </a:pathLst>
            </a:custGeom>
            <a:solidFill>
              <a:srgbClr val="E1D2FF"/>
            </a:solidFill>
          </p:spPr>
        </p:sp>
        <p:sp>
          <p:nvSpPr>
            <p:cNvPr name="TextBox 4" id="4"/>
            <p:cNvSpPr txBox="true"/>
            <p:nvPr/>
          </p:nvSpPr>
          <p:spPr>
            <a:xfrm>
              <a:off x="0" y="-38100"/>
              <a:ext cx="3501374" cy="2747433"/>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1262544" y="2726847"/>
            <a:ext cx="6483704" cy="4833307"/>
          </a:xfrm>
          <a:custGeom>
            <a:avLst/>
            <a:gdLst/>
            <a:ahLst/>
            <a:cxnLst/>
            <a:rect r="r" b="b" t="t" l="l"/>
            <a:pathLst>
              <a:path h="4833307" w="6483704">
                <a:moveTo>
                  <a:pt x="0" y="0"/>
                </a:moveTo>
                <a:lnTo>
                  <a:pt x="6483704" y="0"/>
                </a:lnTo>
                <a:lnTo>
                  <a:pt x="6483704" y="4833306"/>
                </a:lnTo>
                <a:lnTo>
                  <a:pt x="0" y="48333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453181" y="5143500"/>
            <a:ext cx="6459887" cy="3544863"/>
          </a:xfrm>
          <a:custGeom>
            <a:avLst/>
            <a:gdLst/>
            <a:ahLst/>
            <a:cxnLst/>
            <a:rect r="r" b="b" t="t" l="l"/>
            <a:pathLst>
              <a:path h="3544863" w="6459887">
                <a:moveTo>
                  <a:pt x="0" y="0"/>
                </a:moveTo>
                <a:lnTo>
                  <a:pt x="6459886" y="0"/>
                </a:lnTo>
                <a:lnTo>
                  <a:pt x="6459886" y="3544863"/>
                </a:lnTo>
                <a:lnTo>
                  <a:pt x="0" y="35448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147768" y="285750"/>
            <a:ext cx="9260203" cy="4286250"/>
          </a:xfrm>
          <a:prstGeom prst="rect">
            <a:avLst/>
          </a:prstGeom>
        </p:spPr>
        <p:txBody>
          <a:bodyPr anchor="t" rtlCol="false" tIns="0" lIns="0" bIns="0" rIns="0">
            <a:spAutoFit/>
          </a:bodyPr>
          <a:lstStyle/>
          <a:p>
            <a:pPr>
              <a:lnSpc>
                <a:spcPts val="11280"/>
              </a:lnSpc>
            </a:pPr>
            <a:r>
              <a:rPr lang="en-US" sz="9400">
                <a:solidFill>
                  <a:srgbClr val="363434"/>
                </a:solidFill>
                <a:latin typeface="DM Serif Display"/>
              </a:rPr>
              <a:t>Wi-Fi: Análisis de Capa Física y Capa de Enlace.</a:t>
            </a:r>
          </a:p>
        </p:txBody>
      </p:sp>
      <p:sp>
        <p:nvSpPr>
          <p:cNvPr name="TextBox 8" id="8"/>
          <p:cNvSpPr txBox="true"/>
          <p:nvPr/>
        </p:nvSpPr>
        <p:spPr>
          <a:xfrm rot="0">
            <a:off x="2642673" y="5584086"/>
            <a:ext cx="6270395" cy="2606540"/>
          </a:xfrm>
          <a:prstGeom prst="rect">
            <a:avLst/>
          </a:prstGeom>
        </p:spPr>
        <p:txBody>
          <a:bodyPr anchor="t" rtlCol="false" tIns="0" lIns="0" bIns="0" rIns="0">
            <a:spAutoFit/>
          </a:bodyPr>
          <a:lstStyle/>
          <a:p>
            <a:pPr>
              <a:lnSpc>
                <a:spcPts val="4185"/>
              </a:lnSpc>
            </a:pPr>
            <a:r>
              <a:rPr lang="en-US" sz="2989">
                <a:solidFill>
                  <a:srgbClr val="363434"/>
                </a:solidFill>
                <a:latin typeface="Glacial Indifference"/>
              </a:rPr>
              <a:t>La red facilita el acceso a la información, la comunicación y el entretenimiento.</a:t>
            </a:r>
          </a:p>
          <a:p>
            <a:pPr>
              <a:lnSpc>
                <a:spcPts val="4185"/>
              </a:lnSpc>
            </a:pPr>
            <a:r>
              <a:rPr lang="en-US" sz="2989">
                <a:solidFill>
                  <a:srgbClr val="363434"/>
                </a:solidFill>
                <a:latin typeface="Glacial Indifference"/>
              </a:rPr>
              <a:t>El WiFi puede llegar donde no llega la conexión cableada.</a:t>
            </a:r>
          </a:p>
        </p:txBody>
      </p:sp>
      <p:sp>
        <p:nvSpPr>
          <p:cNvPr name="TextBox 9" id="9"/>
          <p:cNvSpPr txBox="true"/>
          <p:nvPr/>
        </p:nvSpPr>
        <p:spPr>
          <a:xfrm rot="0">
            <a:off x="412424" y="8920162"/>
            <a:ext cx="12881856" cy="1099820"/>
          </a:xfrm>
          <a:prstGeom prst="rect">
            <a:avLst/>
          </a:prstGeom>
        </p:spPr>
        <p:txBody>
          <a:bodyPr anchor="t" rtlCol="false" tIns="0" lIns="0" bIns="0" rIns="0">
            <a:spAutoFit/>
          </a:bodyPr>
          <a:lstStyle/>
          <a:p>
            <a:pPr>
              <a:lnSpc>
                <a:spcPts val="4480"/>
              </a:lnSpc>
            </a:pPr>
            <a:r>
              <a:rPr lang="en-US" sz="3200">
                <a:solidFill>
                  <a:srgbClr val="363434"/>
                </a:solidFill>
                <a:latin typeface="Glacial Indifference"/>
              </a:rPr>
              <a:t>AUTORES:</a:t>
            </a:r>
          </a:p>
          <a:p>
            <a:pPr>
              <a:lnSpc>
                <a:spcPts val="4480"/>
              </a:lnSpc>
            </a:pPr>
            <a:r>
              <a:rPr lang="en-US" sz="3200">
                <a:solidFill>
                  <a:srgbClr val="363434"/>
                </a:solidFill>
                <a:latin typeface="Glacial Indifference"/>
              </a:rPr>
              <a:t>VALERIA GUTIERREZ, CRISTHIAN BARRAGAN , DANIEL VILLAMAR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9718248" y="0"/>
            <a:ext cx="8988841" cy="10812439"/>
            <a:chOff x="0" y="0"/>
            <a:chExt cx="11985121" cy="14416585"/>
          </a:xfrm>
        </p:grpSpPr>
        <p:pic>
          <p:nvPicPr>
            <p:cNvPr name="Picture 3" id="3"/>
            <p:cNvPicPr>
              <a:picLocks noChangeAspect="true"/>
            </p:cNvPicPr>
            <p:nvPr/>
          </p:nvPicPr>
          <p:blipFill>
            <a:blip r:embed="rId2"/>
            <a:srcRect l="22253" t="0" r="22253" b="0"/>
            <a:stretch>
              <a:fillRect/>
            </a:stretch>
          </p:blipFill>
          <p:spPr>
            <a:xfrm flipH="false" flipV="false">
              <a:off x="0" y="0"/>
              <a:ext cx="11985121" cy="14416585"/>
            </a:xfrm>
            <a:prstGeom prst="rect">
              <a:avLst/>
            </a:prstGeom>
          </p:spPr>
        </p:pic>
      </p:grpSp>
      <p:sp>
        <p:nvSpPr>
          <p:cNvPr name="TextBox 4" id="4"/>
          <p:cNvSpPr txBox="true"/>
          <p:nvPr/>
        </p:nvSpPr>
        <p:spPr>
          <a:xfrm rot="0">
            <a:off x="0" y="1009650"/>
            <a:ext cx="9164749" cy="476250"/>
          </a:xfrm>
          <a:prstGeom prst="rect">
            <a:avLst/>
          </a:prstGeom>
        </p:spPr>
        <p:txBody>
          <a:bodyPr anchor="t" rtlCol="false" tIns="0" lIns="0" bIns="0" rIns="0">
            <a:spAutoFit/>
          </a:bodyPr>
          <a:lstStyle/>
          <a:p>
            <a:pPr algn="l">
              <a:lnSpc>
                <a:spcPts val="3600"/>
              </a:lnSpc>
            </a:pPr>
          </a:p>
        </p:txBody>
      </p:sp>
      <p:sp>
        <p:nvSpPr>
          <p:cNvPr name="TextBox 5" id="5"/>
          <p:cNvSpPr txBox="true"/>
          <p:nvPr/>
        </p:nvSpPr>
        <p:spPr>
          <a:xfrm rot="0">
            <a:off x="290379" y="1009650"/>
            <a:ext cx="9164749" cy="6875066"/>
          </a:xfrm>
          <a:prstGeom prst="rect">
            <a:avLst/>
          </a:prstGeom>
        </p:spPr>
        <p:txBody>
          <a:bodyPr anchor="t" rtlCol="false" tIns="0" lIns="0" bIns="0" rIns="0">
            <a:spAutoFit/>
          </a:bodyPr>
          <a:lstStyle/>
          <a:p>
            <a:pPr marL="647700" indent="-323850" lvl="1">
              <a:lnSpc>
                <a:spcPts val="3600"/>
              </a:lnSpc>
              <a:buFont typeface="Arial"/>
              <a:buChar char="•"/>
            </a:pPr>
            <a:r>
              <a:rPr lang="en-US" sz="3000" spc="-44">
                <a:solidFill>
                  <a:srgbClr val="000000"/>
                </a:solidFill>
                <a:latin typeface="Georgia Pro"/>
              </a:rPr>
              <a:t>Vargas-Marcos F. Sistemas de comunicación wifi y efectos sobre la salud. El estado de las evidencias actuales. Rev. salud ambient. 2012;12(1):52-57</a:t>
            </a:r>
          </a:p>
          <a:p>
            <a:pPr marL="647700" indent="-323850" lvl="1">
              <a:lnSpc>
                <a:spcPts val="3600"/>
              </a:lnSpc>
              <a:buFont typeface="Arial"/>
              <a:buChar char="•"/>
            </a:pPr>
            <a:r>
              <a:rPr lang="en-US" sz="3000" spc="-44">
                <a:solidFill>
                  <a:srgbClr val="000000"/>
                </a:solidFill>
                <a:latin typeface="Georgia Pro"/>
              </a:rPr>
              <a:t>García, J. (2019, 16 julio). LiFi: qué es, ventajas, limitaciones y casos de uso de la tecnología para tener conexión a Internet con. . . Xataka. https://www.xataka.com/investigacion/lifi-que-ventajas-limitaciones-casos-uso-tecnologia-para-tener-conexion-a-internet-luz</a:t>
            </a:r>
          </a:p>
          <a:p>
            <a:pPr marL="647700" indent="-323850" lvl="1">
              <a:lnSpc>
                <a:spcPts val="3600"/>
              </a:lnSpc>
              <a:buFont typeface="Arial"/>
              <a:buChar char="•"/>
            </a:pPr>
            <a:r>
              <a:rPr lang="en-US" sz="3000" spc="-44">
                <a:solidFill>
                  <a:srgbClr val="000000"/>
                </a:solidFill>
                <a:latin typeface="Georgia Pro"/>
              </a:rPr>
              <a:t>Carlos-Vialfa. (2023, 30 septiembre). IEEE 802.11: qué es, WiFi, características, para qué sirve. https://es.ccm.net/aplicaciones-e-internet/museo-de-internet/enciclopedia/12004-introduccion-a-wifi-802-11-o-wifi/</a:t>
            </a:r>
          </a:p>
          <a:p>
            <a:pPr algn="l">
              <a:lnSpc>
                <a:spcPts val="360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4120A9"/>
        </a:solidFill>
      </p:bgPr>
    </p:bg>
    <p:spTree>
      <p:nvGrpSpPr>
        <p:cNvPr id="1" name=""/>
        <p:cNvGrpSpPr/>
        <p:nvPr/>
      </p:nvGrpSpPr>
      <p:grpSpPr>
        <a:xfrm>
          <a:off x="0" y="0"/>
          <a:ext cx="0" cy="0"/>
          <a:chOff x="0" y="0"/>
          <a:chExt cx="0" cy="0"/>
        </a:xfrm>
      </p:grpSpPr>
      <p:grpSp>
        <p:nvGrpSpPr>
          <p:cNvPr name="Group 2" id="2"/>
          <p:cNvGrpSpPr/>
          <p:nvPr/>
        </p:nvGrpSpPr>
        <p:grpSpPr>
          <a:xfrm rot="0">
            <a:off x="8970620" y="-533400"/>
            <a:ext cx="9616478" cy="11353800"/>
            <a:chOff x="0" y="0"/>
            <a:chExt cx="2532735" cy="2990301"/>
          </a:xfrm>
        </p:grpSpPr>
        <p:sp>
          <p:nvSpPr>
            <p:cNvPr name="Freeform 3" id="3"/>
            <p:cNvSpPr/>
            <p:nvPr/>
          </p:nvSpPr>
          <p:spPr>
            <a:xfrm flipH="false" flipV="false" rot="0">
              <a:off x="0" y="0"/>
              <a:ext cx="2532735" cy="2990301"/>
            </a:xfrm>
            <a:custGeom>
              <a:avLst/>
              <a:gdLst/>
              <a:ahLst/>
              <a:cxnLst/>
              <a:rect r="r" b="b" t="t" l="l"/>
              <a:pathLst>
                <a:path h="2990301" w="2532735">
                  <a:moveTo>
                    <a:pt x="0" y="0"/>
                  </a:moveTo>
                  <a:lnTo>
                    <a:pt x="2532735" y="0"/>
                  </a:lnTo>
                  <a:lnTo>
                    <a:pt x="2532735" y="2990301"/>
                  </a:lnTo>
                  <a:lnTo>
                    <a:pt x="0" y="2990301"/>
                  </a:lnTo>
                  <a:close/>
                </a:path>
              </a:pathLst>
            </a:custGeom>
            <a:solidFill>
              <a:srgbClr val="E1D2FF"/>
            </a:solidFill>
          </p:spPr>
        </p:sp>
        <p:sp>
          <p:nvSpPr>
            <p:cNvPr name="TextBox 4" id="4"/>
            <p:cNvSpPr txBox="true"/>
            <p:nvPr/>
          </p:nvSpPr>
          <p:spPr>
            <a:xfrm>
              <a:off x="0" y="-38100"/>
              <a:ext cx="2532735" cy="3028401"/>
            </a:xfrm>
            <a:prstGeom prst="rect">
              <a:avLst/>
            </a:prstGeom>
          </p:spPr>
          <p:txBody>
            <a:bodyPr anchor="ctr" rtlCol="false" tIns="50800" lIns="50800" bIns="50800" rIns="50800"/>
            <a:lstStyle/>
            <a:p>
              <a:pPr algn="ctr">
                <a:lnSpc>
                  <a:spcPts val="2800"/>
                </a:lnSpc>
              </a:pPr>
            </a:p>
          </p:txBody>
        </p:sp>
      </p:grpSp>
      <p:sp>
        <p:nvSpPr>
          <p:cNvPr name="Freeform 5" id="5"/>
          <p:cNvSpPr/>
          <p:nvPr/>
        </p:nvSpPr>
        <p:spPr>
          <a:xfrm flipH="false" flipV="false" rot="0">
            <a:off x="1529719" y="2800350"/>
            <a:ext cx="5646381" cy="4114800"/>
          </a:xfrm>
          <a:custGeom>
            <a:avLst/>
            <a:gdLst/>
            <a:ahLst/>
            <a:cxnLst/>
            <a:rect r="r" b="b" t="t" l="l"/>
            <a:pathLst>
              <a:path h="4114800" w="5646381">
                <a:moveTo>
                  <a:pt x="0" y="0"/>
                </a:moveTo>
                <a:lnTo>
                  <a:pt x="5646381" y="0"/>
                </a:lnTo>
                <a:lnTo>
                  <a:pt x="56463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9794419" y="428625"/>
            <a:ext cx="7269537" cy="1190625"/>
          </a:xfrm>
          <a:prstGeom prst="rect">
            <a:avLst/>
          </a:prstGeom>
        </p:spPr>
        <p:txBody>
          <a:bodyPr anchor="t" rtlCol="false" tIns="0" lIns="0" bIns="0" rIns="0">
            <a:spAutoFit/>
          </a:bodyPr>
          <a:lstStyle/>
          <a:p>
            <a:pPr algn="l" marL="0" indent="0" lvl="0">
              <a:lnSpc>
                <a:spcPts val="9360"/>
              </a:lnSpc>
              <a:spcBef>
                <a:spcPct val="0"/>
              </a:spcBef>
            </a:pPr>
            <a:r>
              <a:rPr lang="en-US" sz="7800" spc="-117">
                <a:solidFill>
                  <a:srgbClr val="000000"/>
                </a:solidFill>
                <a:latin typeface="Georgia Pro Bold"/>
              </a:rPr>
              <a:t>WIFI</a:t>
            </a:r>
          </a:p>
        </p:txBody>
      </p:sp>
      <p:sp>
        <p:nvSpPr>
          <p:cNvPr name="TextBox 7" id="7"/>
          <p:cNvSpPr txBox="true"/>
          <p:nvPr/>
        </p:nvSpPr>
        <p:spPr>
          <a:xfrm rot="0">
            <a:off x="9794419" y="1986221"/>
            <a:ext cx="7660225" cy="1190625"/>
          </a:xfrm>
          <a:prstGeom prst="rect">
            <a:avLst/>
          </a:prstGeom>
        </p:spPr>
        <p:txBody>
          <a:bodyPr anchor="t" rtlCol="false" tIns="0" lIns="0" bIns="0" rIns="0">
            <a:spAutoFit/>
          </a:bodyPr>
          <a:lstStyle/>
          <a:p>
            <a:pPr algn="l" marL="0" indent="0" lvl="0">
              <a:lnSpc>
                <a:spcPts val="4680"/>
              </a:lnSpc>
              <a:spcBef>
                <a:spcPct val="0"/>
              </a:spcBef>
            </a:pPr>
            <a:r>
              <a:rPr lang="en-US" sz="3900">
                <a:solidFill>
                  <a:srgbClr val="000000"/>
                </a:solidFill>
                <a:latin typeface="Georgia Pro"/>
              </a:rPr>
              <a:t>‘Wireless Fidelity’ =‘fidelidad inalámbrica’</a:t>
            </a:r>
          </a:p>
        </p:txBody>
      </p:sp>
      <p:sp>
        <p:nvSpPr>
          <p:cNvPr name="TextBox 8" id="8"/>
          <p:cNvSpPr txBox="true"/>
          <p:nvPr/>
        </p:nvSpPr>
        <p:spPr>
          <a:xfrm rot="0">
            <a:off x="9794419" y="3491171"/>
            <a:ext cx="7269537" cy="5487035"/>
          </a:xfrm>
          <a:prstGeom prst="rect">
            <a:avLst/>
          </a:prstGeom>
        </p:spPr>
        <p:txBody>
          <a:bodyPr anchor="t" rtlCol="false" tIns="0" lIns="0" bIns="0" rIns="0">
            <a:spAutoFit/>
          </a:bodyPr>
          <a:lstStyle/>
          <a:p>
            <a:pPr>
              <a:lnSpc>
                <a:spcPts val="3640"/>
              </a:lnSpc>
            </a:pPr>
            <a:r>
              <a:rPr lang="en-US" sz="2600">
                <a:solidFill>
                  <a:srgbClr val="000000"/>
                </a:solidFill>
                <a:latin typeface="Georgia Pro"/>
              </a:rPr>
              <a:t> Tecnología de transmisión de datos inalámbrica entre dispositivos, utilizada para Internet, se basa en el estándar 802.11.</a:t>
            </a:r>
          </a:p>
          <a:p>
            <a:pPr>
              <a:lnSpc>
                <a:spcPts val="3640"/>
              </a:lnSpc>
            </a:pPr>
          </a:p>
          <a:p>
            <a:pPr>
              <a:lnSpc>
                <a:spcPts val="3640"/>
              </a:lnSpc>
            </a:pPr>
            <a:r>
              <a:rPr lang="en-US" sz="2600">
                <a:solidFill>
                  <a:srgbClr val="000000"/>
                </a:solidFill>
                <a:latin typeface="Georgia Pro"/>
              </a:rPr>
              <a:t>WiFi se basa en ondas de radio.</a:t>
            </a:r>
          </a:p>
          <a:p>
            <a:pPr>
              <a:lnSpc>
                <a:spcPts val="3640"/>
              </a:lnSpc>
            </a:pPr>
          </a:p>
          <a:p>
            <a:pPr algn="l" marL="0" indent="0" lvl="0">
              <a:lnSpc>
                <a:spcPts val="3640"/>
              </a:lnSpc>
              <a:spcBef>
                <a:spcPct val="0"/>
              </a:spcBef>
            </a:pPr>
            <a:r>
              <a:rPr lang="en-US" sz="2600">
                <a:solidFill>
                  <a:srgbClr val="000000"/>
                </a:solidFill>
                <a:latin typeface="Georgia Pro"/>
              </a:rPr>
              <a:t>Router recibe los datos de Internet a través de nuestra conexión y posteriormente los convierte en ondas de radio. De esta manera, el router emite estas ondas y el dispositivo inalámbrico que ha solicitado la descarga de ese archivo o información, las captura y decodifica.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sp>
        <p:nvSpPr>
          <p:cNvPr name="Freeform 2" id="2"/>
          <p:cNvSpPr/>
          <p:nvPr/>
        </p:nvSpPr>
        <p:spPr>
          <a:xfrm flipH="false" flipV="false" rot="0">
            <a:off x="701334" y="3948919"/>
            <a:ext cx="7315200" cy="212806"/>
          </a:xfrm>
          <a:custGeom>
            <a:avLst/>
            <a:gdLst/>
            <a:ahLst/>
            <a:cxnLst/>
            <a:rect r="r" b="b" t="t" l="l"/>
            <a:pathLst>
              <a:path h="212806" w="7315200">
                <a:moveTo>
                  <a:pt x="0" y="0"/>
                </a:moveTo>
                <a:lnTo>
                  <a:pt x="7315200" y="0"/>
                </a:lnTo>
                <a:lnTo>
                  <a:pt x="7315200" y="212806"/>
                </a:lnTo>
                <a:lnTo>
                  <a:pt x="0" y="212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05298" y="4322735"/>
            <a:ext cx="5307272" cy="5307272"/>
          </a:xfrm>
          <a:custGeom>
            <a:avLst/>
            <a:gdLst/>
            <a:ahLst/>
            <a:cxnLst/>
            <a:rect r="r" b="b" t="t" l="l"/>
            <a:pathLst>
              <a:path h="5307272" w="5307272">
                <a:moveTo>
                  <a:pt x="0" y="0"/>
                </a:moveTo>
                <a:lnTo>
                  <a:pt x="5307273" y="0"/>
                </a:lnTo>
                <a:lnTo>
                  <a:pt x="5307273" y="5307272"/>
                </a:lnTo>
                <a:lnTo>
                  <a:pt x="0" y="53072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9230232" y="628723"/>
            <a:ext cx="9057768" cy="2423718"/>
            <a:chOff x="0" y="0"/>
            <a:chExt cx="12077024" cy="3231624"/>
          </a:xfrm>
        </p:grpSpPr>
        <p:grpSp>
          <p:nvGrpSpPr>
            <p:cNvPr name="Group 5" id="5"/>
            <p:cNvGrpSpPr/>
            <p:nvPr/>
          </p:nvGrpSpPr>
          <p:grpSpPr>
            <a:xfrm rot="0">
              <a:off x="0" y="0"/>
              <a:ext cx="12077024" cy="3231624"/>
              <a:chOff x="0" y="0"/>
              <a:chExt cx="2385585" cy="638345"/>
            </a:xfrm>
          </p:grpSpPr>
          <p:sp>
            <p:nvSpPr>
              <p:cNvPr name="Freeform 6" id="6"/>
              <p:cNvSpPr/>
              <p:nvPr/>
            </p:nvSpPr>
            <p:spPr>
              <a:xfrm flipH="false" flipV="false" rot="0">
                <a:off x="0" y="0"/>
                <a:ext cx="2385585" cy="638345"/>
              </a:xfrm>
              <a:custGeom>
                <a:avLst/>
                <a:gdLst/>
                <a:ahLst/>
                <a:cxnLst/>
                <a:rect r="r" b="b" t="t" l="l"/>
                <a:pathLst>
                  <a:path h="638345" w="2385585">
                    <a:moveTo>
                      <a:pt x="0" y="0"/>
                    </a:moveTo>
                    <a:lnTo>
                      <a:pt x="2385585" y="0"/>
                    </a:lnTo>
                    <a:lnTo>
                      <a:pt x="2385585" y="638345"/>
                    </a:lnTo>
                    <a:lnTo>
                      <a:pt x="0" y="638345"/>
                    </a:lnTo>
                    <a:close/>
                  </a:path>
                </a:pathLst>
              </a:custGeom>
              <a:solidFill>
                <a:srgbClr val="F3F3F3"/>
              </a:solidFill>
            </p:spPr>
          </p:sp>
          <p:sp>
            <p:nvSpPr>
              <p:cNvPr name="TextBox 7" id="7"/>
              <p:cNvSpPr txBox="true"/>
              <p:nvPr/>
            </p:nvSpPr>
            <p:spPr>
              <a:xfrm>
                <a:off x="0" y="0"/>
                <a:ext cx="2385585" cy="638345"/>
              </a:xfrm>
              <a:prstGeom prst="rect">
                <a:avLst/>
              </a:prstGeom>
            </p:spPr>
            <p:txBody>
              <a:bodyPr anchor="ctr" rtlCol="false" tIns="50800" lIns="50800" bIns="50800" rIns="50800"/>
              <a:lstStyle/>
              <a:p>
                <a:pPr algn="ctr">
                  <a:lnSpc>
                    <a:spcPts val="2952"/>
                  </a:lnSpc>
                </a:pPr>
              </a:p>
            </p:txBody>
          </p:sp>
        </p:grpSp>
        <p:sp>
          <p:nvSpPr>
            <p:cNvPr name="TextBox 8" id="8"/>
            <p:cNvSpPr txBox="true"/>
            <p:nvPr/>
          </p:nvSpPr>
          <p:spPr>
            <a:xfrm rot="0">
              <a:off x="615248" y="269914"/>
              <a:ext cx="10090176" cy="697988"/>
            </a:xfrm>
            <a:prstGeom prst="rect">
              <a:avLst/>
            </a:prstGeom>
          </p:spPr>
          <p:txBody>
            <a:bodyPr anchor="t" rtlCol="false" tIns="0" lIns="0" bIns="0" rIns="0">
              <a:spAutoFit/>
            </a:bodyPr>
            <a:lstStyle/>
            <a:p>
              <a:pPr>
                <a:lnSpc>
                  <a:spcPts val="4480"/>
                </a:lnSpc>
              </a:pPr>
              <a:r>
                <a:rPr lang="en-US" sz="3200">
                  <a:solidFill>
                    <a:srgbClr val="000000"/>
                  </a:solidFill>
                  <a:latin typeface="DM Serif Display Bold"/>
                </a:rPr>
                <a:t>Propósito </a:t>
              </a:r>
            </a:p>
          </p:txBody>
        </p:sp>
        <p:sp>
          <p:nvSpPr>
            <p:cNvPr name="TextBox 9" id="9"/>
            <p:cNvSpPr txBox="true"/>
            <p:nvPr/>
          </p:nvSpPr>
          <p:spPr>
            <a:xfrm rot="0">
              <a:off x="615248" y="1083419"/>
              <a:ext cx="10090176" cy="1957705"/>
            </a:xfrm>
            <a:prstGeom prst="rect">
              <a:avLst/>
            </a:prstGeom>
          </p:spPr>
          <p:txBody>
            <a:bodyPr anchor="t" rtlCol="false" tIns="0" lIns="0" bIns="0" rIns="0">
              <a:spAutoFit/>
            </a:bodyPr>
            <a:lstStyle/>
            <a:p>
              <a:pPr>
                <a:lnSpc>
                  <a:spcPts val="2940"/>
                </a:lnSpc>
              </a:pPr>
              <a:r>
                <a:rPr lang="en-US" sz="2100">
                  <a:solidFill>
                    <a:srgbClr val="363434"/>
                  </a:solidFill>
                  <a:latin typeface="Glacial Indifference"/>
                </a:rPr>
                <a:t>Convierte la información digital de tu dispositivo en ondas de radio para que puedan viajar sin cables y, al llegar a su destino, las convierte de nuevo en datos que tu dispositivo puede entender</a:t>
              </a:r>
            </a:p>
          </p:txBody>
        </p:sp>
      </p:grpSp>
      <p:grpSp>
        <p:nvGrpSpPr>
          <p:cNvPr name="Group 10" id="10"/>
          <p:cNvGrpSpPr/>
          <p:nvPr/>
        </p:nvGrpSpPr>
        <p:grpSpPr>
          <a:xfrm rot="0">
            <a:off x="9230232" y="3778576"/>
            <a:ext cx="9057768" cy="2467387"/>
            <a:chOff x="0" y="0"/>
            <a:chExt cx="12077024" cy="3289849"/>
          </a:xfrm>
        </p:grpSpPr>
        <p:grpSp>
          <p:nvGrpSpPr>
            <p:cNvPr name="Group 11" id="11"/>
            <p:cNvGrpSpPr/>
            <p:nvPr/>
          </p:nvGrpSpPr>
          <p:grpSpPr>
            <a:xfrm rot="0">
              <a:off x="0" y="0"/>
              <a:ext cx="12077024" cy="3289849"/>
              <a:chOff x="0" y="0"/>
              <a:chExt cx="2385585" cy="649847"/>
            </a:xfrm>
          </p:grpSpPr>
          <p:sp>
            <p:nvSpPr>
              <p:cNvPr name="Freeform 12" id="12"/>
              <p:cNvSpPr/>
              <p:nvPr/>
            </p:nvSpPr>
            <p:spPr>
              <a:xfrm flipH="false" flipV="false" rot="0">
                <a:off x="0" y="0"/>
                <a:ext cx="2385585" cy="649847"/>
              </a:xfrm>
              <a:custGeom>
                <a:avLst/>
                <a:gdLst/>
                <a:ahLst/>
                <a:cxnLst/>
                <a:rect r="r" b="b" t="t" l="l"/>
                <a:pathLst>
                  <a:path h="649847" w="2385585">
                    <a:moveTo>
                      <a:pt x="0" y="0"/>
                    </a:moveTo>
                    <a:lnTo>
                      <a:pt x="2385585" y="0"/>
                    </a:lnTo>
                    <a:lnTo>
                      <a:pt x="2385585" y="649847"/>
                    </a:lnTo>
                    <a:lnTo>
                      <a:pt x="0" y="649847"/>
                    </a:lnTo>
                    <a:close/>
                  </a:path>
                </a:pathLst>
              </a:custGeom>
              <a:solidFill>
                <a:srgbClr val="F3F3F3"/>
              </a:solidFill>
            </p:spPr>
          </p:sp>
          <p:sp>
            <p:nvSpPr>
              <p:cNvPr name="TextBox 13" id="13"/>
              <p:cNvSpPr txBox="true"/>
              <p:nvPr/>
            </p:nvSpPr>
            <p:spPr>
              <a:xfrm>
                <a:off x="0" y="0"/>
                <a:ext cx="2385585" cy="649847"/>
              </a:xfrm>
              <a:prstGeom prst="rect">
                <a:avLst/>
              </a:prstGeom>
            </p:spPr>
            <p:txBody>
              <a:bodyPr anchor="ctr" rtlCol="false" tIns="50800" lIns="50800" bIns="50800" rIns="50800"/>
              <a:lstStyle/>
              <a:p>
                <a:pPr algn="ctr">
                  <a:lnSpc>
                    <a:spcPts val="2952"/>
                  </a:lnSpc>
                </a:pPr>
              </a:p>
            </p:txBody>
          </p:sp>
        </p:grpSp>
        <p:sp>
          <p:nvSpPr>
            <p:cNvPr name="TextBox 14" id="14"/>
            <p:cNvSpPr txBox="true"/>
            <p:nvPr/>
          </p:nvSpPr>
          <p:spPr>
            <a:xfrm rot="0">
              <a:off x="615248" y="441907"/>
              <a:ext cx="10090176" cy="698077"/>
            </a:xfrm>
            <a:prstGeom prst="rect">
              <a:avLst/>
            </a:prstGeom>
          </p:spPr>
          <p:txBody>
            <a:bodyPr anchor="t" rtlCol="false" tIns="0" lIns="0" bIns="0" rIns="0">
              <a:spAutoFit/>
            </a:bodyPr>
            <a:lstStyle/>
            <a:p>
              <a:pPr>
                <a:lnSpc>
                  <a:spcPts val="4480"/>
                </a:lnSpc>
              </a:pPr>
              <a:r>
                <a:rPr lang="en-US" sz="3200">
                  <a:solidFill>
                    <a:srgbClr val="000000"/>
                  </a:solidFill>
                  <a:latin typeface="DM Serif Display Bold"/>
                </a:rPr>
                <a:t>Componentes de la capa física en WIFI</a:t>
              </a:r>
            </a:p>
          </p:txBody>
        </p:sp>
        <p:sp>
          <p:nvSpPr>
            <p:cNvPr name="TextBox 15" id="15"/>
            <p:cNvSpPr txBox="true"/>
            <p:nvPr/>
          </p:nvSpPr>
          <p:spPr>
            <a:xfrm rot="0">
              <a:off x="615248" y="1343366"/>
              <a:ext cx="10090176" cy="1462405"/>
            </a:xfrm>
            <a:prstGeom prst="rect">
              <a:avLst/>
            </a:prstGeom>
          </p:spPr>
          <p:txBody>
            <a:bodyPr anchor="t" rtlCol="false" tIns="0" lIns="0" bIns="0" rIns="0">
              <a:spAutoFit/>
            </a:bodyPr>
            <a:lstStyle/>
            <a:p>
              <a:pPr>
                <a:lnSpc>
                  <a:spcPts val="2940"/>
                </a:lnSpc>
              </a:pPr>
              <a:r>
                <a:rPr lang="en-US" sz="2100">
                  <a:solidFill>
                    <a:srgbClr val="363434"/>
                  </a:solidFill>
                  <a:latin typeface="Glacial Indifference"/>
                </a:rPr>
                <a:t>Modulación y Demodulación, Frecuencia de Operación, Antenas, Esquemas de Codificación y Modulación, Ancho de Banda de Canal, Velocidades de datos.</a:t>
              </a:r>
            </a:p>
          </p:txBody>
        </p:sp>
      </p:grpSp>
      <p:grpSp>
        <p:nvGrpSpPr>
          <p:cNvPr name="Group 16" id="16"/>
          <p:cNvGrpSpPr/>
          <p:nvPr/>
        </p:nvGrpSpPr>
        <p:grpSpPr>
          <a:xfrm rot="0">
            <a:off x="9230232" y="6750929"/>
            <a:ext cx="9057768" cy="2879078"/>
            <a:chOff x="0" y="0"/>
            <a:chExt cx="12077024" cy="3838771"/>
          </a:xfrm>
        </p:grpSpPr>
        <p:grpSp>
          <p:nvGrpSpPr>
            <p:cNvPr name="Group 17" id="17"/>
            <p:cNvGrpSpPr/>
            <p:nvPr/>
          </p:nvGrpSpPr>
          <p:grpSpPr>
            <a:xfrm rot="0">
              <a:off x="0" y="0"/>
              <a:ext cx="12077024" cy="3838771"/>
              <a:chOff x="0" y="0"/>
              <a:chExt cx="2385585" cy="758276"/>
            </a:xfrm>
          </p:grpSpPr>
          <p:sp>
            <p:nvSpPr>
              <p:cNvPr name="Freeform 18" id="18"/>
              <p:cNvSpPr/>
              <p:nvPr/>
            </p:nvSpPr>
            <p:spPr>
              <a:xfrm flipH="false" flipV="false" rot="0">
                <a:off x="0" y="0"/>
                <a:ext cx="2385585" cy="758276"/>
              </a:xfrm>
              <a:custGeom>
                <a:avLst/>
                <a:gdLst/>
                <a:ahLst/>
                <a:cxnLst/>
                <a:rect r="r" b="b" t="t" l="l"/>
                <a:pathLst>
                  <a:path h="758276" w="2385585">
                    <a:moveTo>
                      <a:pt x="0" y="0"/>
                    </a:moveTo>
                    <a:lnTo>
                      <a:pt x="2385585" y="0"/>
                    </a:lnTo>
                    <a:lnTo>
                      <a:pt x="2385585" y="758276"/>
                    </a:lnTo>
                    <a:lnTo>
                      <a:pt x="0" y="758276"/>
                    </a:lnTo>
                    <a:close/>
                  </a:path>
                </a:pathLst>
              </a:custGeom>
              <a:solidFill>
                <a:srgbClr val="F3F3F3"/>
              </a:solidFill>
            </p:spPr>
          </p:sp>
          <p:sp>
            <p:nvSpPr>
              <p:cNvPr name="TextBox 19" id="19"/>
              <p:cNvSpPr txBox="true"/>
              <p:nvPr/>
            </p:nvSpPr>
            <p:spPr>
              <a:xfrm>
                <a:off x="0" y="0"/>
                <a:ext cx="2385585" cy="758276"/>
              </a:xfrm>
              <a:prstGeom prst="rect">
                <a:avLst/>
              </a:prstGeom>
            </p:spPr>
            <p:txBody>
              <a:bodyPr anchor="ctr" rtlCol="false" tIns="50800" lIns="50800" bIns="50800" rIns="50800"/>
              <a:lstStyle/>
              <a:p>
                <a:pPr algn="ctr">
                  <a:lnSpc>
                    <a:spcPts val="2952"/>
                  </a:lnSpc>
                </a:pPr>
              </a:p>
            </p:txBody>
          </p:sp>
        </p:grpSp>
        <p:sp>
          <p:nvSpPr>
            <p:cNvPr name="TextBox 20" id="20"/>
            <p:cNvSpPr txBox="true"/>
            <p:nvPr/>
          </p:nvSpPr>
          <p:spPr>
            <a:xfrm rot="0">
              <a:off x="615248" y="312280"/>
              <a:ext cx="10090176" cy="698077"/>
            </a:xfrm>
            <a:prstGeom prst="rect">
              <a:avLst/>
            </a:prstGeom>
          </p:spPr>
          <p:txBody>
            <a:bodyPr anchor="t" rtlCol="false" tIns="0" lIns="0" bIns="0" rIns="0">
              <a:spAutoFit/>
            </a:bodyPr>
            <a:lstStyle/>
            <a:p>
              <a:pPr>
                <a:lnSpc>
                  <a:spcPts val="4480"/>
                </a:lnSpc>
              </a:pPr>
              <a:r>
                <a:rPr lang="en-US" sz="3200">
                  <a:solidFill>
                    <a:srgbClr val="000000"/>
                  </a:solidFill>
                  <a:latin typeface="DM Serif Display Bold"/>
                </a:rPr>
                <a:t>Frecuencia y modulación </a:t>
              </a:r>
            </a:p>
          </p:txBody>
        </p:sp>
        <p:sp>
          <p:nvSpPr>
            <p:cNvPr name="TextBox 21" id="21"/>
            <p:cNvSpPr txBox="true"/>
            <p:nvPr/>
          </p:nvSpPr>
          <p:spPr>
            <a:xfrm rot="0">
              <a:off x="615248" y="1085176"/>
              <a:ext cx="10090176" cy="2453005"/>
            </a:xfrm>
            <a:prstGeom prst="rect">
              <a:avLst/>
            </a:prstGeom>
          </p:spPr>
          <p:txBody>
            <a:bodyPr anchor="t" rtlCol="false" tIns="0" lIns="0" bIns="0" rIns="0">
              <a:spAutoFit/>
            </a:bodyPr>
            <a:lstStyle/>
            <a:p>
              <a:pPr algn="just" marL="453390" indent="-226695" lvl="1">
                <a:lnSpc>
                  <a:spcPts val="2940"/>
                </a:lnSpc>
                <a:buFont typeface="Arial"/>
                <a:buChar char="•"/>
              </a:pPr>
              <a:r>
                <a:rPr lang="en-US" sz="2100">
                  <a:solidFill>
                    <a:srgbClr val="363434"/>
                  </a:solidFill>
                  <a:latin typeface="Glacial Indifference"/>
                </a:rPr>
                <a:t>La frecuencia de operación se elige según el estándar y la banda, y se configura en el dispositivo de red.</a:t>
              </a:r>
            </a:p>
            <a:p>
              <a:pPr algn="just" marL="453390" indent="-226695" lvl="1">
                <a:lnSpc>
                  <a:spcPts val="2940"/>
                </a:lnSpc>
                <a:buFont typeface="Arial"/>
                <a:buChar char="•"/>
              </a:pPr>
              <a:r>
                <a:rPr lang="en-US" sz="2100">
                  <a:solidFill>
                    <a:srgbClr val="363434"/>
                  </a:solidFill>
                  <a:latin typeface="Glacial Indifference"/>
                </a:rPr>
                <a:t>En WiFi, se emplean diferentes esquemas de modulación, como QPSK (Quadrature Phase Shift Keying), 16-QAM (Quadrature Amplitude Modulation), o 64-QAM, entre otros.</a:t>
              </a:r>
            </a:p>
          </p:txBody>
        </p:sp>
      </p:grpSp>
      <p:sp>
        <p:nvSpPr>
          <p:cNvPr name="TextBox 22" id="22"/>
          <p:cNvSpPr txBox="true"/>
          <p:nvPr/>
        </p:nvSpPr>
        <p:spPr>
          <a:xfrm rot="0">
            <a:off x="1911771" y="4768177"/>
            <a:ext cx="4894327" cy="4359238"/>
          </a:xfrm>
          <a:prstGeom prst="rect">
            <a:avLst/>
          </a:prstGeom>
        </p:spPr>
        <p:txBody>
          <a:bodyPr anchor="t" rtlCol="false" tIns="0" lIns="0" bIns="0" rIns="0">
            <a:spAutoFit/>
          </a:bodyPr>
          <a:lstStyle/>
          <a:p>
            <a:pPr algn="just">
              <a:lnSpc>
                <a:spcPts val="3852"/>
              </a:lnSpc>
            </a:pPr>
            <a:r>
              <a:rPr lang="en-US" sz="2751">
                <a:solidFill>
                  <a:srgbClr val="363434"/>
                </a:solidFill>
                <a:latin typeface="Glacial Indifference"/>
              </a:rPr>
              <a:t>En el ámbito de las redes de comunicación, la capa física se encarga de transmitir los datos a través del medio físico. Es decir, es la encargada de establecer la conexión física entre los dispositivos de una red, como cables, fibra óptica o ondas de radio.</a:t>
            </a:r>
          </a:p>
        </p:txBody>
      </p:sp>
      <p:sp>
        <p:nvSpPr>
          <p:cNvPr name="TextBox 23" id="23"/>
          <p:cNvSpPr txBox="true"/>
          <p:nvPr/>
        </p:nvSpPr>
        <p:spPr>
          <a:xfrm rot="0">
            <a:off x="1028700" y="1034269"/>
            <a:ext cx="6660469" cy="2914650"/>
          </a:xfrm>
          <a:prstGeom prst="rect">
            <a:avLst/>
          </a:prstGeom>
        </p:spPr>
        <p:txBody>
          <a:bodyPr anchor="t" rtlCol="false" tIns="0" lIns="0" bIns="0" rIns="0">
            <a:spAutoFit/>
          </a:bodyPr>
          <a:lstStyle/>
          <a:p>
            <a:pPr>
              <a:lnSpc>
                <a:spcPts val="11519"/>
              </a:lnSpc>
            </a:pPr>
            <a:r>
              <a:rPr lang="en-US" sz="9600">
                <a:solidFill>
                  <a:srgbClr val="000000"/>
                </a:solidFill>
                <a:latin typeface="DM Serif Display Bold"/>
              </a:rPr>
              <a:t>Capa física en WIFI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1028700" y="3335588"/>
            <a:ext cx="4905185" cy="6951412"/>
            <a:chOff x="0" y="0"/>
            <a:chExt cx="1291901" cy="1830825"/>
          </a:xfrm>
        </p:grpSpPr>
        <p:sp>
          <p:nvSpPr>
            <p:cNvPr name="Freeform 3" id="3"/>
            <p:cNvSpPr/>
            <p:nvPr/>
          </p:nvSpPr>
          <p:spPr>
            <a:xfrm flipH="false" flipV="false" rot="0">
              <a:off x="0" y="0"/>
              <a:ext cx="1291901" cy="1830824"/>
            </a:xfrm>
            <a:custGeom>
              <a:avLst/>
              <a:gdLst/>
              <a:ahLst/>
              <a:cxnLst/>
              <a:rect r="r" b="b" t="t" l="l"/>
              <a:pathLst>
                <a:path h="1830824" w="1291901">
                  <a:moveTo>
                    <a:pt x="0" y="0"/>
                  </a:moveTo>
                  <a:lnTo>
                    <a:pt x="1291901" y="0"/>
                  </a:lnTo>
                  <a:lnTo>
                    <a:pt x="1291901" y="1830824"/>
                  </a:lnTo>
                  <a:lnTo>
                    <a:pt x="0" y="1830824"/>
                  </a:lnTo>
                  <a:close/>
                </a:path>
              </a:pathLst>
            </a:custGeom>
            <a:solidFill>
              <a:srgbClr val="F3F3F3"/>
            </a:solidFill>
          </p:spPr>
        </p:sp>
        <p:sp>
          <p:nvSpPr>
            <p:cNvPr name="TextBox 4" id="4"/>
            <p:cNvSpPr txBox="true"/>
            <p:nvPr/>
          </p:nvSpPr>
          <p:spPr>
            <a:xfrm>
              <a:off x="0" y="-19050"/>
              <a:ext cx="1291901" cy="1849875"/>
            </a:xfrm>
            <a:prstGeom prst="rect">
              <a:avLst/>
            </a:prstGeom>
          </p:spPr>
          <p:txBody>
            <a:bodyPr anchor="ctr" rtlCol="false" tIns="50800" lIns="50800" bIns="50800" rIns="50800"/>
            <a:lstStyle/>
            <a:p>
              <a:pPr algn="ctr">
                <a:lnSpc>
                  <a:spcPts val="2952"/>
                </a:lnSpc>
              </a:pPr>
            </a:p>
          </p:txBody>
        </p:sp>
      </p:grpSp>
      <p:grpSp>
        <p:nvGrpSpPr>
          <p:cNvPr name="Group 5" id="5"/>
          <p:cNvGrpSpPr/>
          <p:nvPr/>
        </p:nvGrpSpPr>
        <p:grpSpPr>
          <a:xfrm rot="0">
            <a:off x="12354115" y="3335588"/>
            <a:ext cx="4905185" cy="6951412"/>
            <a:chOff x="0" y="0"/>
            <a:chExt cx="1291901" cy="1830825"/>
          </a:xfrm>
        </p:grpSpPr>
        <p:sp>
          <p:nvSpPr>
            <p:cNvPr name="Freeform 6" id="6"/>
            <p:cNvSpPr/>
            <p:nvPr/>
          </p:nvSpPr>
          <p:spPr>
            <a:xfrm flipH="false" flipV="false" rot="0">
              <a:off x="0" y="0"/>
              <a:ext cx="1291901" cy="1830824"/>
            </a:xfrm>
            <a:custGeom>
              <a:avLst/>
              <a:gdLst/>
              <a:ahLst/>
              <a:cxnLst/>
              <a:rect r="r" b="b" t="t" l="l"/>
              <a:pathLst>
                <a:path h="1830824" w="1291901">
                  <a:moveTo>
                    <a:pt x="0" y="0"/>
                  </a:moveTo>
                  <a:lnTo>
                    <a:pt x="1291901" y="0"/>
                  </a:lnTo>
                  <a:lnTo>
                    <a:pt x="1291901" y="1830824"/>
                  </a:lnTo>
                  <a:lnTo>
                    <a:pt x="0" y="1830824"/>
                  </a:lnTo>
                  <a:close/>
                </a:path>
              </a:pathLst>
            </a:custGeom>
            <a:solidFill>
              <a:srgbClr val="F3F3F3"/>
            </a:solidFill>
          </p:spPr>
        </p:sp>
        <p:sp>
          <p:nvSpPr>
            <p:cNvPr name="TextBox 7" id="7"/>
            <p:cNvSpPr txBox="true"/>
            <p:nvPr/>
          </p:nvSpPr>
          <p:spPr>
            <a:xfrm>
              <a:off x="0" y="-19050"/>
              <a:ext cx="1291901" cy="1849875"/>
            </a:xfrm>
            <a:prstGeom prst="rect">
              <a:avLst/>
            </a:prstGeom>
          </p:spPr>
          <p:txBody>
            <a:bodyPr anchor="ctr" rtlCol="false" tIns="50800" lIns="50800" bIns="50800" rIns="50800"/>
            <a:lstStyle/>
            <a:p>
              <a:pPr algn="ctr">
                <a:lnSpc>
                  <a:spcPts val="2952"/>
                </a:lnSpc>
              </a:pPr>
            </a:p>
          </p:txBody>
        </p:sp>
      </p:grpSp>
      <p:grpSp>
        <p:nvGrpSpPr>
          <p:cNvPr name="Group 8" id="8"/>
          <p:cNvGrpSpPr/>
          <p:nvPr/>
        </p:nvGrpSpPr>
        <p:grpSpPr>
          <a:xfrm rot="0">
            <a:off x="6691407" y="3335588"/>
            <a:ext cx="4905185" cy="6951412"/>
            <a:chOff x="0" y="0"/>
            <a:chExt cx="1291901" cy="1830825"/>
          </a:xfrm>
        </p:grpSpPr>
        <p:sp>
          <p:nvSpPr>
            <p:cNvPr name="Freeform 9" id="9"/>
            <p:cNvSpPr/>
            <p:nvPr/>
          </p:nvSpPr>
          <p:spPr>
            <a:xfrm flipH="false" flipV="false" rot="0">
              <a:off x="0" y="0"/>
              <a:ext cx="1291901" cy="1830824"/>
            </a:xfrm>
            <a:custGeom>
              <a:avLst/>
              <a:gdLst/>
              <a:ahLst/>
              <a:cxnLst/>
              <a:rect r="r" b="b" t="t" l="l"/>
              <a:pathLst>
                <a:path h="1830824" w="1291901">
                  <a:moveTo>
                    <a:pt x="0" y="0"/>
                  </a:moveTo>
                  <a:lnTo>
                    <a:pt x="1291901" y="0"/>
                  </a:lnTo>
                  <a:lnTo>
                    <a:pt x="1291901" y="1830824"/>
                  </a:lnTo>
                  <a:lnTo>
                    <a:pt x="0" y="1830824"/>
                  </a:lnTo>
                  <a:close/>
                </a:path>
              </a:pathLst>
            </a:custGeom>
            <a:solidFill>
              <a:srgbClr val="F3F3F3"/>
            </a:solidFill>
          </p:spPr>
        </p:sp>
        <p:sp>
          <p:nvSpPr>
            <p:cNvPr name="TextBox 10" id="10"/>
            <p:cNvSpPr txBox="true"/>
            <p:nvPr/>
          </p:nvSpPr>
          <p:spPr>
            <a:xfrm>
              <a:off x="0" y="-19050"/>
              <a:ext cx="1291901" cy="1849875"/>
            </a:xfrm>
            <a:prstGeom prst="rect">
              <a:avLst/>
            </a:prstGeom>
          </p:spPr>
          <p:txBody>
            <a:bodyPr anchor="ctr" rtlCol="false" tIns="50800" lIns="50800" bIns="50800" rIns="50800"/>
            <a:lstStyle/>
            <a:p>
              <a:pPr algn="ctr">
                <a:lnSpc>
                  <a:spcPts val="2952"/>
                </a:lnSpc>
              </a:pPr>
            </a:p>
          </p:txBody>
        </p:sp>
      </p:grpSp>
      <p:pic>
        <p:nvPicPr>
          <p:cNvPr name="Picture 11" id="11"/>
          <p:cNvPicPr>
            <a:picLocks noChangeAspect="true"/>
          </p:cNvPicPr>
          <p:nvPr/>
        </p:nvPicPr>
        <p:blipFill>
          <a:blip r:embed="rId2"/>
          <a:srcRect l="0" t="0" r="0" b="0"/>
          <a:stretch>
            <a:fillRect/>
          </a:stretch>
        </p:blipFill>
        <p:spPr>
          <a:xfrm flipH="false" flipV="false" rot="0">
            <a:off x="495870" y="1153753"/>
            <a:ext cx="1647409" cy="1128475"/>
          </a:xfrm>
          <a:prstGeom prst="rect">
            <a:avLst/>
          </a:prstGeom>
        </p:spPr>
      </p:pic>
      <p:sp>
        <p:nvSpPr>
          <p:cNvPr name="TextBox 12" id="12"/>
          <p:cNvSpPr txBox="true"/>
          <p:nvPr/>
        </p:nvSpPr>
        <p:spPr>
          <a:xfrm rot="0">
            <a:off x="2438364" y="857250"/>
            <a:ext cx="13423460" cy="1550032"/>
          </a:xfrm>
          <a:prstGeom prst="rect">
            <a:avLst/>
          </a:prstGeom>
        </p:spPr>
        <p:txBody>
          <a:bodyPr anchor="t" rtlCol="false" tIns="0" lIns="0" bIns="0" rIns="0">
            <a:spAutoFit/>
          </a:bodyPr>
          <a:lstStyle/>
          <a:p>
            <a:pPr>
              <a:lnSpc>
                <a:spcPts val="12740"/>
              </a:lnSpc>
            </a:pPr>
            <a:r>
              <a:rPr lang="en-US" sz="9100">
                <a:solidFill>
                  <a:srgbClr val="000000"/>
                </a:solidFill>
                <a:latin typeface="DM Serif Display"/>
              </a:rPr>
              <a:t>Caracteristicas</a:t>
            </a:r>
            <a:r>
              <a:rPr lang="en-US" sz="9100">
                <a:solidFill>
                  <a:srgbClr val="000000"/>
                </a:solidFill>
                <a:latin typeface="DM Serif Display"/>
              </a:rPr>
              <a:t> relevantes</a:t>
            </a:r>
          </a:p>
        </p:txBody>
      </p:sp>
      <p:sp>
        <p:nvSpPr>
          <p:cNvPr name="TextBox 13" id="13"/>
          <p:cNvSpPr txBox="true"/>
          <p:nvPr/>
        </p:nvSpPr>
        <p:spPr>
          <a:xfrm rot="0">
            <a:off x="1624688" y="3346452"/>
            <a:ext cx="3713209" cy="1606548"/>
          </a:xfrm>
          <a:prstGeom prst="rect">
            <a:avLst/>
          </a:prstGeom>
        </p:spPr>
        <p:txBody>
          <a:bodyPr anchor="t" rtlCol="false" tIns="0" lIns="0" bIns="0" rIns="0">
            <a:spAutoFit/>
          </a:bodyPr>
          <a:lstStyle/>
          <a:p>
            <a:pPr>
              <a:lnSpc>
                <a:spcPts val="13600"/>
              </a:lnSpc>
            </a:pPr>
            <a:r>
              <a:rPr lang="en-US" sz="8000">
                <a:solidFill>
                  <a:srgbClr val="7162CF"/>
                </a:solidFill>
                <a:latin typeface="DM Serif Display Bold"/>
              </a:rPr>
              <a:t>1</a:t>
            </a:r>
          </a:p>
        </p:txBody>
      </p:sp>
      <p:sp>
        <p:nvSpPr>
          <p:cNvPr name="TextBox 14" id="14"/>
          <p:cNvSpPr txBox="true"/>
          <p:nvPr/>
        </p:nvSpPr>
        <p:spPr>
          <a:xfrm rot="0">
            <a:off x="7293489" y="3346452"/>
            <a:ext cx="3713209" cy="1606548"/>
          </a:xfrm>
          <a:prstGeom prst="rect">
            <a:avLst/>
          </a:prstGeom>
        </p:spPr>
        <p:txBody>
          <a:bodyPr anchor="t" rtlCol="false" tIns="0" lIns="0" bIns="0" rIns="0">
            <a:spAutoFit/>
          </a:bodyPr>
          <a:lstStyle/>
          <a:p>
            <a:pPr>
              <a:lnSpc>
                <a:spcPts val="13600"/>
              </a:lnSpc>
            </a:pPr>
            <a:r>
              <a:rPr lang="en-US" sz="8000">
                <a:solidFill>
                  <a:srgbClr val="7162CF"/>
                </a:solidFill>
                <a:latin typeface="DM Serif Display Bold"/>
              </a:rPr>
              <a:t>2</a:t>
            </a:r>
          </a:p>
        </p:txBody>
      </p:sp>
      <p:sp>
        <p:nvSpPr>
          <p:cNvPr name="TextBox 15" id="15"/>
          <p:cNvSpPr txBox="true"/>
          <p:nvPr/>
        </p:nvSpPr>
        <p:spPr>
          <a:xfrm rot="0">
            <a:off x="12958668" y="3346452"/>
            <a:ext cx="3713209" cy="1606548"/>
          </a:xfrm>
          <a:prstGeom prst="rect">
            <a:avLst/>
          </a:prstGeom>
        </p:spPr>
        <p:txBody>
          <a:bodyPr anchor="t" rtlCol="false" tIns="0" lIns="0" bIns="0" rIns="0">
            <a:spAutoFit/>
          </a:bodyPr>
          <a:lstStyle/>
          <a:p>
            <a:pPr algn="l" marL="0" indent="0" lvl="0">
              <a:lnSpc>
                <a:spcPts val="13600"/>
              </a:lnSpc>
              <a:spcBef>
                <a:spcPct val="0"/>
              </a:spcBef>
            </a:pPr>
            <a:r>
              <a:rPr lang="en-US" sz="8000" u="none">
                <a:solidFill>
                  <a:srgbClr val="7162CF"/>
                </a:solidFill>
                <a:latin typeface="DM Serif Display Bold"/>
              </a:rPr>
              <a:t>3</a:t>
            </a:r>
          </a:p>
        </p:txBody>
      </p:sp>
      <p:grpSp>
        <p:nvGrpSpPr>
          <p:cNvPr name="Group 16" id="16"/>
          <p:cNvGrpSpPr/>
          <p:nvPr/>
        </p:nvGrpSpPr>
        <p:grpSpPr>
          <a:xfrm rot="0">
            <a:off x="1616123" y="4953000"/>
            <a:ext cx="3713209" cy="4533900"/>
            <a:chOff x="0" y="0"/>
            <a:chExt cx="4950945" cy="6045200"/>
          </a:xfrm>
        </p:grpSpPr>
        <p:sp>
          <p:nvSpPr>
            <p:cNvPr name="TextBox 17" id="17"/>
            <p:cNvSpPr txBox="true"/>
            <p:nvPr/>
          </p:nvSpPr>
          <p:spPr>
            <a:xfrm rot="0">
              <a:off x="0" y="1590802"/>
              <a:ext cx="4950945" cy="4454398"/>
            </a:xfrm>
            <a:prstGeom prst="rect">
              <a:avLst/>
            </a:prstGeom>
          </p:spPr>
          <p:txBody>
            <a:bodyPr anchor="t" rtlCol="false" tIns="0" lIns="0" bIns="0" rIns="0">
              <a:spAutoFit/>
            </a:bodyPr>
            <a:lstStyle/>
            <a:p>
              <a:pPr>
                <a:lnSpc>
                  <a:spcPts val="3311"/>
                </a:lnSpc>
              </a:pPr>
              <a:r>
                <a:rPr lang="en-US" sz="2400">
                  <a:solidFill>
                    <a:srgbClr val="363434"/>
                  </a:solidFill>
                  <a:latin typeface="Glacial Indifference"/>
                </a:rPr>
                <a:t>La banda de 2.4 GHz es más común y tiene un alcance más amplio, la banda de 5 GHz ofrece velocidades de conexión más rápidas y menos interferencias, pero tiene un alcance más limitado.</a:t>
              </a:r>
              <a:r>
                <a:rPr lang="en-US" sz="2400">
                  <a:solidFill>
                    <a:srgbClr val="363434"/>
                  </a:solidFill>
                  <a:latin typeface="Glacial Indifference"/>
                </a:rPr>
                <a:t> </a:t>
              </a:r>
            </a:p>
          </p:txBody>
        </p:sp>
        <p:sp>
          <p:nvSpPr>
            <p:cNvPr name="TextBox 18" id="18"/>
            <p:cNvSpPr txBox="true"/>
            <p:nvPr/>
          </p:nvSpPr>
          <p:spPr>
            <a:xfrm rot="0">
              <a:off x="0" y="-57150"/>
              <a:ext cx="4950945" cy="1447377"/>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000000"/>
                  </a:solidFill>
                  <a:latin typeface="DM Serif Display Bold"/>
                </a:rPr>
                <a:t>Bandas de frecuencia en WIFI</a:t>
              </a:r>
            </a:p>
          </p:txBody>
        </p:sp>
      </p:grpSp>
      <p:grpSp>
        <p:nvGrpSpPr>
          <p:cNvPr name="Group 19" id="19"/>
          <p:cNvGrpSpPr/>
          <p:nvPr/>
        </p:nvGrpSpPr>
        <p:grpSpPr>
          <a:xfrm rot="0">
            <a:off x="7161129" y="4953000"/>
            <a:ext cx="3977929" cy="4391025"/>
            <a:chOff x="0" y="0"/>
            <a:chExt cx="5303905" cy="5854700"/>
          </a:xfrm>
        </p:grpSpPr>
        <p:sp>
          <p:nvSpPr>
            <p:cNvPr name="TextBox 20" id="20"/>
            <p:cNvSpPr txBox="true"/>
            <p:nvPr/>
          </p:nvSpPr>
          <p:spPr>
            <a:xfrm rot="0">
              <a:off x="0" y="841502"/>
              <a:ext cx="5303905" cy="5013198"/>
            </a:xfrm>
            <a:prstGeom prst="rect">
              <a:avLst/>
            </a:prstGeom>
          </p:spPr>
          <p:txBody>
            <a:bodyPr anchor="t" rtlCol="false" tIns="0" lIns="0" bIns="0" rIns="0">
              <a:spAutoFit/>
            </a:bodyPr>
            <a:lstStyle/>
            <a:p>
              <a:pPr>
                <a:lnSpc>
                  <a:spcPts val="3311"/>
                </a:lnSpc>
              </a:pPr>
              <a:r>
                <a:rPr lang="en-US" sz="2400">
                  <a:solidFill>
                    <a:srgbClr val="363434"/>
                  </a:solidFill>
                  <a:latin typeface="Glacial Indifference"/>
                </a:rPr>
                <a:t>En tecnologias de banda ancha inalámbrica se pueden usar varias modulaciones (o velocidades de conexión). Dependiendo de la modulación que se utilice se pueden transportar más datos y por lo tanto tener mayor velocidad de transmisión.</a:t>
              </a:r>
            </a:p>
          </p:txBody>
        </p:sp>
        <p:sp>
          <p:nvSpPr>
            <p:cNvPr name="TextBox 21" id="21"/>
            <p:cNvSpPr txBox="true"/>
            <p:nvPr/>
          </p:nvSpPr>
          <p:spPr>
            <a:xfrm rot="0">
              <a:off x="0" y="-57150"/>
              <a:ext cx="5303905" cy="698077"/>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000000"/>
                  </a:solidFill>
                  <a:latin typeface="DM Serif Display Bold"/>
                </a:rPr>
                <a:t>Modulaciones</a:t>
              </a:r>
            </a:p>
          </p:txBody>
        </p:sp>
      </p:grpSp>
      <p:grpSp>
        <p:nvGrpSpPr>
          <p:cNvPr name="Group 22" id="22"/>
          <p:cNvGrpSpPr/>
          <p:nvPr/>
        </p:nvGrpSpPr>
        <p:grpSpPr>
          <a:xfrm rot="0">
            <a:off x="12949143" y="4795838"/>
            <a:ext cx="3713209" cy="5229225"/>
            <a:chOff x="0" y="0"/>
            <a:chExt cx="4950945" cy="6972300"/>
          </a:xfrm>
        </p:grpSpPr>
        <p:sp>
          <p:nvSpPr>
            <p:cNvPr name="TextBox 23" id="23"/>
            <p:cNvSpPr txBox="true"/>
            <p:nvPr/>
          </p:nvSpPr>
          <p:spPr>
            <a:xfrm rot="0">
              <a:off x="0" y="841502"/>
              <a:ext cx="4950945" cy="6130798"/>
            </a:xfrm>
            <a:prstGeom prst="rect">
              <a:avLst/>
            </a:prstGeom>
          </p:spPr>
          <p:txBody>
            <a:bodyPr anchor="t" rtlCol="false" tIns="0" lIns="0" bIns="0" rIns="0">
              <a:spAutoFit/>
            </a:bodyPr>
            <a:lstStyle/>
            <a:p>
              <a:pPr marL="518160" indent="-259080" lvl="1">
                <a:lnSpc>
                  <a:spcPts val="3311"/>
                </a:lnSpc>
                <a:buFont typeface="Arial"/>
                <a:buChar char="•"/>
              </a:pPr>
              <a:r>
                <a:rPr lang="en-US" sz="2400">
                  <a:solidFill>
                    <a:srgbClr val="363434"/>
                  </a:solidFill>
                  <a:latin typeface="Glacial Indifference"/>
                </a:rPr>
                <a:t>Permite una mayor cobertura emitiendo señales inalámbricas simultáneas a través de varias antenas del router o punto de acceso WiFi.</a:t>
              </a:r>
            </a:p>
            <a:p>
              <a:pPr marL="518160" indent="-259080" lvl="1">
                <a:lnSpc>
                  <a:spcPts val="3311"/>
                </a:lnSpc>
                <a:buFont typeface="Arial"/>
                <a:buChar char="•"/>
              </a:pPr>
              <a:r>
                <a:rPr lang="en-US" sz="2400">
                  <a:solidFill>
                    <a:srgbClr val="363434"/>
                  </a:solidFill>
                  <a:latin typeface="Glacial Indifference"/>
                </a:rPr>
                <a:t>Aprovecha rebotes de señal WiFi para acelerar la conexión y evitar impactos negativos.</a:t>
              </a:r>
            </a:p>
          </p:txBody>
        </p:sp>
        <p:sp>
          <p:nvSpPr>
            <p:cNvPr name="TextBox 24" id="24"/>
            <p:cNvSpPr txBox="true"/>
            <p:nvPr/>
          </p:nvSpPr>
          <p:spPr>
            <a:xfrm rot="0">
              <a:off x="0" y="-57150"/>
              <a:ext cx="4950945" cy="698077"/>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000000"/>
                  </a:solidFill>
                  <a:latin typeface="DM Serif Display Bold"/>
                </a:rPr>
                <a:t>Ventajas de MIMO</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9230232" y="1617521"/>
            <a:ext cx="9057768" cy="2423784"/>
            <a:chOff x="0" y="0"/>
            <a:chExt cx="2385585" cy="638363"/>
          </a:xfrm>
        </p:grpSpPr>
        <p:sp>
          <p:nvSpPr>
            <p:cNvPr name="Freeform 3" id="3"/>
            <p:cNvSpPr/>
            <p:nvPr/>
          </p:nvSpPr>
          <p:spPr>
            <a:xfrm flipH="false" flipV="false" rot="0">
              <a:off x="0" y="0"/>
              <a:ext cx="2385585" cy="638363"/>
            </a:xfrm>
            <a:custGeom>
              <a:avLst/>
              <a:gdLst/>
              <a:ahLst/>
              <a:cxnLst/>
              <a:rect r="r" b="b" t="t" l="l"/>
              <a:pathLst>
                <a:path h="638363" w="2385585">
                  <a:moveTo>
                    <a:pt x="0" y="0"/>
                  </a:moveTo>
                  <a:lnTo>
                    <a:pt x="2385585" y="0"/>
                  </a:lnTo>
                  <a:lnTo>
                    <a:pt x="2385585" y="638363"/>
                  </a:lnTo>
                  <a:lnTo>
                    <a:pt x="0" y="638363"/>
                  </a:lnTo>
                  <a:close/>
                </a:path>
              </a:pathLst>
            </a:custGeom>
            <a:solidFill>
              <a:srgbClr val="F3F3F3"/>
            </a:solidFill>
          </p:spPr>
        </p:sp>
        <p:sp>
          <p:nvSpPr>
            <p:cNvPr name="TextBox 4" id="4"/>
            <p:cNvSpPr txBox="true"/>
            <p:nvPr/>
          </p:nvSpPr>
          <p:spPr>
            <a:xfrm>
              <a:off x="0" y="0"/>
              <a:ext cx="2385585" cy="638363"/>
            </a:xfrm>
            <a:prstGeom prst="rect">
              <a:avLst/>
            </a:prstGeom>
          </p:spPr>
          <p:txBody>
            <a:bodyPr anchor="ctr" rtlCol="false" tIns="50800" lIns="50800" bIns="50800" rIns="50800"/>
            <a:lstStyle/>
            <a:p>
              <a:pPr algn="ctr">
                <a:lnSpc>
                  <a:spcPts val="2952"/>
                </a:lnSpc>
              </a:pPr>
            </a:p>
          </p:txBody>
        </p:sp>
      </p:grpSp>
      <p:grpSp>
        <p:nvGrpSpPr>
          <p:cNvPr name="Group 5" id="5"/>
          <p:cNvGrpSpPr/>
          <p:nvPr/>
        </p:nvGrpSpPr>
        <p:grpSpPr>
          <a:xfrm rot="0">
            <a:off x="9230232" y="4322735"/>
            <a:ext cx="9057768" cy="2467387"/>
            <a:chOff x="0" y="0"/>
            <a:chExt cx="2385585" cy="649847"/>
          </a:xfrm>
        </p:grpSpPr>
        <p:sp>
          <p:nvSpPr>
            <p:cNvPr name="Freeform 6" id="6"/>
            <p:cNvSpPr/>
            <p:nvPr/>
          </p:nvSpPr>
          <p:spPr>
            <a:xfrm flipH="false" flipV="false" rot="0">
              <a:off x="0" y="0"/>
              <a:ext cx="2385585" cy="649847"/>
            </a:xfrm>
            <a:custGeom>
              <a:avLst/>
              <a:gdLst/>
              <a:ahLst/>
              <a:cxnLst/>
              <a:rect r="r" b="b" t="t" l="l"/>
              <a:pathLst>
                <a:path h="649847" w="2385585">
                  <a:moveTo>
                    <a:pt x="0" y="0"/>
                  </a:moveTo>
                  <a:lnTo>
                    <a:pt x="2385585" y="0"/>
                  </a:lnTo>
                  <a:lnTo>
                    <a:pt x="2385585" y="649847"/>
                  </a:lnTo>
                  <a:lnTo>
                    <a:pt x="0" y="649847"/>
                  </a:lnTo>
                  <a:close/>
                </a:path>
              </a:pathLst>
            </a:custGeom>
            <a:solidFill>
              <a:srgbClr val="F3F3F3"/>
            </a:solidFill>
          </p:spPr>
        </p:sp>
        <p:sp>
          <p:nvSpPr>
            <p:cNvPr name="TextBox 7" id="7"/>
            <p:cNvSpPr txBox="true"/>
            <p:nvPr/>
          </p:nvSpPr>
          <p:spPr>
            <a:xfrm>
              <a:off x="0" y="0"/>
              <a:ext cx="2385585" cy="649847"/>
            </a:xfrm>
            <a:prstGeom prst="rect">
              <a:avLst/>
            </a:prstGeom>
          </p:spPr>
          <p:txBody>
            <a:bodyPr anchor="ctr" rtlCol="false" tIns="50800" lIns="50800" bIns="50800" rIns="50800"/>
            <a:lstStyle/>
            <a:p>
              <a:pPr algn="ctr">
                <a:lnSpc>
                  <a:spcPts val="2952"/>
                </a:lnSpc>
              </a:pPr>
            </a:p>
          </p:txBody>
        </p:sp>
      </p:grpSp>
      <p:grpSp>
        <p:nvGrpSpPr>
          <p:cNvPr name="Group 8" id="8"/>
          <p:cNvGrpSpPr/>
          <p:nvPr/>
        </p:nvGrpSpPr>
        <p:grpSpPr>
          <a:xfrm rot="0">
            <a:off x="9230232" y="7071551"/>
            <a:ext cx="9057768" cy="2879078"/>
            <a:chOff x="0" y="0"/>
            <a:chExt cx="2385585" cy="758276"/>
          </a:xfrm>
        </p:grpSpPr>
        <p:sp>
          <p:nvSpPr>
            <p:cNvPr name="Freeform 9" id="9"/>
            <p:cNvSpPr/>
            <p:nvPr/>
          </p:nvSpPr>
          <p:spPr>
            <a:xfrm flipH="false" flipV="false" rot="0">
              <a:off x="0" y="0"/>
              <a:ext cx="2385585" cy="758276"/>
            </a:xfrm>
            <a:custGeom>
              <a:avLst/>
              <a:gdLst/>
              <a:ahLst/>
              <a:cxnLst/>
              <a:rect r="r" b="b" t="t" l="l"/>
              <a:pathLst>
                <a:path h="758276" w="2385585">
                  <a:moveTo>
                    <a:pt x="0" y="0"/>
                  </a:moveTo>
                  <a:lnTo>
                    <a:pt x="2385585" y="0"/>
                  </a:lnTo>
                  <a:lnTo>
                    <a:pt x="2385585" y="758276"/>
                  </a:lnTo>
                  <a:lnTo>
                    <a:pt x="0" y="758276"/>
                  </a:lnTo>
                  <a:close/>
                </a:path>
              </a:pathLst>
            </a:custGeom>
            <a:solidFill>
              <a:srgbClr val="F3F3F3"/>
            </a:solidFill>
          </p:spPr>
        </p:sp>
        <p:sp>
          <p:nvSpPr>
            <p:cNvPr name="TextBox 10" id="10"/>
            <p:cNvSpPr txBox="true"/>
            <p:nvPr/>
          </p:nvSpPr>
          <p:spPr>
            <a:xfrm>
              <a:off x="0" y="0"/>
              <a:ext cx="2385585" cy="758276"/>
            </a:xfrm>
            <a:prstGeom prst="rect">
              <a:avLst/>
            </a:prstGeom>
          </p:spPr>
          <p:txBody>
            <a:bodyPr anchor="ctr" rtlCol="false" tIns="50800" lIns="50800" bIns="50800" rIns="50800"/>
            <a:lstStyle/>
            <a:p>
              <a:pPr algn="ctr">
                <a:lnSpc>
                  <a:spcPts val="2952"/>
                </a:lnSpc>
              </a:pPr>
            </a:p>
          </p:txBody>
        </p:sp>
      </p:grpSp>
      <p:sp>
        <p:nvSpPr>
          <p:cNvPr name="Freeform 11" id="11"/>
          <p:cNvSpPr/>
          <p:nvPr/>
        </p:nvSpPr>
        <p:spPr>
          <a:xfrm flipH="false" flipV="false" rot="0">
            <a:off x="701334" y="4041305"/>
            <a:ext cx="7315200" cy="212806"/>
          </a:xfrm>
          <a:custGeom>
            <a:avLst/>
            <a:gdLst/>
            <a:ahLst/>
            <a:cxnLst/>
            <a:rect r="r" b="b" t="t" l="l"/>
            <a:pathLst>
              <a:path h="212806" w="7315200">
                <a:moveTo>
                  <a:pt x="0" y="0"/>
                </a:moveTo>
                <a:lnTo>
                  <a:pt x="7315200" y="0"/>
                </a:lnTo>
                <a:lnTo>
                  <a:pt x="7315200" y="212806"/>
                </a:lnTo>
                <a:lnTo>
                  <a:pt x="0" y="212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789000" y="4882362"/>
            <a:ext cx="7227534" cy="4229084"/>
          </a:xfrm>
          <a:custGeom>
            <a:avLst/>
            <a:gdLst/>
            <a:ahLst/>
            <a:cxnLst/>
            <a:rect r="r" b="b" t="t" l="l"/>
            <a:pathLst>
              <a:path h="4229084" w="7227534">
                <a:moveTo>
                  <a:pt x="0" y="0"/>
                </a:moveTo>
                <a:lnTo>
                  <a:pt x="7227534" y="0"/>
                </a:lnTo>
                <a:lnTo>
                  <a:pt x="7227534" y="4229084"/>
                </a:lnTo>
                <a:lnTo>
                  <a:pt x="0" y="42290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028700" y="1034533"/>
            <a:ext cx="6660469" cy="2914385"/>
          </a:xfrm>
          <a:prstGeom prst="rect">
            <a:avLst/>
          </a:prstGeom>
        </p:spPr>
        <p:txBody>
          <a:bodyPr anchor="t" rtlCol="false" tIns="0" lIns="0" bIns="0" rIns="0">
            <a:spAutoFit/>
          </a:bodyPr>
          <a:lstStyle/>
          <a:p>
            <a:pPr>
              <a:lnSpc>
                <a:spcPts val="11519"/>
              </a:lnSpc>
            </a:pPr>
            <a:r>
              <a:rPr lang="en-US" sz="9600">
                <a:solidFill>
                  <a:srgbClr val="000000"/>
                </a:solidFill>
                <a:latin typeface="DM Serif Display Bold"/>
              </a:rPr>
              <a:t>Capa enlace en WIFI</a:t>
            </a:r>
          </a:p>
        </p:txBody>
      </p:sp>
      <p:sp>
        <p:nvSpPr>
          <p:cNvPr name="TextBox 14" id="14"/>
          <p:cNvSpPr txBox="true"/>
          <p:nvPr/>
        </p:nvSpPr>
        <p:spPr>
          <a:xfrm rot="0">
            <a:off x="1226648" y="5143675"/>
            <a:ext cx="6462521" cy="3649308"/>
          </a:xfrm>
          <a:prstGeom prst="rect">
            <a:avLst/>
          </a:prstGeom>
        </p:spPr>
        <p:txBody>
          <a:bodyPr anchor="t" rtlCol="false" tIns="0" lIns="0" bIns="0" rIns="0">
            <a:spAutoFit/>
          </a:bodyPr>
          <a:lstStyle/>
          <a:p>
            <a:pPr algn="just">
              <a:lnSpc>
                <a:spcPts val="4132"/>
              </a:lnSpc>
            </a:pPr>
            <a:r>
              <a:rPr lang="en-US" sz="2951">
                <a:solidFill>
                  <a:srgbClr val="363434"/>
                </a:solidFill>
                <a:latin typeface="Glacial Indifference"/>
              </a:rPr>
              <a:t>La capa de enlace es la segunda capa del modelo OSI y se encarga de transmitir los bits de los paquetes de datos sin errores. O</a:t>
            </a:r>
            <a:r>
              <a:rPr lang="en-US" sz="2951">
                <a:solidFill>
                  <a:srgbClr val="363434"/>
                </a:solidFill>
                <a:latin typeface="Glacial Indifference"/>
                <a:hlinkClick r:id="rId6" tooltip="https://www.ionos.es/digitalguide/servidores/know-how/capa-de-enlace/"/>
              </a:rPr>
              <a:t>rganizando los datos en tramas y supervisando su transferencia, contibuyendo activamente a la corrección de errores</a:t>
            </a:r>
            <a:r>
              <a:rPr lang="en-US" sz="2951">
                <a:solidFill>
                  <a:srgbClr val="363434"/>
                </a:solidFill>
                <a:latin typeface="Glacial Indifference"/>
              </a:rPr>
              <a:t>.</a:t>
            </a:r>
          </a:p>
        </p:txBody>
      </p:sp>
      <p:sp>
        <p:nvSpPr>
          <p:cNvPr name="TextBox 15" id="15"/>
          <p:cNvSpPr txBox="true"/>
          <p:nvPr/>
        </p:nvSpPr>
        <p:spPr>
          <a:xfrm rot="0">
            <a:off x="9435438" y="1823687"/>
            <a:ext cx="8647355" cy="1954303"/>
          </a:xfrm>
          <a:prstGeom prst="rect">
            <a:avLst/>
          </a:prstGeom>
        </p:spPr>
        <p:txBody>
          <a:bodyPr anchor="t" rtlCol="false" tIns="0" lIns="0" bIns="0" rIns="0">
            <a:spAutoFit/>
          </a:bodyPr>
          <a:lstStyle/>
          <a:p>
            <a:pPr algn="ctr">
              <a:lnSpc>
                <a:spcPts val="3923"/>
              </a:lnSpc>
              <a:spcBef>
                <a:spcPct val="0"/>
              </a:spcBef>
            </a:pPr>
            <a:r>
              <a:rPr lang="en-US" sz="2802">
                <a:solidFill>
                  <a:srgbClr val="000000"/>
                </a:solidFill>
                <a:latin typeface="Glacial Indifference Bold"/>
              </a:rPr>
              <a:t>La subcapa MAC: </a:t>
            </a:r>
            <a:r>
              <a:rPr lang="en-US" sz="2802">
                <a:solidFill>
                  <a:srgbClr val="000000"/>
                </a:solidFill>
                <a:latin typeface="Glacial Indifference"/>
              </a:rPr>
              <a:t>define los procedimientos que hacen posible que los distintos dispositivos compartan el uso del espectro radioeléctrico, evitando las colisiones y resolviendo los conflictos.</a:t>
            </a:r>
          </a:p>
        </p:txBody>
      </p:sp>
      <p:sp>
        <p:nvSpPr>
          <p:cNvPr name="TextBox 16" id="16"/>
          <p:cNvSpPr txBox="true"/>
          <p:nvPr/>
        </p:nvSpPr>
        <p:spPr>
          <a:xfrm rot="0">
            <a:off x="9435438" y="4764712"/>
            <a:ext cx="8647355" cy="1526282"/>
          </a:xfrm>
          <a:prstGeom prst="rect">
            <a:avLst/>
          </a:prstGeom>
        </p:spPr>
        <p:txBody>
          <a:bodyPr anchor="t" rtlCol="false" tIns="0" lIns="0" bIns="0" rIns="0">
            <a:spAutoFit/>
          </a:bodyPr>
          <a:lstStyle/>
          <a:p>
            <a:pPr algn="ctr">
              <a:lnSpc>
                <a:spcPts val="4063"/>
              </a:lnSpc>
              <a:spcBef>
                <a:spcPct val="0"/>
              </a:spcBef>
            </a:pPr>
            <a:r>
              <a:rPr lang="en-US" sz="2902">
                <a:solidFill>
                  <a:srgbClr val="000000"/>
                </a:solidFill>
                <a:latin typeface="Glacial Indifference Bold"/>
                <a:hlinkClick r:id="rId7" tooltip="http://www.ptolomeo.unam.mx:8080/xmlui/bitstream/handle/132.248.52.100/164/A6.pdf"/>
              </a:rPr>
              <a:t>La subcapa LLC:</a:t>
            </a:r>
            <a:r>
              <a:rPr lang="en-US" sz="2902">
                <a:solidFill>
                  <a:srgbClr val="000000"/>
                </a:solidFill>
                <a:latin typeface="Glacial Indifference"/>
                <a:hlinkClick r:id="rId8" tooltip="http://www.ptolomeo.unam.mx:8080/xmlui/bitstream/handle/132.248.52.100/164/A6.pdf"/>
              </a:rPr>
              <a:t> proporciona una interfaz común a las tecnologías LAN, permitiendo la comunicación entre diferentes protocolos de la capa superior</a:t>
            </a:r>
          </a:p>
        </p:txBody>
      </p:sp>
      <p:sp>
        <p:nvSpPr>
          <p:cNvPr name="TextBox 17" id="17"/>
          <p:cNvSpPr txBox="true"/>
          <p:nvPr/>
        </p:nvSpPr>
        <p:spPr>
          <a:xfrm rot="0">
            <a:off x="9757528" y="7275896"/>
            <a:ext cx="8325265" cy="2372720"/>
          </a:xfrm>
          <a:prstGeom prst="rect">
            <a:avLst/>
          </a:prstGeom>
        </p:spPr>
        <p:txBody>
          <a:bodyPr anchor="t" rtlCol="false" tIns="0" lIns="0" bIns="0" rIns="0">
            <a:spAutoFit/>
          </a:bodyPr>
          <a:lstStyle/>
          <a:p>
            <a:pPr algn="ctr">
              <a:lnSpc>
                <a:spcPts val="3777"/>
              </a:lnSpc>
              <a:spcBef>
                <a:spcPct val="0"/>
              </a:spcBef>
            </a:pPr>
            <a:r>
              <a:rPr lang="en-US" sz="2697">
                <a:solidFill>
                  <a:srgbClr val="000000"/>
                </a:solidFill>
                <a:latin typeface="Glacial Indifference"/>
                <a:hlinkClick r:id="rId9" tooltip="http://www.ptolomeo.unam.mx:8080/xmlui/bitstream/handle/132.248.52.100/164/A6.pdf"/>
              </a:rPr>
              <a:t> </a:t>
            </a:r>
            <a:r>
              <a:rPr lang="en-US" sz="2697">
                <a:solidFill>
                  <a:srgbClr val="000000"/>
                </a:solidFill>
                <a:latin typeface="Glacial Indifference"/>
                <a:hlinkClick r:id="rId10" tooltip="http://www.ptolomeo.unam.mx:8080/xmlui/bitstream/handle/132.248.52.100/164/A6.pdf"/>
              </a:rPr>
              <a:t>PLCP (Physical Layer Convergence Procedure) tiene dos funciones principales: adaptar las tramas de la capa MAC al formato adecuado para la capa física y realizar el control de errores mediante un código CRC (Cyclic Redundancy Check)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1028700" y="3335588"/>
            <a:ext cx="4905185" cy="6951412"/>
            <a:chOff x="0" y="0"/>
            <a:chExt cx="1291901" cy="1830825"/>
          </a:xfrm>
        </p:grpSpPr>
        <p:sp>
          <p:nvSpPr>
            <p:cNvPr name="Freeform 3" id="3"/>
            <p:cNvSpPr/>
            <p:nvPr/>
          </p:nvSpPr>
          <p:spPr>
            <a:xfrm flipH="false" flipV="false" rot="0">
              <a:off x="0" y="0"/>
              <a:ext cx="1291901" cy="1830824"/>
            </a:xfrm>
            <a:custGeom>
              <a:avLst/>
              <a:gdLst/>
              <a:ahLst/>
              <a:cxnLst/>
              <a:rect r="r" b="b" t="t" l="l"/>
              <a:pathLst>
                <a:path h="1830824" w="1291901">
                  <a:moveTo>
                    <a:pt x="0" y="0"/>
                  </a:moveTo>
                  <a:lnTo>
                    <a:pt x="1291901" y="0"/>
                  </a:lnTo>
                  <a:lnTo>
                    <a:pt x="1291901" y="1830824"/>
                  </a:lnTo>
                  <a:lnTo>
                    <a:pt x="0" y="1830824"/>
                  </a:lnTo>
                  <a:close/>
                </a:path>
              </a:pathLst>
            </a:custGeom>
            <a:solidFill>
              <a:srgbClr val="F3F3F3"/>
            </a:solidFill>
          </p:spPr>
        </p:sp>
        <p:sp>
          <p:nvSpPr>
            <p:cNvPr name="TextBox 4" id="4"/>
            <p:cNvSpPr txBox="true"/>
            <p:nvPr/>
          </p:nvSpPr>
          <p:spPr>
            <a:xfrm>
              <a:off x="0" y="-19050"/>
              <a:ext cx="1291901" cy="1849875"/>
            </a:xfrm>
            <a:prstGeom prst="rect">
              <a:avLst/>
            </a:prstGeom>
          </p:spPr>
          <p:txBody>
            <a:bodyPr anchor="ctr" rtlCol="false" tIns="50800" lIns="50800" bIns="50800" rIns="50800"/>
            <a:lstStyle/>
            <a:p>
              <a:pPr algn="ctr">
                <a:lnSpc>
                  <a:spcPts val="2952"/>
                </a:lnSpc>
              </a:pPr>
            </a:p>
          </p:txBody>
        </p:sp>
      </p:grpSp>
      <p:grpSp>
        <p:nvGrpSpPr>
          <p:cNvPr name="Group 5" id="5"/>
          <p:cNvGrpSpPr/>
          <p:nvPr/>
        </p:nvGrpSpPr>
        <p:grpSpPr>
          <a:xfrm rot="0">
            <a:off x="12354115" y="3335588"/>
            <a:ext cx="4905185" cy="6951412"/>
            <a:chOff x="0" y="0"/>
            <a:chExt cx="1291901" cy="1830825"/>
          </a:xfrm>
        </p:grpSpPr>
        <p:sp>
          <p:nvSpPr>
            <p:cNvPr name="Freeform 6" id="6"/>
            <p:cNvSpPr/>
            <p:nvPr/>
          </p:nvSpPr>
          <p:spPr>
            <a:xfrm flipH="false" flipV="false" rot="0">
              <a:off x="0" y="0"/>
              <a:ext cx="1291901" cy="1830824"/>
            </a:xfrm>
            <a:custGeom>
              <a:avLst/>
              <a:gdLst/>
              <a:ahLst/>
              <a:cxnLst/>
              <a:rect r="r" b="b" t="t" l="l"/>
              <a:pathLst>
                <a:path h="1830824" w="1291901">
                  <a:moveTo>
                    <a:pt x="0" y="0"/>
                  </a:moveTo>
                  <a:lnTo>
                    <a:pt x="1291901" y="0"/>
                  </a:lnTo>
                  <a:lnTo>
                    <a:pt x="1291901" y="1830824"/>
                  </a:lnTo>
                  <a:lnTo>
                    <a:pt x="0" y="1830824"/>
                  </a:lnTo>
                  <a:close/>
                </a:path>
              </a:pathLst>
            </a:custGeom>
            <a:solidFill>
              <a:srgbClr val="F3F3F3"/>
            </a:solidFill>
          </p:spPr>
        </p:sp>
        <p:sp>
          <p:nvSpPr>
            <p:cNvPr name="TextBox 7" id="7"/>
            <p:cNvSpPr txBox="true"/>
            <p:nvPr/>
          </p:nvSpPr>
          <p:spPr>
            <a:xfrm>
              <a:off x="0" y="-19050"/>
              <a:ext cx="1291901" cy="1849875"/>
            </a:xfrm>
            <a:prstGeom prst="rect">
              <a:avLst/>
            </a:prstGeom>
          </p:spPr>
          <p:txBody>
            <a:bodyPr anchor="ctr" rtlCol="false" tIns="50800" lIns="50800" bIns="50800" rIns="50800"/>
            <a:lstStyle/>
            <a:p>
              <a:pPr algn="ctr">
                <a:lnSpc>
                  <a:spcPts val="2952"/>
                </a:lnSpc>
              </a:pPr>
            </a:p>
          </p:txBody>
        </p:sp>
      </p:grpSp>
      <p:grpSp>
        <p:nvGrpSpPr>
          <p:cNvPr name="Group 8" id="8"/>
          <p:cNvGrpSpPr/>
          <p:nvPr/>
        </p:nvGrpSpPr>
        <p:grpSpPr>
          <a:xfrm rot="0">
            <a:off x="6691407" y="3335588"/>
            <a:ext cx="4905185" cy="6951412"/>
            <a:chOff x="0" y="0"/>
            <a:chExt cx="1291901" cy="1830825"/>
          </a:xfrm>
        </p:grpSpPr>
        <p:sp>
          <p:nvSpPr>
            <p:cNvPr name="Freeform 9" id="9"/>
            <p:cNvSpPr/>
            <p:nvPr/>
          </p:nvSpPr>
          <p:spPr>
            <a:xfrm flipH="false" flipV="false" rot="0">
              <a:off x="0" y="0"/>
              <a:ext cx="1291901" cy="1830824"/>
            </a:xfrm>
            <a:custGeom>
              <a:avLst/>
              <a:gdLst/>
              <a:ahLst/>
              <a:cxnLst/>
              <a:rect r="r" b="b" t="t" l="l"/>
              <a:pathLst>
                <a:path h="1830824" w="1291901">
                  <a:moveTo>
                    <a:pt x="0" y="0"/>
                  </a:moveTo>
                  <a:lnTo>
                    <a:pt x="1291901" y="0"/>
                  </a:lnTo>
                  <a:lnTo>
                    <a:pt x="1291901" y="1830824"/>
                  </a:lnTo>
                  <a:lnTo>
                    <a:pt x="0" y="1830824"/>
                  </a:lnTo>
                  <a:close/>
                </a:path>
              </a:pathLst>
            </a:custGeom>
            <a:solidFill>
              <a:srgbClr val="F3F3F3"/>
            </a:solidFill>
          </p:spPr>
        </p:sp>
        <p:sp>
          <p:nvSpPr>
            <p:cNvPr name="TextBox 10" id="10"/>
            <p:cNvSpPr txBox="true"/>
            <p:nvPr/>
          </p:nvSpPr>
          <p:spPr>
            <a:xfrm>
              <a:off x="0" y="-19050"/>
              <a:ext cx="1291901" cy="1849875"/>
            </a:xfrm>
            <a:prstGeom prst="rect">
              <a:avLst/>
            </a:prstGeom>
          </p:spPr>
          <p:txBody>
            <a:bodyPr anchor="ctr" rtlCol="false" tIns="50800" lIns="50800" bIns="50800" rIns="50800"/>
            <a:lstStyle/>
            <a:p>
              <a:pPr algn="ctr">
                <a:lnSpc>
                  <a:spcPts val="2952"/>
                </a:lnSpc>
              </a:pPr>
            </a:p>
          </p:txBody>
        </p:sp>
      </p:grpSp>
      <p:sp>
        <p:nvSpPr>
          <p:cNvPr name="Freeform 11" id="11"/>
          <p:cNvSpPr/>
          <p:nvPr/>
        </p:nvSpPr>
        <p:spPr>
          <a:xfrm flipH="false" flipV="false" rot="0">
            <a:off x="15583050" y="98742"/>
            <a:ext cx="1676250" cy="1859916"/>
          </a:xfrm>
          <a:custGeom>
            <a:avLst/>
            <a:gdLst/>
            <a:ahLst/>
            <a:cxnLst/>
            <a:rect r="r" b="b" t="t" l="l"/>
            <a:pathLst>
              <a:path h="1859916" w="1676250">
                <a:moveTo>
                  <a:pt x="0" y="0"/>
                </a:moveTo>
                <a:lnTo>
                  <a:pt x="1676250" y="0"/>
                </a:lnTo>
                <a:lnTo>
                  <a:pt x="1676250" y="1859916"/>
                </a:lnTo>
                <a:lnTo>
                  <a:pt x="0" y="18599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040887" y="847725"/>
            <a:ext cx="16218413" cy="1642110"/>
          </a:xfrm>
          <a:prstGeom prst="rect">
            <a:avLst/>
          </a:prstGeom>
        </p:spPr>
        <p:txBody>
          <a:bodyPr anchor="t" rtlCol="false" tIns="0" lIns="0" bIns="0" rIns="0">
            <a:spAutoFit/>
          </a:bodyPr>
          <a:lstStyle/>
          <a:p>
            <a:pPr>
              <a:lnSpc>
                <a:spcPts val="13439"/>
              </a:lnSpc>
            </a:pPr>
            <a:r>
              <a:rPr lang="en-US" sz="9600">
                <a:solidFill>
                  <a:srgbClr val="000000"/>
                </a:solidFill>
                <a:latin typeface="DM Serif Display"/>
              </a:rPr>
              <a:t>Caracteristicas</a:t>
            </a:r>
            <a:r>
              <a:rPr lang="en-US" sz="9600">
                <a:solidFill>
                  <a:srgbClr val="000000"/>
                </a:solidFill>
                <a:latin typeface="DM Serif Display"/>
              </a:rPr>
              <a:t> relevantes</a:t>
            </a:r>
          </a:p>
        </p:txBody>
      </p:sp>
      <p:sp>
        <p:nvSpPr>
          <p:cNvPr name="TextBox 13" id="13"/>
          <p:cNvSpPr txBox="true"/>
          <p:nvPr/>
        </p:nvSpPr>
        <p:spPr>
          <a:xfrm rot="0">
            <a:off x="1624688" y="3346452"/>
            <a:ext cx="3713209" cy="1606449"/>
          </a:xfrm>
          <a:prstGeom prst="rect">
            <a:avLst/>
          </a:prstGeom>
        </p:spPr>
        <p:txBody>
          <a:bodyPr anchor="t" rtlCol="false" tIns="0" lIns="0" bIns="0" rIns="0">
            <a:spAutoFit/>
          </a:bodyPr>
          <a:lstStyle/>
          <a:p>
            <a:pPr>
              <a:lnSpc>
                <a:spcPts val="13600"/>
              </a:lnSpc>
            </a:pPr>
            <a:r>
              <a:rPr lang="en-US" sz="8000">
                <a:solidFill>
                  <a:srgbClr val="7162CF"/>
                </a:solidFill>
                <a:latin typeface="DM Serif Display Bold"/>
              </a:rPr>
              <a:t>1</a:t>
            </a:r>
          </a:p>
        </p:txBody>
      </p:sp>
      <p:sp>
        <p:nvSpPr>
          <p:cNvPr name="TextBox 14" id="14"/>
          <p:cNvSpPr txBox="true"/>
          <p:nvPr/>
        </p:nvSpPr>
        <p:spPr>
          <a:xfrm rot="0">
            <a:off x="7293489" y="3346452"/>
            <a:ext cx="3713209" cy="1606548"/>
          </a:xfrm>
          <a:prstGeom prst="rect">
            <a:avLst/>
          </a:prstGeom>
        </p:spPr>
        <p:txBody>
          <a:bodyPr anchor="t" rtlCol="false" tIns="0" lIns="0" bIns="0" rIns="0">
            <a:spAutoFit/>
          </a:bodyPr>
          <a:lstStyle/>
          <a:p>
            <a:pPr>
              <a:lnSpc>
                <a:spcPts val="13600"/>
              </a:lnSpc>
            </a:pPr>
            <a:r>
              <a:rPr lang="en-US" sz="8000">
                <a:solidFill>
                  <a:srgbClr val="7162CF"/>
                </a:solidFill>
                <a:latin typeface="DM Serif Display Bold"/>
              </a:rPr>
              <a:t>2</a:t>
            </a:r>
          </a:p>
        </p:txBody>
      </p:sp>
      <p:sp>
        <p:nvSpPr>
          <p:cNvPr name="TextBox 15" id="15"/>
          <p:cNvSpPr txBox="true"/>
          <p:nvPr/>
        </p:nvSpPr>
        <p:spPr>
          <a:xfrm rot="0">
            <a:off x="12958668" y="3346452"/>
            <a:ext cx="3713209" cy="1606548"/>
          </a:xfrm>
          <a:prstGeom prst="rect">
            <a:avLst/>
          </a:prstGeom>
        </p:spPr>
        <p:txBody>
          <a:bodyPr anchor="t" rtlCol="false" tIns="0" lIns="0" bIns="0" rIns="0">
            <a:spAutoFit/>
          </a:bodyPr>
          <a:lstStyle/>
          <a:p>
            <a:pPr algn="l" marL="0" indent="0" lvl="0">
              <a:lnSpc>
                <a:spcPts val="13600"/>
              </a:lnSpc>
              <a:spcBef>
                <a:spcPct val="0"/>
              </a:spcBef>
            </a:pPr>
            <a:r>
              <a:rPr lang="en-US" sz="8000" u="none">
                <a:solidFill>
                  <a:srgbClr val="7162CF"/>
                </a:solidFill>
                <a:latin typeface="DM Serif Display Bold"/>
              </a:rPr>
              <a:t>3</a:t>
            </a:r>
          </a:p>
        </p:txBody>
      </p:sp>
      <p:grpSp>
        <p:nvGrpSpPr>
          <p:cNvPr name="Group 16" id="16"/>
          <p:cNvGrpSpPr/>
          <p:nvPr/>
        </p:nvGrpSpPr>
        <p:grpSpPr>
          <a:xfrm rot="0">
            <a:off x="1624688" y="5234021"/>
            <a:ext cx="3713209" cy="3523970"/>
            <a:chOff x="0" y="0"/>
            <a:chExt cx="4950945" cy="4698626"/>
          </a:xfrm>
        </p:grpSpPr>
        <p:sp>
          <p:nvSpPr>
            <p:cNvPr name="TextBox 17" id="17"/>
            <p:cNvSpPr txBox="true"/>
            <p:nvPr/>
          </p:nvSpPr>
          <p:spPr>
            <a:xfrm rot="0">
              <a:off x="0" y="841414"/>
              <a:ext cx="4950945" cy="3857213"/>
            </a:xfrm>
            <a:prstGeom prst="rect">
              <a:avLst/>
            </a:prstGeom>
          </p:spPr>
          <p:txBody>
            <a:bodyPr anchor="t" rtlCol="false" tIns="0" lIns="0" bIns="0" rIns="0">
              <a:spAutoFit/>
            </a:bodyPr>
            <a:lstStyle/>
            <a:p>
              <a:pPr>
                <a:lnSpc>
                  <a:spcPts val="3863"/>
                </a:lnSpc>
              </a:pPr>
              <a:r>
                <a:rPr lang="en-US" sz="2799">
                  <a:solidFill>
                    <a:srgbClr val="363434"/>
                  </a:solidFill>
                  <a:latin typeface="Glacial Indifference"/>
                </a:rPr>
                <a:t>Es el proceso por el cual una determinada estación logra identificar la existencia de una determinada red.</a:t>
              </a:r>
            </a:p>
          </p:txBody>
        </p:sp>
        <p:sp>
          <p:nvSpPr>
            <p:cNvPr name="TextBox 18" id="18"/>
            <p:cNvSpPr txBox="true"/>
            <p:nvPr/>
          </p:nvSpPr>
          <p:spPr>
            <a:xfrm rot="0">
              <a:off x="0" y="-57150"/>
              <a:ext cx="4950945" cy="697988"/>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000000"/>
                  </a:solidFill>
                  <a:latin typeface="DM Serif Display Bold"/>
                </a:rPr>
                <a:t>Exploración</a:t>
              </a:r>
            </a:p>
          </p:txBody>
        </p:sp>
      </p:grpSp>
      <p:grpSp>
        <p:nvGrpSpPr>
          <p:cNvPr name="Group 19" id="19"/>
          <p:cNvGrpSpPr/>
          <p:nvPr/>
        </p:nvGrpSpPr>
        <p:grpSpPr>
          <a:xfrm rot="0">
            <a:off x="7161129" y="4953033"/>
            <a:ext cx="3977929" cy="4809398"/>
            <a:chOff x="0" y="0"/>
            <a:chExt cx="5303905" cy="6412530"/>
          </a:xfrm>
        </p:grpSpPr>
        <p:sp>
          <p:nvSpPr>
            <p:cNvPr name="TextBox 20" id="20"/>
            <p:cNvSpPr txBox="true"/>
            <p:nvPr/>
          </p:nvSpPr>
          <p:spPr>
            <a:xfrm rot="0">
              <a:off x="0" y="841414"/>
              <a:ext cx="5303905" cy="5571116"/>
            </a:xfrm>
            <a:prstGeom prst="rect">
              <a:avLst/>
            </a:prstGeom>
          </p:spPr>
          <p:txBody>
            <a:bodyPr anchor="t" rtlCol="false" tIns="0" lIns="0" bIns="0" rIns="0">
              <a:spAutoFit/>
            </a:bodyPr>
            <a:lstStyle/>
            <a:p>
              <a:pPr>
                <a:lnSpc>
                  <a:spcPts val="3311"/>
                </a:lnSpc>
              </a:pPr>
              <a:r>
                <a:rPr lang="en-US" sz="2400">
                  <a:solidFill>
                    <a:srgbClr val="363434"/>
                  </a:solidFill>
                  <a:latin typeface="Glacial Indifference"/>
                </a:rPr>
                <a:t>Establece la identidad de las estaciones y autoriza la asociación. </a:t>
              </a:r>
              <a:r>
                <a:rPr lang="en-US" sz="2400">
                  <a:solidFill>
                    <a:srgbClr val="363434"/>
                  </a:solidFill>
                  <a:latin typeface="Glacial Indifference"/>
                  <a:hlinkClick r:id="rId4" tooltip="https://www.xataka.com/investigacion/lifi-que-ventajas-limitaciones-casos-uso-tecnologia-para-tener-conexion-a-internet-luz"/>
                </a:rPr>
                <a:t>En el caso inalámbrico, la posibilidad de un acceso más libre origina el uso en el estándar 802.11 de dos formas de autenticación: Autenticación de sistema abierto y Autenticación de Clave compartida</a:t>
              </a:r>
            </a:p>
          </p:txBody>
        </p:sp>
        <p:sp>
          <p:nvSpPr>
            <p:cNvPr name="TextBox 21" id="21"/>
            <p:cNvSpPr txBox="true"/>
            <p:nvPr/>
          </p:nvSpPr>
          <p:spPr>
            <a:xfrm rot="0">
              <a:off x="0" y="-57150"/>
              <a:ext cx="5303905" cy="697988"/>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000000"/>
                  </a:solidFill>
                  <a:latin typeface="DM Serif Display Bold"/>
                </a:rPr>
                <a:t>Autenticación</a:t>
              </a:r>
            </a:p>
          </p:txBody>
        </p:sp>
      </p:grpSp>
      <p:grpSp>
        <p:nvGrpSpPr>
          <p:cNvPr name="Group 22" id="22"/>
          <p:cNvGrpSpPr/>
          <p:nvPr/>
        </p:nvGrpSpPr>
        <p:grpSpPr>
          <a:xfrm rot="0">
            <a:off x="12949143" y="4953033"/>
            <a:ext cx="3713209" cy="4533239"/>
            <a:chOff x="0" y="0"/>
            <a:chExt cx="4950945" cy="6044318"/>
          </a:xfrm>
        </p:grpSpPr>
        <p:sp>
          <p:nvSpPr>
            <p:cNvPr name="TextBox 23" id="23"/>
            <p:cNvSpPr txBox="true"/>
            <p:nvPr/>
          </p:nvSpPr>
          <p:spPr>
            <a:xfrm rot="0">
              <a:off x="0" y="1590626"/>
              <a:ext cx="4950945" cy="4453693"/>
            </a:xfrm>
            <a:prstGeom prst="rect">
              <a:avLst/>
            </a:prstGeom>
          </p:spPr>
          <p:txBody>
            <a:bodyPr anchor="t" rtlCol="false" tIns="0" lIns="0" bIns="0" rIns="0">
              <a:spAutoFit/>
            </a:bodyPr>
            <a:lstStyle/>
            <a:p>
              <a:pPr>
                <a:lnSpc>
                  <a:spcPts val="3311"/>
                </a:lnSpc>
              </a:pPr>
              <a:r>
                <a:rPr lang="en-US" sz="2400">
                  <a:solidFill>
                    <a:srgbClr val="363434"/>
                  </a:solidFill>
                  <a:latin typeface="Glacial Indifference"/>
                </a:rPr>
                <a:t> Define los procedimientos que hacen posible que los distintos dispositivos compartan el uso del espectro radioeléctrico. La capa MAC (Medium Access Control) es el subnivel que se encarga de esta función.</a:t>
              </a:r>
            </a:p>
          </p:txBody>
        </p:sp>
        <p:sp>
          <p:nvSpPr>
            <p:cNvPr name="TextBox 24" id="24"/>
            <p:cNvSpPr txBox="true"/>
            <p:nvPr/>
          </p:nvSpPr>
          <p:spPr>
            <a:xfrm rot="0">
              <a:off x="0" y="-57150"/>
              <a:ext cx="4950945" cy="1447200"/>
            </a:xfrm>
            <a:prstGeom prst="rect">
              <a:avLst/>
            </a:prstGeom>
          </p:spPr>
          <p:txBody>
            <a:bodyPr anchor="t" rtlCol="false" tIns="0" lIns="0" bIns="0" rIns="0">
              <a:spAutoFit/>
            </a:bodyPr>
            <a:lstStyle/>
            <a:p>
              <a:pPr algn="l" marL="0" indent="0" lvl="0">
                <a:lnSpc>
                  <a:spcPts val="4480"/>
                </a:lnSpc>
                <a:spcBef>
                  <a:spcPct val="0"/>
                </a:spcBef>
              </a:pPr>
              <a:r>
                <a:rPr lang="en-US" sz="3200">
                  <a:solidFill>
                    <a:srgbClr val="000000"/>
                  </a:solidFill>
                  <a:latin typeface="DM Serif Display Bold"/>
                </a:rPr>
                <a:t>Control del acceso al medio</a:t>
              </a:r>
            </a:p>
          </p:txBody>
        </p:sp>
      </p:grpSp>
    </p:spTree>
  </p:cSld>
  <p:clrMapOvr>
    <a:masterClrMapping/>
  </p:clrMapOvr>
  <p:transition spd="med">
    <p:cover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1028700" y="4082344"/>
            <a:ext cx="4737159" cy="2490409"/>
            <a:chOff x="0" y="0"/>
            <a:chExt cx="6316212" cy="3320545"/>
          </a:xfrm>
        </p:grpSpPr>
        <p:sp>
          <p:nvSpPr>
            <p:cNvPr name="TextBox 3" id="3"/>
            <p:cNvSpPr txBox="true"/>
            <p:nvPr/>
          </p:nvSpPr>
          <p:spPr>
            <a:xfrm rot="0">
              <a:off x="0" y="0"/>
              <a:ext cx="6316212" cy="647700"/>
            </a:xfrm>
            <a:prstGeom prst="rect">
              <a:avLst/>
            </a:prstGeom>
          </p:spPr>
          <p:txBody>
            <a:bodyPr anchor="t" rtlCol="false" tIns="0" lIns="0" bIns="0" rIns="0">
              <a:spAutoFit/>
            </a:bodyPr>
            <a:lstStyle/>
            <a:p>
              <a:pPr algn="l" marL="0" indent="0" lvl="0">
                <a:lnSpc>
                  <a:spcPts val="3840"/>
                </a:lnSpc>
              </a:pPr>
              <a:r>
                <a:rPr lang="en-US" sz="3200">
                  <a:solidFill>
                    <a:srgbClr val="000000"/>
                  </a:solidFill>
                  <a:latin typeface="DM Serif Display"/>
                </a:rPr>
                <a:t>802.11 </a:t>
              </a:r>
            </a:p>
          </p:txBody>
        </p:sp>
        <p:sp>
          <p:nvSpPr>
            <p:cNvPr name="TextBox 4" id="4"/>
            <p:cNvSpPr txBox="true"/>
            <p:nvPr/>
          </p:nvSpPr>
          <p:spPr>
            <a:xfrm rot="0">
              <a:off x="0" y="867540"/>
              <a:ext cx="6316212" cy="2453005"/>
            </a:xfrm>
            <a:prstGeom prst="rect">
              <a:avLst/>
            </a:prstGeom>
          </p:spPr>
          <p:txBody>
            <a:bodyPr anchor="t" rtlCol="false" tIns="0" lIns="0" bIns="0" rIns="0">
              <a:spAutoFit/>
            </a:bodyPr>
            <a:lstStyle/>
            <a:p>
              <a:pPr algn="l" marL="0" indent="0" lvl="1">
                <a:lnSpc>
                  <a:spcPts val="2940"/>
                </a:lnSpc>
              </a:pPr>
              <a:r>
                <a:rPr lang="en-US" sz="2100">
                  <a:solidFill>
                    <a:srgbClr val="363434"/>
                  </a:solidFill>
                  <a:latin typeface="Glacial Indifference"/>
                </a:rPr>
                <a:t>Es una familia de normas inalámbricas creada por el </a:t>
              </a:r>
              <a:r>
                <a:rPr lang="en-US" sz="2100">
                  <a:solidFill>
                    <a:srgbClr val="363434"/>
                  </a:solidFill>
                  <a:latin typeface="Glacial Indifference"/>
                  <a:hlinkClick r:id="rId2" tooltip="https://es.wikipedia.org/wiki/Institute_of_Electrical_and_Electronics_Engineers"/>
                </a:rPr>
                <a:t>Institute of Electrical and Electronics Engineers</a:t>
              </a:r>
              <a:r>
                <a:rPr lang="en-US" sz="2100">
                  <a:solidFill>
                    <a:srgbClr val="363434"/>
                  </a:solidFill>
                  <a:latin typeface="Glacial Indifference"/>
                </a:rPr>
                <a:t> (IEEE). 802.11n es la forma más apropiada de llamar a la tecnología Wi-Fi</a:t>
              </a:r>
            </a:p>
          </p:txBody>
        </p:sp>
      </p:grpSp>
      <p:grpSp>
        <p:nvGrpSpPr>
          <p:cNvPr name="Group 5" id="5"/>
          <p:cNvGrpSpPr/>
          <p:nvPr/>
        </p:nvGrpSpPr>
        <p:grpSpPr>
          <a:xfrm rot="0">
            <a:off x="12509954" y="4082344"/>
            <a:ext cx="4472481" cy="3403422"/>
            <a:chOff x="0" y="0"/>
            <a:chExt cx="5963308" cy="4537895"/>
          </a:xfrm>
        </p:grpSpPr>
        <p:sp>
          <p:nvSpPr>
            <p:cNvPr name="TextBox 6" id="6"/>
            <p:cNvSpPr txBox="true"/>
            <p:nvPr/>
          </p:nvSpPr>
          <p:spPr>
            <a:xfrm rot="0">
              <a:off x="0" y="0"/>
              <a:ext cx="5963308" cy="611511"/>
            </a:xfrm>
            <a:prstGeom prst="rect">
              <a:avLst/>
            </a:prstGeom>
          </p:spPr>
          <p:txBody>
            <a:bodyPr anchor="t" rtlCol="false" tIns="0" lIns="0" bIns="0" rIns="0">
              <a:spAutoFit/>
            </a:bodyPr>
            <a:lstStyle/>
            <a:p>
              <a:pPr algn="l" marL="0" indent="0" lvl="0">
                <a:lnSpc>
                  <a:spcPts val="3625"/>
                </a:lnSpc>
              </a:pPr>
              <a:r>
                <a:rPr lang="en-US" sz="3021">
                  <a:solidFill>
                    <a:srgbClr val="363434"/>
                  </a:solidFill>
                  <a:latin typeface="DM Serif Display"/>
                </a:rPr>
                <a:t>QPSK </a:t>
              </a:r>
            </a:p>
          </p:txBody>
        </p:sp>
        <p:sp>
          <p:nvSpPr>
            <p:cNvPr name="TextBox 7" id="7"/>
            <p:cNvSpPr txBox="true"/>
            <p:nvPr/>
          </p:nvSpPr>
          <p:spPr>
            <a:xfrm rot="0">
              <a:off x="0" y="816407"/>
              <a:ext cx="5963308" cy="3721488"/>
            </a:xfrm>
            <a:prstGeom prst="rect">
              <a:avLst/>
            </a:prstGeom>
          </p:spPr>
          <p:txBody>
            <a:bodyPr anchor="t" rtlCol="false" tIns="0" lIns="0" bIns="0" rIns="0">
              <a:spAutoFit/>
            </a:bodyPr>
            <a:lstStyle/>
            <a:p>
              <a:pPr>
                <a:lnSpc>
                  <a:spcPts val="2775"/>
                </a:lnSpc>
              </a:pPr>
              <a:r>
                <a:rPr lang="en-US" sz="1982">
                  <a:solidFill>
                    <a:srgbClr val="363434"/>
                  </a:solidFill>
                  <a:latin typeface="Glacial Indifference"/>
                </a:rPr>
                <a:t>QPSK es común en comunicación satelital y difusión de video digital por su resistencia al ruido y fácil implementación, siendo menos susceptible a interferencias que otras técnicas de modulación.</a:t>
              </a:r>
            </a:p>
            <a:p>
              <a:pPr>
                <a:lnSpc>
                  <a:spcPts val="2775"/>
                </a:lnSpc>
              </a:pPr>
            </a:p>
            <a:p>
              <a:pPr algn="l" marL="0" indent="0" lvl="1">
                <a:lnSpc>
                  <a:spcPts val="2775"/>
                </a:lnSpc>
              </a:pPr>
            </a:p>
          </p:txBody>
        </p:sp>
      </p:grpSp>
      <p:grpSp>
        <p:nvGrpSpPr>
          <p:cNvPr name="Group 8" id="8"/>
          <p:cNvGrpSpPr/>
          <p:nvPr/>
        </p:nvGrpSpPr>
        <p:grpSpPr>
          <a:xfrm rot="0">
            <a:off x="6769327" y="4082344"/>
            <a:ext cx="4737159" cy="1747459"/>
            <a:chOff x="0" y="0"/>
            <a:chExt cx="6316212" cy="2329945"/>
          </a:xfrm>
        </p:grpSpPr>
        <p:sp>
          <p:nvSpPr>
            <p:cNvPr name="TextBox 9" id="9"/>
            <p:cNvSpPr txBox="true"/>
            <p:nvPr/>
          </p:nvSpPr>
          <p:spPr>
            <a:xfrm rot="0">
              <a:off x="0" y="0"/>
              <a:ext cx="6316212" cy="647700"/>
            </a:xfrm>
            <a:prstGeom prst="rect">
              <a:avLst/>
            </a:prstGeom>
          </p:spPr>
          <p:txBody>
            <a:bodyPr anchor="t" rtlCol="false" tIns="0" lIns="0" bIns="0" rIns="0">
              <a:spAutoFit/>
            </a:bodyPr>
            <a:lstStyle/>
            <a:p>
              <a:pPr algn="l" marL="0" indent="0" lvl="0">
                <a:lnSpc>
                  <a:spcPts val="3840"/>
                </a:lnSpc>
              </a:pPr>
              <a:r>
                <a:rPr lang="en-US" sz="3200">
                  <a:solidFill>
                    <a:srgbClr val="363434"/>
                  </a:solidFill>
                  <a:latin typeface="DM Serif Display"/>
                </a:rPr>
                <a:t>Demodulacion</a:t>
              </a:r>
            </a:p>
          </p:txBody>
        </p:sp>
        <p:sp>
          <p:nvSpPr>
            <p:cNvPr name="TextBox 10" id="10"/>
            <p:cNvSpPr txBox="true"/>
            <p:nvPr/>
          </p:nvSpPr>
          <p:spPr>
            <a:xfrm rot="0">
              <a:off x="0" y="867540"/>
              <a:ext cx="6316212" cy="1462405"/>
            </a:xfrm>
            <a:prstGeom prst="rect">
              <a:avLst/>
            </a:prstGeom>
          </p:spPr>
          <p:txBody>
            <a:bodyPr anchor="t" rtlCol="false" tIns="0" lIns="0" bIns="0" rIns="0">
              <a:spAutoFit/>
            </a:bodyPr>
            <a:lstStyle/>
            <a:p>
              <a:pPr algn="l" marL="0" indent="0" lvl="1">
                <a:lnSpc>
                  <a:spcPts val="2940"/>
                </a:lnSpc>
              </a:pPr>
              <a:r>
                <a:rPr lang="en-US" sz="2100">
                  <a:solidFill>
                    <a:srgbClr val="363434"/>
                  </a:solidFill>
                  <a:latin typeface="Glacial Indifference"/>
                </a:rPr>
                <a:t> La demodulación es el proceso mediante el cual se extrae la información de una señal modulada.</a:t>
              </a:r>
            </a:p>
          </p:txBody>
        </p:sp>
      </p:grpSp>
      <p:grpSp>
        <p:nvGrpSpPr>
          <p:cNvPr name="Group 11" id="11"/>
          <p:cNvGrpSpPr/>
          <p:nvPr/>
        </p:nvGrpSpPr>
        <p:grpSpPr>
          <a:xfrm rot="0">
            <a:off x="1040887" y="7139366"/>
            <a:ext cx="4737159" cy="2861884"/>
            <a:chOff x="0" y="0"/>
            <a:chExt cx="6316212" cy="3815845"/>
          </a:xfrm>
        </p:grpSpPr>
        <p:sp>
          <p:nvSpPr>
            <p:cNvPr name="TextBox 12" id="12"/>
            <p:cNvSpPr txBox="true"/>
            <p:nvPr/>
          </p:nvSpPr>
          <p:spPr>
            <a:xfrm rot="0">
              <a:off x="0" y="0"/>
              <a:ext cx="6316212" cy="647700"/>
            </a:xfrm>
            <a:prstGeom prst="rect">
              <a:avLst/>
            </a:prstGeom>
          </p:spPr>
          <p:txBody>
            <a:bodyPr anchor="t" rtlCol="false" tIns="0" lIns="0" bIns="0" rIns="0">
              <a:spAutoFit/>
            </a:bodyPr>
            <a:lstStyle/>
            <a:p>
              <a:pPr algn="l" marL="0" indent="0" lvl="0">
                <a:lnSpc>
                  <a:spcPts val="3840"/>
                </a:lnSpc>
              </a:pPr>
              <a:r>
                <a:rPr lang="en-US" sz="3200">
                  <a:solidFill>
                    <a:srgbClr val="363434"/>
                  </a:solidFill>
                  <a:latin typeface="DM Serif Display"/>
                </a:rPr>
                <a:t>16-QAM</a:t>
              </a:r>
            </a:p>
          </p:txBody>
        </p:sp>
        <p:sp>
          <p:nvSpPr>
            <p:cNvPr name="TextBox 13" id="13"/>
            <p:cNvSpPr txBox="true"/>
            <p:nvPr/>
          </p:nvSpPr>
          <p:spPr>
            <a:xfrm rot="0">
              <a:off x="0" y="867540"/>
              <a:ext cx="6316212" cy="2948305"/>
            </a:xfrm>
            <a:prstGeom prst="rect">
              <a:avLst/>
            </a:prstGeom>
          </p:spPr>
          <p:txBody>
            <a:bodyPr anchor="t" rtlCol="false" tIns="0" lIns="0" bIns="0" rIns="0">
              <a:spAutoFit/>
            </a:bodyPr>
            <a:lstStyle/>
            <a:p>
              <a:pPr algn="l" marL="0" indent="0" lvl="1">
                <a:lnSpc>
                  <a:spcPts val="2940"/>
                </a:lnSpc>
              </a:pPr>
              <a:r>
                <a:rPr lang="en-US" sz="2100">
                  <a:solidFill>
                    <a:srgbClr val="363434"/>
                  </a:solidFill>
                  <a:latin typeface="Glacial Indifference"/>
                </a:rPr>
                <a:t>La Modulación de amplitud en cuadratura (QAM) es una técnica de modulación utilizada en telecomunicaciones para transmitir señales digitales a través de canales analógicos.</a:t>
              </a:r>
            </a:p>
          </p:txBody>
        </p:sp>
      </p:grpSp>
      <p:grpSp>
        <p:nvGrpSpPr>
          <p:cNvPr name="Group 14" id="14"/>
          <p:cNvGrpSpPr/>
          <p:nvPr/>
        </p:nvGrpSpPr>
        <p:grpSpPr>
          <a:xfrm rot="0">
            <a:off x="12522141" y="7139366"/>
            <a:ext cx="4737159" cy="2490409"/>
            <a:chOff x="0" y="0"/>
            <a:chExt cx="6316212" cy="3320545"/>
          </a:xfrm>
        </p:grpSpPr>
        <p:sp>
          <p:nvSpPr>
            <p:cNvPr name="TextBox 15" id="15"/>
            <p:cNvSpPr txBox="true"/>
            <p:nvPr/>
          </p:nvSpPr>
          <p:spPr>
            <a:xfrm rot="0">
              <a:off x="0" y="0"/>
              <a:ext cx="6316212" cy="647700"/>
            </a:xfrm>
            <a:prstGeom prst="rect">
              <a:avLst/>
            </a:prstGeom>
          </p:spPr>
          <p:txBody>
            <a:bodyPr anchor="t" rtlCol="false" tIns="0" lIns="0" bIns="0" rIns="0">
              <a:spAutoFit/>
            </a:bodyPr>
            <a:lstStyle/>
            <a:p>
              <a:pPr algn="l" marL="0" indent="0" lvl="0">
                <a:lnSpc>
                  <a:spcPts val="3840"/>
                </a:lnSpc>
              </a:pPr>
              <a:r>
                <a:rPr lang="en-US" sz="3200">
                  <a:solidFill>
                    <a:srgbClr val="363434"/>
                  </a:solidFill>
                  <a:latin typeface="DM Serif Display"/>
                </a:rPr>
                <a:t>Frecuencia de red</a:t>
              </a:r>
            </a:p>
          </p:txBody>
        </p:sp>
        <p:sp>
          <p:nvSpPr>
            <p:cNvPr name="TextBox 16" id="16"/>
            <p:cNvSpPr txBox="true"/>
            <p:nvPr/>
          </p:nvSpPr>
          <p:spPr>
            <a:xfrm rot="0">
              <a:off x="0" y="867540"/>
              <a:ext cx="6316212" cy="2453005"/>
            </a:xfrm>
            <a:prstGeom prst="rect">
              <a:avLst/>
            </a:prstGeom>
          </p:spPr>
          <p:txBody>
            <a:bodyPr anchor="t" rtlCol="false" tIns="0" lIns="0" bIns="0" rIns="0">
              <a:spAutoFit/>
            </a:bodyPr>
            <a:lstStyle/>
            <a:p>
              <a:pPr algn="l" marL="0" indent="0" lvl="1">
                <a:lnSpc>
                  <a:spcPts val="2940"/>
                </a:lnSpc>
              </a:pPr>
              <a:r>
                <a:rPr lang="en-US" sz="2100">
                  <a:solidFill>
                    <a:srgbClr val="363434"/>
                  </a:solidFill>
                  <a:latin typeface="Glacial Indifference"/>
                </a:rPr>
                <a:t>La frecuencia de red​ es el valor nominalde las oscilacionesde corriente alterna(CA) en una red síncrona de área amplia transmitida desde una central eléctrica al usuario final. </a:t>
              </a:r>
            </a:p>
          </p:txBody>
        </p:sp>
      </p:grpSp>
      <p:grpSp>
        <p:nvGrpSpPr>
          <p:cNvPr name="Group 17" id="17"/>
          <p:cNvGrpSpPr/>
          <p:nvPr/>
        </p:nvGrpSpPr>
        <p:grpSpPr>
          <a:xfrm rot="0">
            <a:off x="6769327" y="6653591"/>
            <a:ext cx="4737159" cy="3347659"/>
            <a:chOff x="0" y="0"/>
            <a:chExt cx="6316212" cy="4463545"/>
          </a:xfrm>
        </p:grpSpPr>
        <p:sp>
          <p:nvSpPr>
            <p:cNvPr name="TextBox 18" id="18"/>
            <p:cNvSpPr txBox="true"/>
            <p:nvPr/>
          </p:nvSpPr>
          <p:spPr>
            <a:xfrm rot="0">
              <a:off x="0" y="0"/>
              <a:ext cx="6316212" cy="1295400"/>
            </a:xfrm>
            <a:prstGeom prst="rect">
              <a:avLst/>
            </a:prstGeom>
          </p:spPr>
          <p:txBody>
            <a:bodyPr anchor="t" rtlCol="false" tIns="0" lIns="0" bIns="0" rIns="0">
              <a:spAutoFit/>
            </a:bodyPr>
            <a:lstStyle/>
            <a:p>
              <a:pPr>
                <a:lnSpc>
                  <a:spcPts val="3840"/>
                </a:lnSpc>
              </a:pPr>
            </a:p>
            <a:p>
              <a:pPr algn="l" marL="0" indent="0" lvl="0">
                <a:lnSpc>
                  <a:spcPts val="3840"/>
                </a:lnSpc>
              </a:pPr>
              <a:r>
                <a:rPr lang="en-US" sz="3200">
                  <a:solidFill>
                    <a:srgbClr val="363434"/>
                  </a:solidFill>
                  <a:latin typeface="DM Serif Display"/>
                </a:rPr>
                <a:t>MIMO</a:t>
              </a:r>
            </a:p>
          </p:txBody>
        </p:sp>
        <p:sp>
          <p:nvSpPr>
            <p:cNvPr name="TextBox 19" id="19"/>
            <p:cNvSpPr txBox="true"/>
            <p:nvPr/>
          </p:nvSpPr>
          <p:spPr>
            <a:xfrm rot="0">
              <a:off x="0" y="1515240"/>
              <a:ext cx="6316212" cy="2948305"/>
            </a:xfrm>
            <a:prstGeom prst="rect">
              <a:avLst/>
            </a:prstGeom>
          </p:spPr>
          <p:txBody>
            <a:bodyPr anchor="t" rtlCol="false" tIns="0" lIns="0" bIns="0" rIns="0">
              <a:spAutoFit/>
            </a:bodyPr>
            <a:lstStyle/>
            <a:p>
              <a:pPr algn="l" marL="0" indent="0" lvl="1">
                <a:lnSpc>
                  <a:spcPts val="2940"/>
                </a:lnSpc>
              </a:pPr>
              <a:r>
                <a:rPr lang="en-US" sz="2100">
                  <a:solidFill>
                    <a:srgbClr val="363434"/>
                  </a:solidFill>
                  <a:latin typeface="Glacial Indifference"/>
                </a:rPr>
                <a:t>La tecnología MIMO (Multiple-Input Multiple-Output) es una técnica de transmisión inalámbrica que utiliza múltiples antenas para mejorar la calidad y velocidad de la conexión entre dispositivos.</a:t>
              </a:r>
            </a:p>
          </p:txBody>
        </p:sp>
      </p:grpSp>
      <p:grpSp>
        <p:nvGrpSpPr>
          <p:cNvPr name="Group 20" id="20"/>
          <p:cNvGrpSpPr/>
          <p:nvPr/>
        </p:nvGrpSpPr>
        <p:grpSpPr>
          <a:xfrm rot="0">
            <a:off x="0" y="0"/>
            <a:ext cx="18288000" cy="3144254"/>
            <a:chOff x="0" y="0"/>
            <a:chExt cx="4816593" cy="828116"/>
          </a:xfrm>
        </p:grpSpPr>
        <p:sp>
          <p:nvSpPr>
            <p:cNvPr name="Freeform 21" id="21"/>
            <p:cNvSpPr/>
            <p:nvPr/>
          </p:nvSpPr>
          <p:spPr>
            <a:xfrm flipH="false" flipV="false" rot="0">
              <a:off x="0" y="0"/>
              <a:ext cx="4816592" cy="828116"/>
            </a:xfrm>
            <a:custGeom>
              <a:avLst/>
              <a:gdLst/>
              <a:ahLst/>
              <a:cxnLst/>
              <a:rect r="r" b="b" t="t" l="l"/>
              <a:pathLst>
                <a:path h="828116" w="4816592">
                  <a:moveTo>
                    <a:pt x="0" y="0"/>
                  </a:moveTo>
                  <a:lnTo>
                    <a:pt x="4816592" y="0"/>
                  </a:lnTo>
                  <a:lnTo>
                    <a:pt x="4816592" y="828116"/>
                  </a:lnTo>
                  <a:lnTo>
                    <a:pt x="0" y="828116"/>
                  </a:lnTo>
                  <a:close/>
                </a:path>
              </a:pathLst>
            </a:custGeom>
            <a:solidFill>
              <a:srgbClr val="F3F3F3"/>
            </a:solidFill>
          </p:spPr>
        </p:sp>
        <p:sp>
          <p:nvSpPr>
            <p:cNvPr name="TextBox 22" id="22"/>
            <p:cNvSpPr txBox="true"/>
            <p:nvPr/>
          </p:nvSpPr>
          <p:spPr>
            <a:xfrm>
              <a:off x="0" y="-38100"/>
              <a:ext cx="4816593" cy="866216"/>
            </a:xfrm>
            <a:prstGeom prst="rect">
              <a:avLst/>
            </a:prstGeom>
          </p:spPr>
          <p:txBody>
            <a:bodyPr anchor="ctr" rtlCol="false" tIns="50800" lIns="50800" bIns="50800" rIns="50800"/>
            <a:lstStyle/>
            <a:p>
              <a:pPr algn="ctr">
                <a:lnSpc>
                  <a:spcPts val="2659"/>
                </a:lnSpc>
                <a:spcBef>
                  <a:spcPct val="0"/>
                </a:spcBef>
              </a:pPr>
            </a:p>
          </p:txBody>
        </p:sp>
      </p:grpSp>
      <p:sp>
        <p:nvSpPr>
          <p:cNvPr name="TextBox 23" id="23"/>
          <p:cNvSpPr txBox="true"/>
          <p:nvPr/>
        </p:nvSpPr>
        <p:spPr>
          <a:xfrm rot="0">
            <a:off x="1040887" y="847725"/>
            <a:ext cx="16218413" cy="1642110"/>
          </a:xfrm>
          <a:prstGeom prst="rect">
            <a:avLst/>
          </a:prstGeom>
        </p:spPr>
        <p:txBody>
          <a:bodyPr anchor="t" rtlCol="false" tIns="0" lIns="0" bIns="0" rIns="0">
            <a:spAutoFit/>
          </a:bodyPr>
          <a:lstStyle/>
          <a:p>
            <a:pPr>
              <a:lnSpc>
                <a:spcPts val="13439"/>
              </a:lnSpc>
            </a:pPr>
            <a:r>
              <a:rPr lang="en-US" sz="9600">
                <a:solidFill>
                  <a:srgbClr val="000000"/>
                </a:solidFill>
                <a:latin typeface="DM Serif Display"/>
              </a:rPr>
              <a:t>Glosario</a:t>
            </a:r>
          </a:p>
        </p:txBody>
      </p:sp>
    </p:spTree>
  </p:cSld>
  <p:clrMapOvr>
    <a:masterClrMapping/>
  </p:clrMapOvr>
  <p:transition spd="med">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9718248" y="0"/>
            <a:ext cx="8988841" cy="10812439"/>
            <a:chOff x="0" y="0"/>
            <a:chExt cx="11985121" cy="14416585"/>
          </a:xfrm>
        </p:grpSpPr>
        <p:pic>
          <p:nvPicPr>
            <p:cNvPr name="Picture 3" id="3"/>
            <p:cNvPicPr>
              <a:picLocks noChangeAspect="true"/>
            </p:cNvPicPr>
            <p:nvPr/>
          </p:nvPicPr>
          <p:blipFill>
            <a:blip r:embed="rId2"/>
            <a:srcRect l="22253" t="0" r="22253" b="0"/>
            <a:stretch>
              <a:fillRect/>
            </a:stretch>
          </p:blipFill>
          <p:spPr>
            <a:xfrm flipH="false" flipV="false">
              <a:off x="0" y="0"/>
              <a:ext cx="11985121" cy="14416585"/>
            </a:xfrm>
            <a:prstGeom prst="rect">
              <a:avLst/>
            </a:prstGeom>
          </p:spPr>
        </p:pic>
      </p:grpSp>
      <p:sp>
        <p:nvSpPr>
          <p:cNvPr name="TextBox 4" id="4"/>
          <p:cNvSpPr txBox="true"/>
          <p:nvPr/>
        </p:nvSpPr>
        <p:spPr>
          <a:xfrm rot="0">
            <a:off x="1449213" y="300038"/>
            <a:ext cx="6660469" cy="1457325"/>
          </a:xfrm>
          <a:prstGeom prst="rect">
            <a:avLst/>
          </a:prstGeom>
        </p:spPr>
        <p:txBody>
          <a:bodyPr anchor="t" rtlCol="false" tIns="0" lIns="0" bIns="0" rIns="0">
            <a:spAutoFit/>
          </a:bodyPr>
          <a:lstStyle/>
          <a:p>
            <a:pPr>
              <a:lnSpc>
                <a:spcPts val="11519"/>
              </a:lnSpc>
            </a:pPr>
            <a:r>
              <a:rPr lang="en-US" sz="9600">
                <a:solidFill>
                  <a:srgbClr val="000000"/>
                </a:solidFill>
                <a:latin typeface="DM Serif Display Bold"/>
              </a:rPr>
              <a:t>Referencias</a:t>
            </a:r>
          </a:p>
        </p:txBody>
      </p:sp>
      <p:sp>
        <p:nvSpPr>
          <p:cNvPr name="TextBox 5" id="5"/>
          <p:cNvSpPr txBox="true"/>
          <p:nvPr/>
        </p:nvSpPr>
        <p:spPr>
          <a:xfrm rot="0">
            <a:off x="197073" y="2106265"/>
            <a:ext cx="9164749" cy="7791450"/>
          </a:xfrm>
          <a:prstGeom prst="rect">
            <a:avLst/>
          </a:prstGeom>
        </p:spPr>
        <p:txBody>
          <a:bodyPr anchor="t" rtlCol="false" tIns="0" lIns="0" bIns="0" rIns="0">
            <a:spAutoFit/>
          </a:bodyPr>
          <a:lstStyle/>
          <a:p>
            <a:pPr marL="647700" indent="-323850" lvl="1">
              <a:lnSpc>
                <a:spcPts val="3600"/>
              </a:lnSpc>
              <a:buFont typeface="Arial"/>
              <a:buChar char="•"/>
            </a:pPr>
            <a:r>
              <a:rPr lang="en-US" sz="3000" spc="-44">
                <a:solidFill>
                  <a:srgbClr val="000000"/>
                </a:solidFill>
                <a:latin typeface="Georgia Pro"/>
              </a:rPr>
              <a:t>Valero, C. (2023, 2 marzo). Qué es el WiFi y cómo funciona para conectar todo a Internet. ADSLZone. https://www.adslzone.net/reportajes/tecnologia/que-es-wifi-como-funciona/ </a:t>
            </a:r>
          </a:p>
          <a:p>
            <a:pPr marL="647700" indent="-323850" lvl="1">
              <a:lnSpc>
                <a:spcPts val="3600"/>
              </a:lnSpc>
              <a:buFont typeface="Arial"/>
              <a:buChar char="•"/>
            </a:pPr>
            <a:r>
              <a:rPr lang="en-US" sz="3000" spc="-44">
                <a:solidFill>
                  <a:srgbClr val="000000"/>
                </a:solidFill>
                <a:latin typeface="Georgia Pro"/>
              </a:rPr>
              <a:t>López, A. (2023, 5 octubre). Aprende todo sobre las bandas de frecuencia Wi-Fi: 2.4GHz, 5GHz y 6GHz. RedesZone. https://www.redeszone.net/tutoriales/redes-wifi/bandas-frecuencias-wi-fi/</a:t>
            </a:r>
          </a:p>
          <a:p>
            <a:pPr marL="647700" indent="-323850" lvl="1">
              <a:lnSpc>
                <a:spcPts val="3600"/>
              </a:lnSpc>
              <a:buFont typeface="Arial"/>
              <a:buChar char="•"/>
            </a:pPr>
            <a:r>
              <a:rPr lang="en-US" sz="3000" spc="-44">
                <a:solidFill>
                  <a:srgbClr val="000000"/>
                </a:solidFill>
                <a:latin typeface="Georgia Pro"/>
              </a:rPr>
              <a:t>Ubierna, O. (2013, 24 mayo). Conceptos básicos de WiFi. Blog de tecnología wireless. https://www.comunicacionesinalambricashoy.com/wireless/conceptos-basicos-de-wifi/</a:t>
            </a:r>
          </a:p>
          <a:p>
            <a:pPr algn="l" marL="647700" indent="-323850" lvl="1">
              <a:lnSpc>
                <a:spcPts val="3600"/>
              </a:lnSpc>
              <a:buFont typeface="Arial"/>
              <a:buChar char="•"/>
            </a:pPr>
            <a:r>
              <a:rPr lang="en-US" sz="3000" spc="-44">
                <a:solidFill>
                  <a:srgbClr val="000000"/>
                </a:solidFill>
                <a:latin typeface="Georgia Pro"/>
              </a:rPr>
              <a:t>Jiménez, J. (2023, 20 abril). Tecnología MIMO: qué es y para qué se utiliza. RedesZone. https://www.redeszone.net/tutoriales/redes-wifi/tecnologia-mimo-red-wifi-que-es/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1D2FF"/>
        </a:solidFill>
      </p:bgPr>
    </p:bg>
    <p:spTree>
      <p:nvGrpSpPr>
        <p:cNvPr id="1" name=""/>
        <p:cNvGrpSpPr/>
        <p:nvPr/>
      </p:nvGrpSpPr>
      <p:grpSpPr>
        <a:xfrm>
          <a:off x="0" y="0"/>
          <a:ext cx="0" cy="0"/>
          <a:chOff x="0" y="0"/>
          <a:chExt cx="0" cy="0"/>
        </a:xfrm>
      </p:grpSpPr>
      <p:grpSp>
        <p:nvGrpSpPr>
          <p:cNvPr name="Group 2" id="2"/>
          <p:cNvGrpSpPr/>
          <p:nvPr/>
        </p:nvGrpSpPr>
        <p:grpSpPr>
          <a:xfrm rot="0">
            <a:off x="9718248" y="0"/>
            <a:ext cx="8988841" cy="10812439"/>
            <a:chOff x="0" y="0"/>
            <a:chExt cx="11985121" cy="14416585"/>
          </a:xfrm>
        </p:grpSpPr>
        <p:pic>
          <p:nvPicPr>
            <p:cNvPr name="Picture 3" id="3"/>
            <p:cNvPicPr>
              <a:picLocks noChangeAspect="true"/>
            </p:cNvPicPr>
            <p:nvPr/>
          </p:nvPicPr>
          <p:blipFill>
            <a:blip r:embed="rId2"/>
            <a:srcRect l="22253" t="0" r="22253" b="0"/>
            <a:stretch>
              <a:fillRect/>
            </a:stretch>
          </p:blipFill>
          <p:spPr>
            <a:xfrm flipH="false" flipV="false">
              <a:off x="0" y="0"/>
              <a:ext cx="11985121" cy="14416585"/>
            </a:xfrm>
            <a:prstGeom prst="rect">
              <a:avLst/>
            </a:prstGeom>
          </p:spPr>
        </p:pic>
      </p:grpSp>
      <p:sp>
        <p:nvSpPr>
          <p:cNvPr name="TextBox 4" id="4"/>
          <p:cNvSpPr txBox="true"/>
          <p:nvPr/>
        </p:nvSpPr>
        <p:spPr>
          <a:xfrm rot="0">
            <a:off x="290379" y="1009650"/>
            <a:ext cx="9164749" cy="8705850"/>
          </a:xfrm>
          <a:prstGeom prst="rect">
            <a:avLst/>
          </a:prstGeom>
        </p:spPr>
        <p:txBody>
          <a:bodyPr anchor="t" rtlCol="false" tIns="0" lIns="0" bIns="0" rIns="0">
            <a:spAutoFit/>
          </a:bodyPr>
          <a:lstStyle/>
          <a:p>
            <a:pPr marL="647700" indent="-323850" lvl="1">
              <a:lnSpc>
                <a:spcPts val="3600"/>
              </a:lnSpc>
              <a:buFont typeface="Arial"/>
              <a:buChar char="•"/>
            </a:pPr>
            <a:r>
              <a:rPr lang="en-US" sz="3000" spc="-44">
                <a:solidFill>
                  <a:srgbClr val="000000"/>
                </a:solidFill>
                <a:latin typeface="Georgia Pro"/>
              </a:rPr>
              <a:t>¿Qué es la modulación QPSK? (2017, 20 noviembre). Techlandia. https://techlandia.com/modulacion-qpsk-info_270405/</a:t>
            </a:r>
          </a:p>
          <a:p>
            <a:pPr marL="647700" indent="-323850" lvl="1">
              <a:lnSpc>
                <a:spcPts val="3600"/>
              </a:lnSpc>
              <a:buFont typeface="Arial"/>
              <a:buChar char="•"/>
            </a:pPr>
            <a:r>
              <a:rPr lang="en-US" sz="3000" spc="-44">
                <a:solidFill>
                  <a:srgbClr val="000000"/>
                </a:solidFill>
                <a:latin typeface="Georgia Pro"/>
              </a:rPr>
              <a:t>Berríos, J. C. (2023, 21 septiembre). Modulación de Amplitud en cuadratura (QAM): ¿Qué es? TELCOM: Aprenda ingeniería eléctrica y electrónica (gratis). https://telcomplus.org/modulacion-de-amplitud-en-cuadratura-qam/</a:t>
            </a:r>
          </a:p>
          <a:p>
            <a:pPr marL="647700" indent="-323850" lvl="1">
              <a:lnSpc>
                <a:spcPts val="3600"/>
              </a:lnSpc>
              <a:buFont typeface="Arial"/>
              <a:buChar char="•"/>
            </a:pPr>
            <a:r>
              <a:rPr lang="en-US" sz="3000" spc="-44">
                <a:solidFill>
                  <a:srgbClr val="000000"/>
                </a:solidFill>
                <a:latin typeface="Georgia Pro"/>
              </a:rPr>
              <a:t>Celis, J. (2023, 13 mayo). ¿Qué es MIMO (Multiple-Input Multiple-Output)?». Entrechips: web de reparación, mantenimiento y tutoriales de PC y LINUX. https://entrechips.org/que-es-mimo-multiple-input-multiple-output/</a:t>
            </a:r>
          </a:p>
          <a:p>
            <a:pPr marL="647700" indent="-323850" lvl="1">
              <a:lnSpc>
                <a:spcPts val="3600"/>
              </a:lnSpc>
              <a:buFont typeface="Arial"/>
              <a:buChar char="•"/>
            </a:pPr>
            <a:r>
              <a:rPr lang="en-US" sz="3000" spc="-44">
                <a:solidFill>
                  <a:srgbClr val="000000"/>
                </a:solidFill>
                <a:latin typeface="Georgia Pro"/>
              </a:rPr>
              <a:t>colaboradores de Wikipedia. (2023b, septiembre 21). Frecuencia de red. Wikipedia, la enciclopedia libre. https://es.wikipedia.org/wiki/Frecuencia_de_red</a:t>
            </a:r>
          </a:p>
          <a:p>
            <a:pPr algn="l">
              <a:lnSpc>
                <a:spcPts val="36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DAFy1mNxWzo</dc:identifier>
  <dcterms:modified xsi:type="dcterms:W3CDTF">2011-08-01T06:04:30Z</dcterms:modified>
  <cp:revision>1</cp:revision>
  <dc:title>WIFI G2</dc:title>
</cp:coreProperties>
</file>