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2"/>
  </p:notesMasterIdLst>
  <p:sldIdLst>
    <p:sldId id="876" r:id="rId2"/>
    <p:sldId id="1058" r:id="rId3"/>
    <p:sldId id="759" r:id="rId4"/>
    <p:sldId id="926" r:id="rId5"/>
    <p:sldId id="1059" r:id="rId6"/>
    <p:sldId id="1060" r:id="rId7"/>
    <p:sldId id="1061" r:id="rId8"/>
    <p:sldId id="1062" r:id="rId9"/>
    <p:sldId id="1063" r:id="rId10"/>
    <p:sldId id="1064" r:id="rId11"/>
    <p:sldId id="1065" r:id="rId12"/>
    <p:sldId id="1067" r:id="rId13"/>
    <p:sldId id="1068" r:id="rId14"/>
    <p:sldId id="1069" r:id="rId15"/>
    <p:sldId id="927" r:id="rId16"/>
    <p:sldId id="1070" r:id="rId17"/>
    <p:sldId id="1071" r:id="rId18"/>
    <p:sldId id="886" r:id="rId19"/>
    <p:sldId id="936" r:id="rId20"/>
    <p:sldId id="1072" r:id="rId21"/>
    <p:sldId id="1074" r:id="rId22"/>
    <p:sldId id="1075" r:id="rId23"/>
    <p:sldId id="1076" r:id="rId24"/>
    <p:sldId id="942" r:id="rId25"/>
    <p:sldId id="957" r:id="rId26"/>
    <p:sldId id="1078" r:id="rId27"/>
    <p:sldId id="1080" r:id="rId28"/>
    <p:sldId id="1079" r:id="rId29"/>
    <p:sldId id="952" r:id="rId30"/>
    <p:sldId id="966" r:id="rId31"/>
    <p:sldId id="1082" r:id="rId32"/>
    <p:sldId id="1083" r:id="rId33"/>
    <p:sldId id="1085" r:id="rId34"/>
    <p:sldId id="1086" r:id="rId35"/>
    <p:sldId id="980" r:id="rId36"/>
    <p:sldId id="981" r:id="rId37"/>
    <p:sldId id="1088" r:id="rId38"/>
    <p:sldId id="1090" r:id="rId39"/>
    <p:sldId id="1091" r:id="rId40"/>
    <p:sldId id="1092" r:id="rId41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  <p:cmAuthor id="3" name="Sue Livingston -X (suliving - UNICON INC at Cisco)" initials="SL-(-UIaC" lastIdx="3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2" autoAdjust="0"/>
    <p:restoredTop sz="84897" autoAdjust="0"/>
  </p:normalViewPr>
  <p:slideViewPr>
    <p:cSldViewPr snapToGrid="0" showGuides="1">
      <p:cViewPr varScale="1">
        <p:scale>
          <a:sx n="77" d="100"/>
          <a:sy n="77" d="100"/>
        </p:scale>
        <p:origin x="1518" y="78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Enrique Cedeno Zamora" userId="64431573-c009-4be7-b012-0bd917c380f0" providerId="ADAL" clId="{8F3979CA-B299-4A6A-982A-F4062DEF9322}"/>
    <pc:docChg chg="custSel delSld modSld">
      <pc:chgData name="Carlos Enrique Cedeno Zamora" userId="64431573-c009-4be7-b012-0bd917c380f0" providerId="ADAL" clId="{8F3979CA-B299-4A6A-982A-F4062DEF9322}" dt="2024-10-15T02:58:06.586" v="24" actId="478"/>
      <pc:docMkLst>
        <pc:docMk/>
      </pc:docMkLst>
      <pc:sldChg chg="delSp modSp mod">
        <pc:chgData name="Carlos Enrique Cedeno Zamora" userId="64431573-c009-4be7-b012-0bd917c380f0" providerId="ADAL" clId="{8F3979CA-B299-4A6A-982A-F4062DEF9322}" dt="2024-10-15T02:58:06.586" v="24" actId="478"/>
        <pc:sldMkLst>
          <pc:docMk/>
          <pc:sldMk cId="1989389863" sldId="876"/>
        </pc:sldMkLst>
        <pc:spChg chg="del mod">
          <ac:chgData name="Carlos Enrique Cedeno Zamora" userId="64431573-c009-4be7-b012-0bd917c380f0" providerId="ADAL" clId="{8F3979CA-B299-4A6A-982A-F4062DEF9322}" dt="2024-10-15T02:58:06.586" v="24" actId="478"/>
          <ac:spMkLst>
            <pc:docMk/>
            <pc:sldMk cId="1989389863" sldId="876"/>
            <ac:spMk id="7" creationId="{00000000-0000-0000-0000-000000000000}"/>
          </ac:spMkLst>
        </pc:spChg>
      </pc:sldChg>
      <pc:sldChg chg="del">
        <pc:chgData name="Carlos Enrique Cedeno Zamora" userId="64431573-c009-4be7-b012-0bd917c380f0" providerId="ADAL" clId="{8F3979CA-B299-4A6A-982A-F4062DEF9322}" dt="2024-10-15T02:52:11.430" v="1" actId="47"/>
        <pc:sldMkLst>
          <pc:docMk/>
          <pc:sldMk cId="4015053183" sldId="995"/>
        </pc:sldMkLst>
      </pc:sldChg>
      <pc:sldChg chg="del">
        <pc:chgData name="Carlos Enrique Cedeno Zamora" userId="64431573-c009-4be7-b012-0bd917c380f0" providerId="ADAL" clId="{8F3979CA-B299-4A6A-982A-F4062DEF9322}" dt="2024-10-15T02:52:18.284" v="2" actId="47"/>
        <pc:sldMkLst>
          <pc:docMk/>
          <pc:sldMk cId="587437588" sldId="996"/>
        </pc:sldMkLst>
      </pc:sldChg>
      <pc:sldChg chg="del">
        <pc:chgData name="Carlos Enrique Cedeno Zamora" userId="64431573-c009-4be7-b012-0bd917c380f0" providerId="ADAL" clId="{8F3979CA-B299-4A6A-982A-F4062DEF9322}" dt="2024-10-15T02:52:26.898" v="17" actId="47"/>
        <pc:sldMkLst>
          <pc:docMk/>
          <pc:sldMk cId="2299959220" sldId="1021"/>
        </pc:sldMkLst>
      </pc:sldChg>
      <pc:sldChg chg="del">
        <pc:chgData name="Carlos Enrique Cedeno Zamora" userId="64431573-c009-4be7-b012-0bd917c380f0" providerId="ADAL" clId="{8F3979CA-B299-4A6A-982A-F4062DEF9322}" dt="2024-10-15T02:53:37.586" v="23" actId="47"/>
        <pc:sldMkLst>
          <pc:docMk/>
          <pc:sldMk cId="3558614824" sldId="1081"/>
        </pc:sldMkLst>
      </pc:sldChg>
      <pc:sldChg chg="del">
        <pc:chgData name="Carlos Enrique Cedeno Zamora" userId="64431573-c009-4be7-b012-0bd917c380f0" providerId="ADAL" clId="{8F3979CA-B299-4A6A-982A-F4062DEF9322}" dt="2024-10-15T02:52:19.898" v="3" actId="47"/>
        <pc:sldMkLst>
          <pc:docMk/>
          <pc:sldMk cId="3560497487" sldId="1095"/>
        </pc:sldMkLst>
      </pc:sldChg>
      <pc:sldChg chg="del">
        <pc:chgData name="Carlos Enrique Cedeno Zamora" userId="64431573-c009-4be7-b012-0bd917c380f0" providerId="ADAL" clId="{8F3979CA-B299-4A6A-982A-F4062DEF9322}" dt="2024-10-15T02:52:20.929" v="4" actId="47"/>
        <pc:sldMkLst>
          <pc:docMk/>
          <pc:sldMk cId="2898420988" sldId="1096"/>
        </pc:sldMkLst>
      </pc:sldChg>
      <pc:sldChg chg="del">
        <pc:chgData name="Carlos Enrique Cedeno Zamora" userId="64431573-c009-4be7-b012-0bd917c380f0" providerId="ADAL" clId="{8F3979CA-B299-4A6A-982A-F4062DEF9322}" dt="2024-10-15T02:52:21.677" v="5" actId="47"/>
        <pc:sldMkLst>
          <pc:docMk/>
          <pc:sldMk cId="2445629971" sldId="1097"/>
        </pc:sldMkLst>
      </pc:sldChg>
      <pc:sldChg chg="del">
        <pc:chgData name="Carlos Enrique Cedeno Zamora" userId="64431573-c009-4be7-b012-0bd917c380f0" providerId="ADAL" clId="{8F3979CA-B299-4A6A-982A-F4062DEF9322}" dt="2024-10-15T02:52:22.631" v="7" actId="47"/>
        <pc:sldMkLst>
          <pc:docMk/>
          <pc:sldMk cId="20121060" sldId="1098"/>
        </pc:sldMkLst>
      </pc:sldChg>
      <pc:sldChg chg="del">
        <pc:chgData name="Carlos Enrique Cedeno Zamora" userId="64431573-c009-4be7-b012-0bd917c380f0" providerId="ADAL" clId="{8F3979CA-B299-4A6A-982A-F4062DEF9322}" dt="2024-10-15T02:52:23.193" v="8" actId="47"/>
        <pc:sldMkLst>
          <pc:docMk/>
          <pc:sldMk cId="1152864595" sldId="1099"/>
        </pc:sldMkLst>
      </pc:sldChg>
      <pc:sldChg chg="del">
        <pc:chgData name="Carlos Enrique Cedeno Zamora" userId="64431573-c009-4be7-b012-0bd917c380f0" providerId="ADAL" clId="{8F3979CA-B299-4A6A-982A-F4062DEF9322}" dt="2024-10-15T02:52:23.666" v="9" actId="47"/>
        <pc:sldMkLst>
          <pc:docMk/>
          <pc:sldMk cId="1923931806" sldId="1100"/>
        </pc:sldMkLst>
      </pc:sldChg>
      <pc:sldChg chg="del">
        <pc:chgData name="Carlos Enrique Cedeno Zamora" userId="64431573-c009-4be7-b012-0bd917c380f0" providerId="ADAL" clId="{8F3979CA-B299-4A6A-982A-F4062DEF9322}" dt="2024-10-15T02:52:24.548" v="11" actId="47"/>
        <pc:sldMkLst>
          <pc:docMk/>
          <pc:sldMk cId="214585817" sldId="1101"/>
        </pc:sldMkLst>
      </pc:sldChg>
      <pc:sldChg chg="del">
        <pc:chgData name="Carlos Enrique Cedeno Zamora" userId="64431573-c009-4be7-b012-0bd917c380f0" providerId="ADAL" clId="{8F3979CA-B299-4A6A-982A-F4062DEF9322}" dt="2024-10-15T02:52:22.152" v="6" actId="47"/>
        <pc:sldMkLst>
          <pc:docMk/>
          <pc:sldMk cId="1711889927" sldId="1102"/>
        </pc:sldMkLst>
      </pc:sldChg>
      <pc:sldChg chg="del">
        <pc:chgData name="Carlos Enrique Cedeno Zamora" userId="64431573-c009-4be7-b012-0bd917c380f0" providerId="ADAL" clId="{8F3979CA-B299-4A6A-982A-F4062DEF9322}" dt="2024-10-15T02:52:26.002" v="15" actId="47"/>
        <pc:sldMkLst>
          <pc:docMk/>
          <pc:sldMk cId="1446739503" sldId="1103"/>
        </pc:sldMkLst>
      </pc:sldChg>
      <pc:sldChg chg="del">
        <pc:chgData name="Carlos Enrique Cedeno Zamora" userId="64431573-c009-4be7-b012-0bd917c380f0" providerId="ADAL" clId="{8F3979CA-B299-4A6A-982A-F4062DEF9322}" dt="2024-10-15T02:52:26.517" v="16" actId="47"/>
        <pc:sldMkLst>
          <pc:docMk/>
          <pc:sldMk cId="1059199573" sldId="1104"/>
        </pc:sldMkLst>
      </pc:sldChg>
      <pc:sldChg chg="del">
        <pc:chgData name="Carlos Enrique Cedeno Zamora" userId="64431573-c009-4be7-b012-0bd917c380f0" providerId="ADAL" clId="{8F3979CA-B299-4A6A-982A-F4062DEF9322}" dt="2024-10-15T02:52:24.095" v="10" actId="47"/>
        <pc:sldMkLst>
          <pc:docMk/>
          <pc:sldMk cId="3086869489" sldId="1105"/>
        </pc:sldMkLst>
      </pc:sldChg>
      <pc:sldChg chg="del">
        <pc:chgData name="Carlos Enrique Cedeno Zamora" userId="64431573-c009-4be7-b012-0bd917c380f0" providerId="ADAL" clId="{8F3979CA-B299-4A6A-982A-F4062DEF9322}" dt="2024-10-15T02:52:28.742" v="18" actId="47"/>
        <pc:sldMkLst>
          <pc:docMk/>
          <pc:sldMk cId="1069723964" sldId="1107"/>
        </pc:sldMkLst>
      </pc:sldChg>
      <pc:sldChg chg="del">
        <pc:chgData name="Carlos Enrique Cedeno Zamora" userId="64431573-c009-4be7-b012-0bd917c380f0" providerId="ADAL" clId="{8F3979CA-B299-4A6A-982A-F4062DEF9322}" dt="2024-10-15T02:52:34.223" v="19" actId="47"/>
        <pc:sldMkLst>
          <pc:docMk/>
          <pc:sldMk cId="4258963031" sldId="1108"/>
        </pc:sldMkLst>
      </pc:sldChg>
      <pc:sldChg chg="del">
        <pc:chgData name="Carlos Enrique Cedeno Zamora" userId="64431573-c009-4be7-b012-0bd917c380f0" providerId="ADAL" clId="{8F3979CA-B299-4A6A-982A-F4062DEF9322}" dt="2024-10-15T02:52:35.640" v="20" actId="47"/>
        <pc:sldMkLst>
          <pc:docMk/>
          <pc:sldMk cId="1693489004" sldId="1111"/>
        </pc:sldMkLst>
      </pc:sldChg>
      <pc:sldChg chg="del">
        <pc:chgData name="Carlos Enrique Cedeno Zamora" userId="64431573-c009-4be7-b012-0bd917c380f0" providerId="ADAL" clId="{8F3979CA-B299-4A6A-982A-F4062DEF9322}" dt="2024-10-15T02:52:39.296" v="22" actId="47"/>
        <pc:sldMkLst>
          <pc:docMk/>
          <pc:sldMk cId="3451918512" sldId="1121"/>
        </pc:sldMkLst>
      </pc:sldChg>
      <pc:sldChg chg="del">
        <pc:chgData name="Carlos Enrique Cedeno Zamora" userId="64431573-c009-4be7-b012-0bd917c380f0" providerId="ADAL" clId="{8F3979CA-B299-4A6A-982A-F4062DEF9322}" dt="2024-10-15T02:52:36.665" v="21" actId="47"/>
        <pc:sldMkLst>
          <pc:docMk/>
          <pc:sldMk cId="2801811567" sldId="1122"/>
        </pc:sldMkLst>
      </pc:sldChg>
      <pc:sldChg chg="del">
        <pc:chgData name="Carlos Enrique Cedeno Zamora" userId="64431573-c009-4be7-b012-0bd917c380f0" providerId="ADAL" clId="{8F3979CA-B299-4A6A-982A-F4062DEF9322}" dt="2024-10-15T02:52:25.342" v="13" actId="47"/>
        <pc:sldMkLst>
          <pc:docMk/>
          <pc:sldMk cId="2396523163" sldId="1127"/>
        </pc:sldMkLst>
      </pc:sldChg>
      <pc:sldChg chg="del">
        <pc:chgData name="Carlos Enrique Cedeno Zamora" userId="64431573-c009-4be7-b012-0bd917c380f0" providerId="ADAL" clId="{8F3979CA-B299-4A6A-982A-F4062DEF9322}" dt="2024-10-15T02:52:24.950" v="12" actId="47"/>
        <pc:sldMkLst>
          <pc:docMk/>
          <pc:sldMk cId="2495996512" sldId="1128"/>
        </pc:sldMkLst>
      </pc:sldChg>
      <pc:sldChg chg="del">
        <pc:chgData name="Carlos Enrique Cedeno Zamora" userId="64431573-c009-4be7-b012-0bd917c380f0" providerId="ADAL" clId="{8F3979CA-B299-4A6A-982A-F4062DEF9322}" dt="2024-10-15T02:52:25.684" v="14" actId="47"/>
        <pc:sldMkLst>
          <pc:docMk/>
          <pc:sldMk cId="4144697813" sldId="1129"/>
        </pc:sldMkLst>
      </pc:sldChg>
    </pc:docChg>
  </pc:docChgLst>
  <pc:docChgLst>
    <pc:chgData name="Carlos Enrique Cedeno Zamora" userId="64431573-c009-4be7-b012-0bd917c380f0" providerId="ADAL" clId="{BC0FE4BB-0928-473D-B8B8-C636AD599C1C}"/>
    <pc:docChg chg="delSld modSld">
      <pc:chgData name="Carlos Enrique Cedeno Zamora" userId="64431573-c009-4be7-b012-0bd917c380f0" providerId="ADAL" clId="{BC0FE4BB-0928-473D-B8B8-C636AD599C1C}" dt="2024-10-15T02:25:07.549" v="23" actId="47"/>
      <pc:docMkLst>
        <pc:docMk/>
      </pc:docMkLst>
      <pc:sldChg chg="del">
        <pc:chgData name="Carlos Enrique Cedeno Zamora" userId="64431573-c009-4be7-b012-0bd917c380f0" providerId="ADAL" clId="{BC0FE4BB-0928-473D-B8B8-C636AD599C1C}" dt="2024-10-15T02:20:00.351" v="10" actId="47"/>
        <pc:sldMkLst>
          <pc:docMk/>
          <pc:sldMk cId="343650477" sldId="513"/>
        </pc:sldMkLst>
      </pc:sldChg>
      <pc:sldChg chg="del">
        <pc:chgData name="Carlos Enrique Cedeno Zamora" userId="64431573-c009-4be7-b012-0bd917c380f0" providerId="ADAL" clId="{BC0FE4BB-0928-473D-B8B8-C636AD599C1C}" dt="2024-10-15T02:20:36.070" v="21" actId="47"/>
        <pc:sldMkLst>
          <pc:docMk/>
          <pc:sldMk cId="2342478232" sldId="628"/>
        </pc:sldMkLst>
      </pc:sldChg>
      <pc:sldChg chg="del">
        <pc:chgData name="Carlos Enrique Cedeno Zamora" userId="64431573-c009-4be7-b012-0bd917c380f0" providerId="ADAL" clId="{BC0FE4BB-0928-473D-B8B8-C636AD599C1C}" dt="2024-10-15T02:19:29.761" v="0" actId="47"/>
        <pc:sldMkLst>
          <pc:docMk/>
          <pc:sldMk cId="3544840305" sldId="730"/>
        </pc:sldMkLst>
      </pc:sldChg>
      <pc:sldChg chg="del">
        <pc:chgData name="Carlos Enrique Cedeno Zamora" userId="64431573-c009-4be7-b012-0bd917c380f0" providerId="ADAL" clId="{BC0FE4BB-0928-473D-B8B8-C636AD599C1C}" dt="2024-10-15T02:22:07.873" v="22" actId="47"/>
        <pc:sldMkLst>
          <pc:docMk/>
          <pc:sldMk cId="49223303" sldId="788"/>
        </pc:sldMkLst>
      </pc:sldChg>
      <pc:sldChg chg="modSp mod">
        <pc:chgData name="Carlos Enrique Cedeno Zamora" userId="64431573-c009-4be7-b012-0bd917c380f0" providerId="ADAL" clId="{BC0FE4BB-0928-473D-B8B8-C636AD599C1C}" dt="2024-10-15T02:20:26.635" v="20" actId="20577"/>
        <pc:sldMkLst>
          <pc:docMk/>
          <pc:sldMk cId="1989389863" sldId="876"/>
        </pc:sldMkLst>
        <pc:spChg chg="mod">
          <ac:chgData name="Carlos Enrique Cedeno Zamora" userId="64431573-c009-4be7-b012-0bd917c380f0" providerId="ADAL" clId="{BC0FE4BB-0928-473D-B8B8-C636AD599C1C}" dt="2024-10-15T02:20:26.635" v="20" actId="20577"/>
          <ac:spMkLst>
            <pc:docMk/>
            <pc:sldMk cId="1989389863" sldId="876"/>
            <ac:spMk id="6" creationId="{00000000-0000-0000-0000-000000000000}"/>
          </ac:spMkLst>
        </pc:spChg>
      </pc:sldChg>
      <pc:sldChg chg="del">
        <pc:chgData name="Carlos Enrique Cedeno Zamora" userId="64431573-c009-4be7-b012-0bd917c380f0" providerId="ADAL" clId="{BC0FE4BB-0928-473D-B8B8-C636AD599C1C}" dt="2024-10-15T02:19:36.748" v="4" actId="47"/>
        <pc:sldMkLst>
          <pc:docMk/>
          <pc:sldMk cId="794653849" sldId="924"/>
        </pc:sldMkLst>
      </pc:sldChg>
      <pc:sldChg chg="del">
        <pc:chgData name="Carlos Enrique Cedeno Zamora" userId="64431573-c009-4be7-b012-0bd917c380f0" providerId="ADAL" clId="{BC0FE4BB-0928-473D-B8B8-C636AD599C1C}" dt="2024-10-15T02:20:09.674" v="11" actId="47"/>
        <pc:sldMkLst>
          <pc:docMk/>
          <pc:sldMk cId="3381894665" sldId="925"/>
        </pc:sldMkLst>
      </pc:sldChg>
      <pc:sldChg chg="del">
        <pc:chgData name="Carlos Enrique Cedeno Zamora" userId="64431573-c009-4be7-b012-0bd917c380f0" providerId="ADAL" clId="{BC0FE4BB-0928-473D-B8B8-C636AD599C1C}" dt="2024-10-15T02:19:33.464" v="3" actId="47"/>
        <pc:sldMkLst>
          <pc:docMk/>
          <pc:sldMk cId="2535303272" sldId="1053"/>
        </pc:sldMkLst>
      </pc:sldChg>
      <pc:sldChg chg="del">
        <pc:chgData name="Carlos Enrique Cedeno Zamora" userId="64431573-c009-4be7-b012-0bd917c380f0" providerId="ADAL" clId="{BC0FE4BB-0928-473D-B8B8-C636AD599C1C}" dt="2024-10-15T02:19:38.838" v="5" actId="47"/>
        <pc:sldMkLst>
          <pc:docMk/>
          <pc:sldMk cId="4051986856" sldId="1054"/>
        </pc:sldMkLst>
      </pc:sldChg>
      <pc:sldChg chg="del">
        <pc:chgData name="Carlos Enrique Cedeno Zamora" userId="64431573-c009-4be7-b012-0bd917c380f0" providerId="ADAL" clId="{BC0FE4BB-0928-473D-B8B8-C636AD599C1C}" dt="2024-10-15T02:19:51.103" v="7" actId="47"/>
        <pc:sldMkLst>
          <pc:docMk/>
          <pc:sldMk cId="1079321200" sldId="1055"/>
        </pc:sldMkLst>
      </pc:sldChg>
      <pc:sldChg chg="del">
        <pc:chgData name="Carlos Enrique Cedeno Zamora" userId="64431573-c009-4be7-b012-0bd917c380f0" providerId="ADAL" clId="{BC0FE4BB-0928-473D-B8B8-C636AD599C1C}" dt="2024-10-15T02:25:07.549" v="23" actId="47"/>
        <pc:sldMkLst>
          <pc:docMk/>
          <pc:sldMk cId="2873737095" sldId="1087"/>
        </pc:sldMkLst>
      </pc:sldChg>
      <pc:sldChg chg="del">
        <pc:chgData name="Carlos Enrique Cedeno Zamora" userId="64431573-c009-4be7-b012-0bd917c380f0" providerId="ADAL" clId="{BC0FE4BB-0928-473D-B8B8-C636AD599C1C}" dt="2024-10-15T02:19:51.955" v="8" actId="47"/>
        <pc:sldMkLst>
          <pc:docMk/>
          <pc:sldMk cId="4167886931" sldId="1120"/>
        </pc:sldMkLst>
      </pc:sldChg>
      <pc:sldChg chg="del">
        <pc:chgData name="Carlos Enrique Cedeno Zamora" userId="64431573-c009-4be7-b012-0bd917c380f0" providerId="ADAL" clId="{BC0FE4BB-0928-473D-B8B8-C636AD599C1C}" dt="2024-10-15T02:19:42.470" v="6" actId="47"/>
        <pc:sldMkLst>
          <pc:docMk/>
          <pc:sldMk cId="296139971" sldId="1124"/>
        </pc:sldMkLst>
      </pc:sldChg>
      <pc:sldChg chg="del">
        <pc:chgData name="Carlos Enrique Cedeno Zamora" userId="64431573-c009-4be7-b012-0bd917c380f0" providerId="ADAL" clId="{BC0FE4BB-0928-473D-B8B8-C636AD599C1C}" dt="2024-10-15T02:19:52.510" v="9" actId="47"/>
        <pc:sldMkLst>
          <pc:docMk/>
          <pc:sldMk cId="2222569669" sldId="1126"/>
        </pc:sldMkLst>
      </pc:sldChg>
      <pc:sldChg chg="del">
        <pc:chgData name="Carlos Enrique Cedeno Zamora" userId="64431573-c009-4be7-b012-0bd917c380f0" providerId="ADAL" clId="{BC0FE4BB-0928-473D-B8B8-C636AD599C1C}" dt="2024-10-15T02:19:31.469" v="1" actId="47"/>
        <pc:sldMkLst>
          <pc:docMk/>
          <pc:sldMk cId="2633576136" sldId="1130"/>
        </pc:sldMkLst>
      </pc:sldChg>
      <pc:sldChg chg="del">
        <pc:chgData name="Carlos Enrique Cedeno Zamora" userId="64431573-c009-4be7-b012-0bd917c380f0" providerId="ADAL" clId="{BC0FE4BB-0928-473D-B8B8-C636AD599C1C}" dt="2024-10-15T02:19:32.399" v="2" actId="47"/>
        <pc:sldMkLst>
          <pc:docMk/>
          <pc:sldMk cId="1211091402" sldId="11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b="0"/>
              <a:t>Cisco Networking Academy Program</a:t>
            </a:r>
          </a:p>
          <a:p>
            <a:pPr rtl="0">
              <a:buFontTx/>
              <a:buNone/>
            </a:pPr>
            <a:r>
              <a:rPr lang="es-419" b="0"/>
              <a:t>Introducción a Redes v7.0 (ITN)</a:t>
            </a:r>
          </a:p>
          <a:p>
            <a:pPr rtl="0">
              <a:buFontTx/>
              <a:buNone/>
            </a:pPr>
            <a:r>
              <a:rPr lang="es-419" sz="1200" b="0"/>
              <a:t>Módulo 3: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10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3.1.7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– </a:t>
            </a:r>
            <a:r>
              <a:rPr lang="es-419"/>
              <a:t>Formato y encapsulamiento del mensaje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11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3.1.8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– </a:t>
            </a:r>
            <a:r>
              <a:rPr lang="es-419"/>
              <a:t>Tamaño del mensaje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12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3.1.9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– </a:t>
            </a:r>
            <a:r>
              <a:rPr lang="es-419"/>
              <a:t>Sincronización del mensaje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13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3.1.10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– </a:t>
            </a:r>
            <a:r>
              <a:rPr lang="es-419"/>
              <a:t>Opciones de entrega del mensaje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14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3.1.11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— </a:t>
            </a:r>
            <a:r>
              <a:rPr lang="es-419"/>
              <a:t>Una nota sobre el icono del nodo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/>
              <a:t>3.1.12 </a:t>
            </a:r>
            <a:r>
              <a:rPr lang="es-419" sz="1200">
                <a:effectLst/>
              </a:rPr>
              <a:t>— Compruebe su comprensión — Las reglas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3.2 — Protocolos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16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3.2 — Protocolos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3.2.2</a:t>
            </a:r>
            <a:r>
              <a:rPr lang="es-419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es-419"/>
              <a:t>Funciones de protocolo de red 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17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3.2 — Protocolos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3.2.3</a:t>
            </a:r>
            <a:r>
              <a:rPr lang="es-419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s-419"/>
              <a:t>Interacción de protocolos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3.2.4</a:t>
            </a:r>
            <a:r>
              <a:rPr lang="es-419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419" sz="1200">
                <a:effectLst/>
              </a:rPr>
              <a:t>– Verifique su compresión: - </a:t>
            </a:r>
            <a:r>
              <a:rPr lang="es-419" sz="1200" b="0"/>
              <a:t>Protocolos</a:t>
            </a:r>
            <a:r>
              <a:rPr lang="es-419" sz="1200" b="0" baseline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3.3 – Suites</a:t>
            </a:r>
            <a:r>
              <a:rPr lang="es-419" sz="1200" b="0" baseline="0"/>
              <a:t>de protocolos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18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 dirty="0"/>
              <a:t>3 – </a:t>
            </a:r>
            <a:r>
              <a:rPr lang="es-419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 dirty="0"/>
              <a:t>3.3 – Suites </a:t>
            </a:r>
            <a:r>
              <a:rPr lang="es-419" sz="1200" b="0" baseline="0" dirty="0"/>
              <a:t>de protocolos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</a:t>
            </a:r>
            <a:r>
              <a:rPr lang="es-419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419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Suites de protocolo de 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19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2</a:t>
            </a:fld>
            <a:endParaRPr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3.0 – Introducción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3.0.3 – </a:t>
            </a:r>
            <a:r>
              <a:rPr lang="es-419"/>
              <a:t>Actividad de clase: diseño de un sistema de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 dirty="0"/>
              <a:t>3 – </a:t>
            </a:r>
            <a:r>
              <a:rPr lang="es-419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 dirty="0"/>
              <a:t>3.3 – Suites </a:t>
            </a:r>
            <a:r>
              <a:rPr lang="es-419" sz="1200" b="0" baseline="0" dirty="0"/>
              <a:t>de protocolos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3.3.2</a:t>
            </a:r>
            <a:r>
              <a:rPr lang="es-419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419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es-419" dirty="0"/>
              <a:t>Evolución de los conjuntos de protocolos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20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3.3 – Suites</a:t>
            </a:r>
            <a:r>
              <a:rPr lang="es-419" sz="1200" b="0" baseline="0"/>
              <a:t>de protocolos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3.3.3</a:t>
            </a:r>
            <a:r>
              <a:rPr lang="es-419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es-419"/>
              <a:t>Ejemplo de protocolo TCP/IP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21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3.3 – Suites</a:t>
            </a:r>
            <a:r>
              <a:rPr lang="es-419" sz="1200" b="0" baseline="0"/>
              <a:t>de protocolos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3.3.4</a:t>
            </a:r>
            <a:r>
              <a:rPr lang="es-419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s-419"/>
              <a:t>Suite de protocolos TCP/IP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3.3 – Suites</a:t>
            </a:r>
            <a:r>
              <a:rPr lang="es-419" sz="1200" b="0" baseline="0"/>
              <a:t>de protocolos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3.3.5</a:t>
            </a:r>
            <a:r>
              <a:rPr lang="es-419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419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s-419"/>
              <a:t>Proceso de comunicación TCP/IP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/>
              <a:t>3.3.6 </a:t>
            </a:r>
            <a:r>
              <a:rPr lang="es-419" sz="1200">
                <a:effectLst/>
              </a:rPr>
              <a:t>— Compruebe su comprensión —</a:t>
            </a:r>
            <a:r>
              <a:rPr lang="es-419" sz="1200" baseline="0">
                <a:effectLst/>
              </a:rPr>
              <a:t> </a:t>
            </a:r>
            <a:r>
              <a:rPr lang="es-419" sz="1200" b="0"/>
              <a:t>Protocolos</a:t>
            </a:r>
            <a:r>
              <a:rPr lang="es-419" sz="1200" b="0" baseline="0"/>
              <a:t> conjuntos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23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3.4 –Organizaciones</a:t>
            </a:r>
            <a:r>
              <a:rPr lang="es-419" sz="1200" b="0" baseline="0"/>
              <a:t> estándares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24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3.4 –Organizaciones</a:t>
            </a:r>
            <a:r>
              <a:rPr lang="es-419" sz="1200" b="0" baseline="0"/>
              <a:t> estándares</a:t>
            </a:r>
          </a:p>
          <a:p>
            <a:pPr rtl="0"/>
            <a:r>
              <a:rPr lang="es-419"/>
              <a:t>3.4.1</a:t>
            </a:r>
            <a:r>
              <a:rPr lang="es-419" baseline="0"/>
              <a:t> – Estándares abiertos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25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3.4 –Organizaciones</a:t>
            </a:r>
            <a:r>
              <a:rPr lang="es-419" sz="1200" b="0" baseline="0"/>
              <a:t> estándares</a:t>
            </a:r>
          </a:p>
          <a:p>
            <a:pPr rtl="0"/>
            <a:r>
              <a:rPr lang="es-419"/>
              <a:t>3.4.2</a:t>
            </a:r>
            <a:r>
              <a:rPr lang="es-419" baseline="0"/>
              <a:t> –Estándares de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26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3.4 –Organizaciones</a:t>
            </a:r>
            <a:r>
              <a:rPr lang="es-419" sz="1200" b="0" baseline="0"/>
              <a:t> estándares</a:t>
            </a:r>
          </a:p>
          <a:p>
            <a:pPr rtl="0"/>
            <a:r>
              <a:rPr lang="es-419"/>
              <a:t>3.4.2</a:t>
            </a:r>
            <a:r>
              <a:rPr lang="es-419" baseline="0"/>
              <a:t> –Estándares de Internet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27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3.4 –Organizaciones</a:t>
            </a:r>
            <a:r>
              <a:rPr lang="es-419" sz="1200" b="0" baseline="0"/>
              <a:t> estándares</a:t>
            </a:r>
          </a:p>
          <a:p>
            <a:pPr rtl="0"/>
            <a:r>
              <a:rPr lang="es-419"/>
              <a:t>3.4.3</a:t>
            </a:r>
            <a:r>
              <a:rPr lang="es-419" baseline="0"/>
              <a:t> – </a:t>
            </a:r>
            <a:r>
              <a:rPr lang="es-419"/>
              <a:t>estándares para comunicaciones y electrónica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28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3.5 – Modelos de referencia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29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3.5 – Modelos de referencia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3.5.1 – </a:t>
            </a:r>
            <a:r>
              <a:rPr lang="es-419"/>
              <a:t>Beneficios del uso de un modelo en capas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30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3.5 – Modelos de referencia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3.5.1 – </a:t>
            </a:r>
            <a:r>
              <a:rPr lang="es-419"/>
              <a:t>Beneficios del uso de un modelo en capas(Cont.)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31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3.5 – Modelos de referencia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3.5.2 – </a:t>
            </a:r>
            <a:r>
              <a:rPr lang="es-419" sz="1200"/>
              <a:t>Modelo de referencia OSI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3.5 – Modelos de referencia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3.5.3 – </a:t>
            </a:r>
            <a:r>
              <a:rPr lang="es-419" sz="1200"/>
              <a:t>Modelo de referencia TCP/IPl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33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3.5 – Modelos de referencia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3.5.4 – </a:t>
            </a:r>
            <a:r>
              <a:rPr lang="es-419"/>
              <a:t>Comparación del modelo OSI y el modelo TCP/IP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34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3.6 – Encapsulamiento de</a:t>
            </a:r>
            <a:r>
              <a:rPr lang="es-419" sz="1200" b="0" baseline="0"/>
              <a:t> datos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35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3.6 – Encapsulamiento de</a:t>
            </a:r>
            <a:r>
              <a:rPr lang="es-419" sz="1200" b="0" baseline="0"/>
              <a:t> datos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3.6.1 – Segmentación del</a:t>
            </a:r>
            <a:r>
              <a:rPr lang="es-419" baseline="0">
                <a:latin typeface="Arial" charset="0"/>
              </a:rPr>
              <a:t> mensajes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36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3.6 – Encapsulamiento de</a:t>
            </a:r>
            <a:r>
              <a:rPr lang="es-419" sz="1200" b="0" baseline="0"/>
              <a:t> datos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3.6.2 – Secuenciación</a:t>
            </a:r>
            <a:r>
              <a:rPr lang="es-419" baseline="0">
                <a:latin typeface="Arial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37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3.6 – Encapsulamiento de</a:t>
            </a:r>
            <a:r>
              <a:rPr lang="es-419" sz="1200" b="0" baseline="0"/>
              <a:t> datos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3.6.3 – </a:t>
            </a:r>
            <a:r>
              <a:rPr lang="es-419"/>
              <a:t>Unidades de datos del protocolo</a:t>
            </a:r>
            <a:r>
              <a:rPr lang="es-419" baseline="0">
                <a:latin typeface="Arial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38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3.6 – Encapsulamiento de</a:t>
            </a:r>
            <a:r>
              <a:rPr lang="es-419" sz="1200" b="0" baseline="0"/>
              <a:t> datos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3.6.4 —</a:t>
            </a:r>
            <a:r>
              <a:rPr lang="es-419"/>
              <a:t>Ejemplo  de encapsulación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39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4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3.1.2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–</a:t>
            </a:r>
            <a:r>
              <a:rPr lang="es-419"/>
              <a:t>Fundamentos de la comunicación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3.6 – Encapsulamiento de</a:t>
            </a:r>
            <a:r>
              <a:rPr lang="es-419" sz="1200" b="0" baseline="0"/>
              <a:t> datos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3.6.5 – </a:t>
            </a:r>
            <a:r>
              <a:rPr lang="es-419"/>
              <a:t>Ejemplo de desencapsulamiento</a:t>
            </a:r>
          </a:p>
          <a:p>
            <a:pPr rtl="0">
              <a:buFontTx/>
              <a:buNone/>
            </a:pPr>
            <a:r>
              <a:rPr lang="es-419"/>
              <a:t>3.6.6 </a:t>
            </a:r>
            <a:r>
              <a:rPr lang="es-419" sz="1200">
                <a:effectLst/>
              </a:rPr>
              <a:t>— Compruebe su comprensión —</a:t>
            </a:r>
            <a:r>
              <a:rPr lang="es-419" sz="1200" baseline="0">
                <a:effectLst/>
              </a:rPr>
              <a:t> </a:t>
            </a:r>
            <a:r>
              <a:rPr lang="es-419" sz="1200" b="0"/>
              <a:t> Encapsulación de</a:t>
            </a:r>
            <a:r>
              <a:rPr lang="es-419" sz="1200" b="0" baseline="0"/>
              <a:t>datos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40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5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3.1.3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– </a:t>
            </a:r>
            <a:r>
              <a:rPr lang="es-419"/>
              <a:t>Protocolos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6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3.1.4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– </a:t>
            </a:r>
            <a:r>
              <a:rPr lang="es-419"/>
              <a:t>Establecimiento de reglas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7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3.1.4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– </a:t>
            </a:r>
            <a:r>
              <a:rPr lang="es-419"/>
              <a:t>Establecimiento de reglas(Cont.)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8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3.1.5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— </a:t>
            </a:r>
            <a:r>
              <a:rPr lang="es-419"/>
              <a:t>Requisitos del protocolo de red 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9</a:t>
            </a:fld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es-419" sz="1200" b="0"/>
              <a:t>3 – </a:t>
            </a:r>
            <a:r>
              <a:rPr lang="es-419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  <a:p>
            <a:pPr rtl="0">
              <a:buFontTx/>
              <a:buNone/>
            </a:pPr>
            <a:r>
              <a:rPr lang="es-419" sz="1200" b="0"/>
              <a:t>3.1 — El Reglamento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es-419">
                <a:latin typeface="Arial" charset="0"/>
              </a:rPr>
              <a:t>3.1.6</a:t>
            </a:r>
            <a:r>
              <a:rPr lang="es-419" baseline="0">
                <a:latin typeface="Arial" charset="0"/>
              </a:rPr>
              <a:t> </a:t>
            </a:r>
            <a:r>
              <a:rPr lang="es-419" sz="1200" b="0"/>
              <a:t>– </a:t>
            </a:r>
            <a:r>
              <a:rPr lang="es-419"/>
              <a:t> Codificación del mensaje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‹Nº›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y/o sus filiales. Todos los derechos reservados.   Información confidencial de Cisco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419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y/o sus filiales. Todos los derechos reservados.   Información confidencial de Cisco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pPr rtl="0"/>
            <a:r>
              <a:rPr lang="es-419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Protocolos y modelos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Las reglas</a:t>
            </a:r>
            <a:br>
              <a:rPr lang="en-US" altLang="en-US" dirty="0"/>
            </a:br>
            <a:r>
              <a:rPr lang="es-419"/>
              <a:t>Formato y encapsulamiento del mensaje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4"/>
            <a:ext cx="8853286" cy="1065356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800"/>
              <a:t>Cuando se envía un mensaje se debe utilizar un formato o estructura específicos.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800"/>
              <a:t>Los formatos de los mensajes dependen del tipo de mensaje y el canal que se utilice para entregar el mensaje.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31" y="2054560"/>
            <a:ext cx="2578325" cy="27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4559"/>
            <a:ext cx="4197785" cy="27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05841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Las reglas</a:t>
            </a:r>
            <a:br>
              <a:rPr lang="en-US" altLang="en-US" dirty="0"/>
            </a:br>
            <a:r>
              <a:rPr lang="es-419"/>
              <a:t>Tamaño del mensaje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1297583"/>
          </a:xfrm>
        </p:spPr>
        <p:txBody>
          <a:bodyPr/>
          <a:lstStyle/>
          <a:p>
            <a:pPr marL="0" indent="0" rtl="0">
              <a:buNone/>
            </a:pPr>
            <a:r>
              <a:rPr lang="es-419" sz="1600"/>
              <a:t>La codificación entre hosts debe tener el formato adecuado para el medio.</a:t>
            </a:r>
          </a:p>
          <a:p>
            <a:pPr lvl="1" rtl="0"/>
            <a:r>
              <a:rPr lang="es-419" sz="1600"/>
              <a:t>Los mensajes enviados a través de la red se convierten en bits.</a:t>
            </a:r>
          </a:p>
          <a:p>
            <a:pPr lvl="1" rtl="0"/>
            <a:r>
              <a:rPr lang="es-419" sz="1600"/>
              <a:t>Los bits están codificados en un patrón de luz, sonido o impulsos eléctricos.</a:t>
            </a:r>
          </a:p>
          <a:p>
            <a:pPr lvl="1" rtl="0"/>
            <a:r>
              <a:rPr lang="es-419" sz="1600"/>
              <a:t>El host de destino recibe y decodifica las señales para interpretar el mensaje.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8" y="2424227"/>
            <a:ext cx="2867706" cy="179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61" y="2424227"/>
            <a:ext cx="2719055" cy="175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5211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Las reglas</a:t>
            </a:r>
            <a:br>
              <a:rPr lang="en-US" altLang="en-US" dirty="0"/>
            </a:br>
            <a:r>
              <a:rPr lang="es-419"/>
              <a:t>Temporización del mensaje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3953697"/>
          </a:xfrm>
        </p:spPr>
        <p:txBody>
          <a:bodyPr/>
          <a:lstStyle/>
          <a:p>
            <a:pPr marL="0" indent="0" rtl="0">
              <a:buNone/>
            </a:pPr>
            <a:r>
              <a:rPr lang="es-419" sz="1600"/>
              <a:t>El tiempo de los mensajes incluye lo siguiente: </a:t>
            </a:r>
          </a:p>
          <a:p>
            <a:pPr marL="142875" lvl="1" indent="0" rtl="0">
              <a:buNone/>
            </a:pPr>
            <a:r>
              <a:rPr lang="es-419" sz="1600" b="1"/>
              <a:t>Control de flujo:</a:t>
            </a:r>
            <a:r>
              <a:rPr lang="es-419" sz="1600"/>
              <a:t> administra la velocidad de transmisión de datos y define cuánta información se puede enviar y la velocidad a la que se puede entregar. </a:t>
            </a:r>
          </a:p>
          <a:p>
            <a:pPr marL="142875" lvl="1" indent="0" rtl="0">
              <a:buNone/>
            </a:pPr>
            <a:r>
              <a:rPr lang="es-419" sz="1600" b="1"/>
              <a:t>Tiempo de espera de respuesta:</a:t>
            </a:r>
            <a:r>
              <a:rPr lang="es-419" sz="1600"/>
              <a:t> administra el tiempo que espera un dispositivo cuando no escucha una respuesta del destino. </a:t>
            </a:r>
          </a:p>
          <a:p>
            <a:pPr marL="142875" lvl="1" indent="0" rtl="0">
              <a:buNone/>
            </a:pPr>
            <a:r>
              <a:rPr lang="es-419" sz="1600" b="1"/>
              <a:t>El método de acceso--</a:t>
            </a:r>
            <a:r>
              <a:rPr lang="es-419" sz="1600"/>
              <a:t> determina en qué momento alguien puede enviar un mensaje.</a:t>
            </a:r>
            <a:r>
              <a:rPr lang="es-419" sz="1600" b="1"/>
              <a:t> </a:t>
            </a:r>
          </a:p>
          <a:p>
            <a:pPr lvl="2" rtl="0"/>
            <a:r>
              <a:rPr lang="es-419" sz="1600"/>
              <a:t>Puede haber varias reglas que rijan cuestiones como las «colisiones». Esto es cuando más de un dispositivo envía tráfico al mismo tiempo y los mensajes se dañan. </a:t>
            </a:r>
          </a:p>
          <a:p>
            <a:pPr lvl="2" rtl="0"/>
            <a:r>
              <a:rPr lang="es-419" sz="1600"/>
              <a:t>Algunos protocolos son proactivos e intentan evitar colisiones; otros protocolos son reactivos y establecen un método de recuperación después de que se produzca la colisión.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7330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Las reglas</a:t>
            </a:r>
            <a:br>
              <a:rPr lang="en-US" altLang="en-US" dirty="0"/>
            </a:br>
            <a:r>
              <a:rPr lang="es-419"/>
              <a:t>Opciones de entrega del mensaje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5357" y="798944"/>
            <a:ext cx="8853286" cy="2252728"/>
          </a:xfrm>
        </p:spPr>
        <p:txBody>
          <a:bodyPr/>
          <a:lstStyle/>
          <a:p>
            <a:pPr marL="0" indent="0" rtl="0">
              <a:buNone/>
            </a:pPr>
            <a:r>
              <a:rPr lang="es-419" sz="1600"/>
              <a:t>La entrega de mensajes puede ser uno de los métodos siguientes: </a:t>
            </a:r>
          </a:p>
          <a:p>
            <a:pPr lvl="1" rtl="0"/>
            <a:r>
              <a:rPr lang="es-419" sz="1600" b="1"/>
              <a:t>Unidifusión –</a:t>
            </a:r>
            <a:r>
              <a:rPr lang="es-419" sz="1600"/>
              <a:t> comunicación uno a uno.</a:t>
            </a:r>
          </a:p>
          <a:p>
            <a:pPr lvl="1" rtl="0"/>
            <a:r>
              <a:rPr lang="es-419" sz="1600" b="1"/>
              <a:t>Multidifusión – de</a:t>
            </a:r>
            <a:r>
              <a:rPr lang="es-419" sz="1600"/>
              <a:t> uno a muchos, normalmente no todos los</a:t>
            </a:r>
          </a:p>
          <a:p>
            <a:pPr lvl="1" rtl="0"/>
            <a:r>
              <a:rPr lang="es-419" sz="1600" b="1"/>
              <a:t>Difusión </a:t>
            </a:r>
            <a:r>
              <a:rPr lang="es-419" sz="1600"/>
              <a:t>— uno para todos</a:t>
            </a:r>
          </a:p>
          <a:p>
            <a:pPr lvl="1"/>
            <a:endParaRPr lang="en-US" sz="1600" dirty="0"/>
          </a:p>
          <a:p>
            <a:pPr marL="0" indent="0" rtl="0">
              <a:buNone/>
            </a:pPr>
            <a:r>
              <a:rPr lang="es-419" sz="1600" b="1"/>
              <a:t>Nota: Las</a:t>
            </a:r>
            <a:r>
              <a:rPr lang="es-419" sz="1600"/>
              <a:t> transmisiones se utilizan en redes IPv4, pero no son una opción para IPv6. Más adelante también veremos «Anycast» como una opción de entrega adicional para IPv6.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9" y="3170930"/>
            <a:ext cx="1802265" cy="13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17" y="3170930"/>
            <a:ext cx="1843139" cy="13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62" y="3170929"/>
            <a:ext cx="1864324" cy="134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9718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Reglas</a:t>
            </a:r>
            <a:br>
              <a:rPr lang="en-US" altLang="en-US" dirty="0"/>
            </a:br>
            <a:r>
              <a:rPr lang="es-419"/>
              <a:t>Una nota sobre el icono de nodo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4"/>
            <a:ext cx="8853286" cy="760555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Los documentos pueden utilizar el ícono de nodo, normalmente un círculo, para representar todos los dispositivos.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La figura ilustra el uso del ícono de nodo para las opciones de entrega.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73" y="1955142"/>
            <a:ext cx="5194253" cy="25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709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es-419">
                <a:solidFill>
                  <a:schemeClr val="accent5">
                    <a:lumMod val="40000"/>
                    <a:lumOff val="60000"/>
                  </a:schemeClr>
                </a:solidFill>
              </a:rPr>
              <a:t>3.2 Protocolos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5538951" cy="757551"/>
          </a:xfrm>
        </p:spPr>
        <p:txBody>
          <a:bodyPr/>
          <a:lstStyle/>
          <a:p>
            <a:pPr rtl="0"/>
            <a:r>
              <a:rPr lang="es-419" sz="1600" dirty="0"/>
              <a:t>Protocolos</a:t>
            </a:r>
            <a:br>
              <a:rPr lang="en-US" altLang="en-US" dirty="0"/>
            </a:br>
            <a:r>
              <a:rPr lang="es-419" dirty="0"/>
              <a:t>Funciones de protocolo de red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61256" y="856343"/>
            <a:ext cx="3715657" cy="1320800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Los dispositivos usan protocolos acordados para comunicarse.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Los protocolos pueden tener una o funciones.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193035"/>
              </p:ext>
            </p:extLst>
          </p:nvPr>
        </p:nvGraphicFramePr>
        <p:xfrm>
          <a:off x="377146" y="2319920"/>
          <a:ext cx="8316911" cy="227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432"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Función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Direccionamiento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Un emisor</a:t>
                      </a:r>
                      <a:r>
                        <a:rPr lang="es-419" baseline="0"/>
                        <a:t> y un receptor identificados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Confianza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Proporciona entrega garantizada.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Control de flujo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Garantiza flujos de datos a una</a:t>
                      </a:r>
                      <a:r>
                        <a:rPr lang="es-419" baseline="0"/>
                        <a:t> velocidad</a:t>
                      </a:r>
                      <a:r>
                        <a:rPr lang="es-419"/>
                        <a:t> eficiente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Secuenciación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Etiqueta de forma exclusiva cada segmento de datos transmitido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867"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Detección de errores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Determina si los datos se dañaron durante la transmisión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32"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Interfaz de la aplicación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Comunicaciones de proceso a proceso entre aplicaciones de 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3" y="0"/>
            <a:ext cx="4491945" cy="217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4824" y="85089"/>
            <a:ext cx="4688113" cy="829464"/>
          </a:xfrm>
        </p:spPr>
        <p:txBody>
          <a:bodyPr/>
          <a:lstStyle/>
          <a:p>
            <a:pPr rtl="0"/>
            <a:r>
              <a:rPr lang="es-419" sz="1600" dirty="0"/>
              <a:t>Protocolos</a:t>
            </a:r>
            <a:br>
              <a:rPr lang="en-US" altLang="en-US" dirty="0"/>
            </a:br>
            <a:r>
              <a:rPr lang="es-419" dirty="0"/>
              <a:t>Interacción de protocolos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1" y="986971"/>
            <a:ext cx="4572000" cy="990512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Las redes requieren el uso de varios protocolos.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Cada protocolo tiene su propia función y formato.</a:t>
            </a:r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47504"/>
              </p:ext>
            </p:extLst>
          </p:nvPr>
        </p:nvGraphicFramePr>
        <p:xfrm>
          <a:off x="413544" y="2338334"/>
          <a:ext cx="8316911" cy="240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463"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de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Función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Protocolo de transferencia de hipertexto (HTTP)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Wingdings" panose="05000000000000000000" pitchFamily="2" charset="2"/>
                        <a:buChar char="§"/>
                      </a:pPr>
                      <a:r>
                        <a:rPr lang="es-419"/>
                        <a:t>Rige la manera en que interactúan un servidor web y un cliente</a:t>
                      </a:r>
                    </a:p>
                    <a:p>
                      <a:pPr marL="285750" indent="-285750" rtl="0">
                        <a:buFont typeface="Wingdings" panose="05000000000000000000" pitchFamily="2" charset="2"/>
                        <a:buChar char="§"/>
                      </a:pPr>
                      <a:r>
                        <a:rPr lang="es-419"/>
                        <a:t>Define el contenido y el formato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Protocolo de control de transmisión (TCP)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Wingdings" panose="05000000000000000000" pitchFamily="2" charset="2"/>
                        <a:buChar char="§"/>
                      </a:pPr>
                      <a:r>
                        <a:rPr lang="es-419"/>
                        <a:t>Seguimiento de conversaciones individuales</a:t>
                      </a:r>
                    </a:p>
                    <a:p>
                      <a:pPr marL="285750" indent="-285750" rtl="0">
                        <a:buFont typeface="Wingdings" panose="05000000000000000000" pitchFamily="2" charset="2"/>
                        <a:buChar char="§"/>
                      </a:pPr>
                      <a:r>
                        <a:rPr lang="es-419"/>
                        <a:t>Proporciona entrega garantizada.</a:t>
                      </a:r>
                    </a:p>
                    <a:p>
                      <a:pPr marL="285750" indent="-285750" rtl="0">
                        <a:buFont typeface="Wingdings" panose="05000000000000000000" pitchFamily="2" charset="2"/>
                        <a:buChar char="§"/>
                      </a:pPr>
                      <a:r>
                        <a:rPr lang="es-419"/>
                        <a:t>Administra el control de flujo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Protocolo de Internet (IP)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Entrega mensajes globalmente desde el remitente al receptor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Ethernet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dirty="0"/>
                        <a:t>Entrega mensajes de una NIC a otra NIC en la misma red de área local (LAN) Ethernet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0"/>
            <a:ext cx="3362777" cy="21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es-419">
                <a:solidFill>
                  <a:schemeClr val="accent5">
                    <a:lumMod val="40000"/>
                    <a:lumOff val="60000"/>
                  </a:schemeClr>
                </a:solidFill>
              </a:rPr>
              <a:t>3.3 Suites de protocolos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Suites de protocolos</a:t>
            </a:r>
            <a:br>
              <a:rPr lang="en-US" altLang="en-US" dirty="0"/>
            </a:br>
            <a:r>
              <a:rPr lang="es-419"/>
              <a:t>de red conjuntos de protocolos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4349274" cy="3882729"/>
          </a:xfrm>
        </p:spPr>
        <p:txBody>
          <a:bodyPr/>
          <a:lstStyle/>
          <a:p>
            <a:pPr marL="0" indent="0" rtl="0">
              <a:buNone/>
            </a:pPr>
            <a:r>
              <a:rPr lang="es-419" dirty="0"/>
              <a:t>Los protocolos deben poder trabajar con otros protocolos.</a:t>
            </a:r>
          </a:p>
          <a:p>
            <a:pPr marL="0" indent="0" rtl="0">
              <a:buNone/>
            </a:pPr>
            <a:r>
              <a:rPr lang="es-419" dirty="0"/>
              <a:t>Suite de protocolos:</a:t>
            </a:r>
          </a:p>
          <a:p>
            <a:pPr lvl="1" rtl="0"/>
            <a:r>
              <a:rPr lang="es-419" sz="1500" dirty="0"/>
              <a:t>Un grupo de protocolos interrelacionados que son necesarios para realizar una función de comunicación.</a:t>
            </a:r>
          </a:p>
          <a:p>
            <a:pPr lvl="1" rtl="0"/>
            <a:r>
              <a:rPr lang="es-419" sz="1500" dirty="0"/>
              <a:t>conjuntos de reglas que funcionan conjuntamente para ayudar a resolver un problema.</a:t>
            </a:r>
          </a:p>
          <a:p>
            <a:pPr marL="0" indent="0" rtl="0">
              <a:buNone/>
            </a:pPr>
            <a:r>
              <a:rPr lang="es-419" dirty="0"/>
              <a:t>Los protocolos se ven en términos de capas:</a:t>
            </a:r>
          </a:p>
          <a:p>
            <a:pPr lvl="1" rtl="0"/>
            <a:r>
              <a:rPr lang="es-419" sz="1500" dirty="0"/>
              <a:t>Capas superiores</a:t>
            </a:r>
          </a:p>
          <a:p>
            <a:pPr lvl="1" rtl="0"/>
            <a:r>
              <a:rPr lang="es-419" sz="1500" dirty="0"/>
              <a:t>Capas inferiores: se preocupan por mover datos y proporcionar servicios a las capas superiores.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9516"/>
            <a:ext cx="4448426" cy="283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rtl="0" eaLnBrk="1" hangingPunct="1"/>
            <a:r>
              <a:rPr lang="es-419"/>
              <a:t>Actividad de clase: diseño de un sistema de comunicaciones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12908" y="707995"/>
            <a:ext cx="8769026" cy="2088994"/>
          </a:xfrm>
        </p:spPr>
        <p:txBody>
          <a:bodyPr/>
          <a:lstStyle/>
          <a:p>
            <a:pPr marL="0" indent="0" rtl="0">
              <a:buNone/>
            </a:pPr>
            <a:r>
              <a:rPr lang="es-419" sz="1800"/>
              <a:t>Diseñar un sistema de comunicaciones </a:t>
            </a:r>
          </a:p>
          <a:p>
            <a:pPr marL="0" indent="0" rtl="0">
              <a:buNone/>
            </a:pPr>
            <a:r>
              <a:rPr lang="es-419" sz="1800" b="1"/>
              <a:t>Objetivos: </a:t>
            </a:r>
          </a:p>
          <a:p>
            <a:pPr lvl="1" rtl="0"/>
            <a:r>
              <a:rPr lang="es-419" sz="1800"/>
              <a:t>Explicar la función de los protocolos y de las organizaciones de estandarización para facilitar la interoperabilidad en las comunicaciones de red.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39106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20683"/>
            <a:ext cx="9144000" cy="453908"/>
          </a:xfrm>
        </p:spPr>
        <p:txBody>
          <a:bodyPr/>
          <a:lstStyle/>
          <a:p>
            <a:pPr rtl="0"/>
            <a:r>
              <a:rPr lang="es-419" dirty="0"/>
              <a:t>Evolución de los conjuntos de protocolos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4427" y="791746"/>
            <a:ext cx="4100732" cy="3856453"/>
          </a:xfrm>
        </p:spPr>
        <p:txBody>
          <a:bodyPr/>
          <a:lstStyle/>
          <a:p>
            <a:pPr marL="0" indent="0" rtl="0">
              <a:buNone/>
            </a:pPr>
            <a:r>
              <a:rPr lang="es-419" sz="1600" dirty="0"/>
              <a:t>Hay varios conjuntos de protocolos.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419" sz="1400" b="1" dirty="0"/>
              <a:t>Suite de protocolos de Internet o TCP / IP - </a:t>
            </a:r>
            <a:r>
              <a:rPr lang="es-419" sz="1400" dirty="0"/>
              <a:t>El</a:t>
            </a:r>
            <a:r>
              <a:rPr lang="es-419" sz="1400" b="1" dirty="0"/>
              <a:t> </a:t>
            </a:r>
            <a:r>
              <a:rPr lang="es-419" sz="1400" dirty="0"/>
              <a:t>conjunto de protocolos más común y mantenido por Internet Engineering Task Force (IETF)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400" b="1" dirty="0"/>
              <a:t>Protocolos de interconexión de sistemas abiertos (OSI) - </a:t>
            </a:r>
            <a:r>
              <a:rPr lang="es-419" sz="1400" dirty="0"/>
              <a:t>Desarrollados</a:t>
            </a:r>
            <a:r>
              <a:rPr lang="es-419" sz="1400" b="1" dirty="0"/>
              <a:t> </a:t>
            </a:r>
            <a:r>
              <a:rPr lang="es-419" sz="1400" dirty="0"/>
              <a:t>por la Organización Internacional de Normalización (ISO) y la Unión Internacional de Telecomunicaciones (UIT)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400" b="1" dirty="0"/>
              <a:t>AppleTalk - </a:t>
            </a:r>
            <a:r>
              <a:rPr lang="es-419" sz="1400" dirty="0"/>
              <a:t>Lanzamiento de la suite propietaria por Apple Inc.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400" b="1" dirty="0"/>
              <a:t>Novell NetWare - </a:t>
            </a:r>
            <a:r>
              <a:rPr lang="es-419" sz="1400" dirty="0"/>
              <a:t>Suite propietaria desarrollada por Novell Inc.</a:t>
            </a:r>
          </a:p>
          <a:p>
            <a:pPr lvl="1"/>
            <a:endParaRPr lang="en-CA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57" y="1093522"/>
            <a:ext cx="5021943" cy="29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 dirty="0"/>
              <a:t>Suites de protocolos</a:t>
            </a:r>
            <a:br>
              <a:rPr lang="en-US" altLang="en-US" dirty="0"/>
            </a:br>
            <a:r>
              <a:rPr lang="es-419" dirty="0"/>
              <a:t>Ejemplo de protocolo TCP/IP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3359855" cy="3733082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Los protocolos TCP/IP operan en  las capas Aplicación, Transporte e Internet.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Los protocolos LAN de capa de acceso a la red más comunes son Ethernet y WLAN (LAN inalámbrica).</a:t>
            </a:r>
          </a:p>
          <a:p>
            <a:pPr lvl="1"/>
            <a:endParaRPr lang="en-CA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33" y="955448"/>
            <a:ext cx="5388352" cy="32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Suites de protocolos</a:t>
            </a:r>
            <a:br>
              <a:rPr lang="en-US" altLang="en-US" dirty="0"/>
            </a:br>
            <a:r>
              <a:rPr lang="es-419"/>
              <a:t>Suite de protocolo TCP/IP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7116" y="820322"/>
            <a:ext cx="3359855" cy="3942178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400"/>
              <a:t>TCP/IP es el conjunto de protocolos utilizado por Internet e incluye muchos protocolos.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400"/>
              <a:t>TCP/IP es:</a:t>
            </a:r>
          </a:p>
          <a:p>
            <a:pPr lvl="1" rtl="0"/>
            <a:r>
              <a:rPr lang="es-419"/>
              <a:t>Un conjunto de protocolos estándar abierto que está disponible gratuitamente para el público y que puede ser utilizado por cualquier proveedor</a:t>
            </a:r>
          </a:p>
          <a:p>
            <a:pPr lvl="1" rtl="0"/>
            <a:r>
              <a:rPr lang="es-419"/>
              <a:t>Un protocolo basado en estándares es un proceso que </a:t>
            </a:r>
            <a:r>
              <a:rPr lang="es-419" sz="1400"/>
              <a:t>recibió el aval del sector de redes y fue aprobado por una organización de estandarización.</a:t>
            </a:r>
          </a:p>
          <a:p>
            <a:pPr lvl="1"/>
            <a:endParaRPr lang="en-CA" alt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890281"/>
            <a:ext cx="5480277" cy="341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Suites de protocolos</a:t>
            </a:r>
            <a:br>
              <a:rPr lang="en-US" altLang="en-US" dirty="0"/>
            </a:br>
            <a:r>
              <a:rPr lang="es-419"/>
              <a:t>Proceso de comunicación TCP/IP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4361340" cy="859252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Un servidor web encapsulando y enviando una página web a un cliente.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59086" y="867947"/>
            <a:ext cx="4361340" cy="85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Un cliente que desencapsula la página web para el navegador web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3" y="2017471"/>
            <a:ext cx="4230816" cy="25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79" y="2090057"/>
            <a:ext cx="4286817" cy="242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es-419">
                <a:solidFill>
                  <a:schemeClr val="accent5">
                    <a:lumMod val="40000"/>
                    <a:lumOff val="60000"/>
                  </a:schemeClr>
                </a:solidFill>
              </a:rPr>
              <a:t>3.4 Organizaciones estándares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es-419" sz="1600"/>
              <a:t>Organizaciones de estándares</a:t>
            </a:r>
            <a:br>
              <a:rPr lang="en-US" altLang="en-US" sz="1600" dirty="0"/>
            </a:br>
            <a:r>
              <a:rPr lang="es-419"/>
              <a:t> Estándares abiertos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757551"/>
            <a:ext cx="4401766" cy="3950636"/>
          </a:xfrm>
        </p:spPr>
        <p:txBody>
          <a:bodyPr/>
          <a:lstStyle/>
          <a:p>
            <a:pPr marL="0" indent="0" rtl="0">
              <a:buNone/>
            </a:pPr>
            <a:r>
              <a:rPr lang="es-419" sz="1600" dirty="0"/>
              <a:t>Los estándares abiertos fomentan: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Interoperabilidad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La competencia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Empresarial</a:t>
            </a:r>
          </a:p>
          <a:p>
            <a:pPr marL="0" indent="0" rtl="0">
              <a:buNone/>
            </a:pPr>
            <a:r>
              <a:rPr lang="es-419" sz="1600" dirty="0"/>
              <a:t>Las organizaciones estándares son: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Vendedor-neutral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Organizaciones sin fines de lucro.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establecido para desarrollar y promover el concepto de normas abiertas.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8" y="832640"/>
            <a:ext cx="4308835" cy="307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9429" cy="757551"/>
          </a:xfrm>
        </p:spPr>
        <p:txBody>
          <a:bodyPr/>
          <a:lstStyle/>
          <a:p>
            <a:pPr rtl="0"/>
            <a:r>
              <a:rPr lang="es-419" sz="1600"/>
              <a:t>Organizaciones de estándares</a:t>
            </a:r>
            <a:br>
              <a:rPr lang="en-US" altLang="en-US" sz="1600" dirty="0"/>
            </a:br>
            <a:r>
              <a:rPr lang="es-419"/>
              <a:t>Estándares de Internet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429" y="220523"/>
            <a:ext cx="4401766" cy="4322448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 b="1" dirty="0"/>
              <a:t>Sociedad de Internet (ISOC)</a:t>
            </a:r>
            <a:r>
              <a:rPr lang="es-419" sz="1600" dirty="0"/>
              <a:t> -promueve el desarrollo y la evolución abiertos del uso de Internet en todo el mundo.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b="1" dirty="0"/>
              <a:t>Consejo de Arquitectura de Internet (IAB)</a:t>
            </a:r>
            <a:r>
              <a:rPr lang="es-419" sz="1600" dirty="0"/>
              <a:t>es responsable de la administración y el desarrollo general de los estándares de Internet.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b="1" dirty="0"/>
              <a:t>Grupo de trabajo de ingeniería de Internet (IETF)</a:t>
            </a:r>
            <a:r>
              <a:rPr lang="es-419" sz="1600" dirty="0"/>
              <a:t>desarrolla, actualiza y mantiene las tecnologías de Internet y de TCP/IP.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b="1" dirty="0"/>
              <a:t>Grupo de trabajo de investigación de Internet (IRTF)</a:t>
            </a:r>
            <a:r>
              <a:rPr lang="es-419" sz="1600" dirty="0"/>
              <a:t>- está enfocado en la investigación a largo plazo en relación con los protocolos de Internet y TCP/IP.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006420"/>
            <a:ext cx="4354285" cy="328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5314" cy="757551"/>
          </a:xfrm>
        </p:spPr>
        <p:txBody>
          <a:bodyPr/>
          <a:lstStyle/>
          <a:p>
            <a:pPr rtl="0"/>
            <a:r>
              <a:rPr lang="es-419" sz="1600"/>
              <a:t>Organizaciones de estándares</a:t>
            </a:r>
            <a:br>
              <a:rPr lang="en-US" altLang="en-US" sz="1600" dirty="0"/>
            </a:br>
            <a:r>
              <a:rPr lang="es-419"/>
              <a:t>Estándares de Internet(Cont.)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898" y="782410"/>
            <a:ext cx="4247972" cy="3672114"/>
          </a:xfrm>
        </p:spPr>
        <p:txBody>
          <a:bodyPr/>
          <a:lstStyle/>
          <a:p>
            <a:pPr marL="0" indent="0" rtl="0">
              <a:buNone/>
            </a:pPr>
            <a:r>
              <a:rPr lang="es-419" dirty="0"/>
              <a:t>Organizaciones de estándares involucradas en el desarrollo y soporte de TCP/IP</a:t>
            </a:r>
          </a:p>
          <a:p>
            <a:pPr lvl="1" rtl="0"/>
            <a:r>
              <a:rPr lang="es-419" sz="1500" b="1" dirty="0"/>
              <a:t>Corporación de Internet para la Asignación de Nombres y Números (ICANN):</a:t>
            </a:r>
            <a:r>
              <a:rPr lang="es-419" sz="1500" dirty="0"/>
              <a:t> con base en los Estados Unidos, coordina la asignación de direcciones IP, la administración de nombres de dominio y la asignación de otra información utilizada por los protocolos TCP/IP.</a:t>
            </a:r>
          </a:p>
          <a:p>
            <a:pPr lvl="1" rtl="0"/>
            <a:r>
              <a:rPr lang="es-419" sz="1500" b="1" dirty="0"/>
              <a:t>Autoridad de Números Asignados de Internet (IANA):</a:t>
            </a:r>
            <a:r>
              <a:rPr lang="es-419" sz="1500" dirty="0"/>
              <a:t> administra la asignación de direcciones IP, la administración de nombres de dominio y los identificadores de protocolos para ICANN.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8" y="1329809"/>
            <a:ext cx="4378082" cy="274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1151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es-419" sz="1600"/>
              <a:t>Organizaciones de estándares </a:t>
            </a:r>
            <a:br>
              <a:rPr lang="en-US" altLang="en-US" sz="1600" dirty="0"/>
            </a:br>
            <a:r>
              <a:rPr lang="es-419"/>
              <a:t>Organizaciones de estándares de comunicaciones y electrónica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Instituto de Ingenieros en Electricidad y Electrónica </a:t>
            </a:r>
            <a:r>
              <a:rPr lang="es-419" sz="1600" b="1" dirty="0"/>
              <a:t>(</a:t>
            </a:r>
            <a:r>
              <a:rPr lang="es-419" sz="1600" dirty="0"/>
              <a:t>IEEE</a:t>
            </a:r>
            <a:r>
              <a:rPr lang="es-419" sz="1600" b="1" dirty="0"/>
              <a:t>): organización de electrónica e ingeniería eléctrica dedicada a avanzar en innovación tecnológica y a elaborar estándares en una amplia gama de sectores, que incluyen energía, servicios de salud, telecomunicaciones y redes.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Asociación de Industrias Electrónicas (EIA): </a:t>
            </a:r>
            <a:r>
              <a:rPr lang="es-419" sz="1600" b="1" dirty="0"/>
              <a:t>es conocida principalmente por sus estándares relacionados con el cableado eléctrico, los conectores y los racks que se utilizan para montar equipos de red.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Asociación de las Industrias de las Telecomunicaciones (TIA): </a:t>
            </a:r>
            <a:r>
              <a:rPr lang="es-419" sz="1600" b="1" dirty="0"/>
              <a:t> estándares para equipos de radio, torres de telefonía móvil, dispositivos de voz sobre IP (VoIP) y comunicaciones satelitales.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dirty="0"/>
              <a:t>Sector de Normalización de las Telecomunicaciones de la Unión Internacional de Telecomunicaciones (ITU-T)</a:t>
            </a:r>
            <a:r>
              <a:rPr lang="es-419" sz="1600" b="1" dirty="0"/>
              <a:t>: estándares para la compresión de videos, televisión de protocolo de Internet (IPTV) y comunicaciones de banda ancha.</a:t>
            </a:r>
          </a:p>
        </p:txBody>
      </p:sp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es-419">
                <a:solidFill>
                  <a:schemeClr val="accent5">
                    <a:lumMod val="40000"/>
                    <a:lumOff val="60000"/>
                  </a:schemeClr>
                </a:solidFill>
              </a:rPr>
              <a:t>3.5 Modelos de referencia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es-419">
                <a:solidFill>
                  <a:schemeClr val="accent5">
                    <a:lumMod val="40000"/>
                    <a:lumOff val="60000"/>
                  </a:schemeClr>
                </a:solidFill>
              </a:rPr>
              <a:t>3.1 El Reglamento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Modelos de referencia</a:t>
            </a:r>
            <a:br>
              <a:rPr lang="en-US" altLang="en-US" dirty="0"/>
            </a:br>
            <a:r>
              <a:rPr lang="es-419"/>
              <a:t>Beneficios del uso de un modelo en capas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53349" y="1019280"/>
            <a:ext cx="3690651" cy="3323113"/>
          </a:xfrm>
        </p:spPr>
        <p:txBody>
          <a:bodyPr/>
          <a:lstStyle/>
          <a:p>
            <a:pPr marL="0" indent="0" rtl="0">
              <a:buNone/>
            </a:pPr>
            <a:r>
              <a:rPr lang="es-419" sz="1600"/>
              <a:t>Conceptos complejos, como el funcionamiento de una red, pueden ser difíciles de explicar y comprender. Por esta razón, se usa un modelo en capas.</a:t>
            </a:r>
          </a:p>
          <a:p>
            <a:pPr marL="0" indent="0" rtl="0">
              <a:buNone/>
            </a:pPr>
            <a:r>
              <a:rPr lang="es-419" sz="1600"/>
              <a:t>Dos modelos en capas describen las operaciones de red: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modelo de referencia de interconexión de sistemas abiertos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Modelo de referencia TCP/IP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7" y="913898"/>
            <a:ext cx="4936485" cy="396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Modelos de referencia</a:t>
            </a:r>
            <a:br>
              <a:rPr lang="en-US" altLang="en-US" dirty="0"/>
            </a:br>
            <a:r>
              <a:rPr lang="es-419"/>
              <a:t>Beneficios del uso de un modelo en capas (Cont.)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4"/>
            <a:ext cx="8853715" cy="3352142"/>
          </a:xfrm>
        </p:spPr>
        <p:txBody>
          <a:bodyPr/>
          <a:lstStyle/>
          <a:p>
            <a:pPr marL="0" indent="0" rtl="0">
              <a:buNone/>
            </a:pPr>
            <a:r>
              <a:rPr lang="es-419" sz="1800"/>
              <a:t>Estos son beneficios del uso de un modelo en capas: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800"/>
              <a:t>Ayuda en el diseño de protocolos, ya que los protocolos que operan en una capa específica tienen información definida según la cual actúan, y una interfaz definida para las capas superiores e inferiores.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800"/>
              <a:t>Fomenta la competencia, ya que los productos de distintos proveedores pueden trabajar en conjunto.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800"/>
              <a:t>Evita que los cambios en la tecnología o en las funcionalidades de una capa afecten otras capas superiores e inferiores.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800"/>
              <a:t>Proporciona un lenguaje común para describir las funciones y capacidades de red. 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01601"/>
            <a:ext cx="8783638" cy="754742"/>
          </a:xfrm>
        </p:spPr>
        <p:txBody>
          <a:bodyPr/>
          <a:lstStyle/>
          <a:p>
            <a:pPr rtl="0"/>
            <a:r>
              <a:rPr lang="es-419" sz="1600"/>
              <a:t>Modelos de referencia</a:t>
            </a:r>
            <a:br>
              <a:rPr lang="en-US" altLang="en-US" dirty="0"/>
            </a:br>
            <a:r>
              <a:rPr lang="es-419" sz="2400"/>
              <a:t>Modelo de referencia OSI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48598"/>
              </p:ext>
            </p:extLst>
          </p:nvPr>
        </p:nvGraphicFramePr>
        <p:xfrm>
          <a:off x="362857" y="955226"/>
          <a:ext cx="8215086" cy="3949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86">
                <a:tc>
                  <a:txBody>
                    <a:bodyPr/>
                    <a:lstStyle/>
                    <a:p>
                      <a:pPr rtl="0"/>
                      <a:r>
                        <a:rPr lang="es-419" b="1">
                          <a:effectLst/>
                        </a:rPr>
                        <a:t>capa del modelo OSI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b="1">
                          <a:effectLst/>
                        </a:rPr>
                        <a:t>Descripción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85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7 - Aplicación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dirty="0"/>
                        <a:t>Contiene protocolos utilizados para comunicaciones proceso a proceso.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6 - Presentación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Proporciona una representación común de los datos transferidos entre los servicios de la capa de aplicación.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5 - Sesión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Proporciona servicios a la capa de presentación  y administrar el intercambio de datos.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4-Transporte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define los servicios para segmentar, transferir y reensamblar los datos para las comunicaciones individuales.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3 - 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proporciona servicios para intercambiar las porciones de datos individuales en la red.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2 - Enlace de datos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describe métodos para intercambiar marcos de datos entre dispositivos en un medio común.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845">
                <a:tc>
                  <a:txBody>
                    <a:bodyPr/>
                    <a:lstStyle/>
                    <a:p>
                      <a:pPr rtl="0"/>
                      <a:r>
                        <a:rPr lang="es-419" b="1" dirty="0"/>
                        <a:t>1-Física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dirty="0"/>
                        <a:t>Describe los</a:t>
                      </a:r>
                      <a:r>
                        <a:rPr lang="es-419" baseline="0" dirty="0"/>
                        <a:t> </a:t>
                      </a:r>
                      <a:r>
                        <a:rPr lang="es-419" dirty="0"/>
                        <a:t>medios para activar, mantener y desactivar las conexiones físicas.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01601"/>
            <a:ext cx="8783638" cy="754742"/>
          </a:xfrm>
        </p:spPr>
        <p:txBody>
          <a:bodyPr/>
          <a:lstStyle/>
          <a:p>
            <a:pPr rtl="0"/>
            <a:r>
              <a:rPr lang="es-419" sz="1600"/>
              <a:t>Modelos de referencia</a:t>
            </a:r>
            <a:br>
              <a:rPr lang="en-US" altLang="en-US" dirty="0"/>
            </a:br>
            <a:r>
              <a:rPr lang="es-419" sz="2400"/>
              <a:t>Modelo de referencia TCP/IP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07194"/>
              </p:ext>
            </p:extLst>
          </p:nvPr>
        </p:nvGraphicFramePr>
        <p:xfrm>
          <a:off x="362857" y="955226"/>
          <a:ext cx="8215086" cy="2279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653">
                <a:tc>
                  <a:txBody>
                    <a:bodyPr/>
                    <a:lstStyle/>
                    <a:p>
                      <a:pPr rtl="0"/>
                      <a:r>
                        <a:rPr lang="es-419" b="1">
                          <a:effectLst/>
                        </a:rPr>
                        <a:t>Capa del modelo TCP/IP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 b="1">
                          <a:effectLst/>
                        </a:rPr>
                        <a:t>Descripción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85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Aplicación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Representa datos para el usuario más el control de codificación y de diálogo.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Transporte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Admite la comunicación entre distintos dispositivos a través de diversas redes.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Determina el mejor camino a través de una red.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es-419" b="1"/>
                        <a:t> Acceso a la 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s-419"/>
                        <a:t>Controla los dispositivos del hardware y los medios que forman la red.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51130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Modelos de referencia</a:t>
            </a:r>
            <a:br>
              <a:rPr lang="en-US" altLang="en-US" dirty="0"/>
            </a:br>
            <a:r>
              <a:rPr lang="es-419"/>
              <a:t>Comparación del modelo OSI y del modelo TCP/IP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21029" y="1176316"/>
            <a:ext cx="3822971" cy="3323113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El modelo OSI divide la capa de acceso a la red y la capa de aplicación del modelo TCP/IP en varias capas.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El conjunto de protocolos TCP/IP no específica qué protocolos utilizar al transmitir a través de un medio físico.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Las capas 1 y 2 de OSI tratan los procedimientos necesarios para acceder a los medios y las maneras físicas de enviar datos por la red.</a:t>
            </a:r>
          </a:p>
          <a:p>
            <a:pPr lvl="1"/>
            <a:endParaRPr lang="en-CA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947480"/>
            <a:ext cx="5065486" cy="355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es-419">
                <a:solidFill>
                  <a:schemeClr val="accent5">
                    <a:lumMod val="40000"/>
                    <a:lumOff val="60000"/>
                  </a:schemeClr>
                </a:solidFill>
              </a:rPr>
              <a:t>3.6 Encapsulamiento de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687651" cy="757551"/>
          </a:xfrm>
        </p:spPr>
        <p:txBody>
          <a:bodyPr/>
          <a:lstStyle/>
          <a:p>
            <a:pPr rtl="0"/>
            <a:r>
              <a:rPr lang="es-419" sz="1600"/>
              <a:t>Encapsulamiento de datos</a:t>
            </a:r>
            <a:br>
              <a:rPr lang="en-US" altLang="en-US" dirty="0"/>
            </a:br>
            <a:r>
              <a:rPr lang="es-419"/>
              <a:t>segmentación del mensaje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51379" y="322866"/>
            <a:ext cx="4192621" cy="4350735"/>
          </a:xfrm>
        </p:spPr>
        <p:txBody>
          <a:bodyPr/>
          <a:lstStyle/>
          <a:p>
            <a:pPr marL="0" indent="0" rtl="0">
              <a:buNone/>
            </a:pPr>
            <a:r>
              <a:rPr lang="es-419" sz="1600"/>
              <a:t>La segmentación es el proceso de dividir los mensajes en unidades más pequeñas. La multiplexación es el proceso de tomar múltiples flujos de datos segmentados y entrelazarlos juntos.</a:t>
            </a:r>
          </a:p>
          <a:p>
            <a:pPr marL="0" indent="0" rtl="0">
              <a:buNone/>
            </a:pPr>
            <a:r>
              <a:rPr lang="es-419" sz="1600"/>
              <a:t>La segmentación de mensajes tiene dos beneficios principales.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b="1"/>
              <a:t>Aumenta la velocidad</a:t>
            </a:r>
            <a:r>
              <a:rPr lang="es-419" sz="1600"/>
              <a:t> : se pueden enviar grandes cantidades de datos a través de la red sin atar un enlace de comunicaciones.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 b="1"/>
              <a:t>Aumenta la eficiencia</a:t>
            </a:r>
            <a:r>
              <a:rPr lang="es-419" sz="1600"/>
              <a:t> : solo los segmentos que no llegan al destino necesitan ser retransmitidos, no todo el flujo de datos</a:t>
            </a:r>
            <a:r>
              <a:rPr lang="es-419"/>
              <a:t>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00420"/>
            <a:ext cx="4673600" cy="353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50805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pPr rtl="0"/>
            <a:r>
              <a:rPr lang="es-419" sz="1600"/>
              <a:t>Encapsulamiento de datos</a:t>
            </a:r>
            <a:br>
              <a:rPr lang="en-US" altLang="en-US" dirty="0"/>
            </a:br>
            <a:r>
              <a:rPr lang="es-419"/>
              <a:t>Secuenciación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51379" y="1339753"/>
            <a:ext cx="4192621" cy="3146049"/>
          </a:xfrm>
        </p:spPr>
        <p:txBody>
          <a:bodyPr/>
          <a:lstStyle/>
          <a:p>
            <a:pPr marL="0" indent="0" rtl="0">
              <a:buNone/>
            </a:pPr>
            <a:r>
              <a:rPr lang="es-419" sz="1600"/>
              <a:t>La secuenciación de mensajes es el proceso de numerar los segmentos para que el mensaje pueda volver a ensamblarse en el destino.</a:t>
            </a:r>
          </a:p>
          <a:p>
            <a:pPr marL="0" indent="0" rtl="0">
              <a:buNone/>
            </a:pPr>
            <a:r>
              <a:rPr lang="es-419" sz="1600"/>
              <a:t>TCP es responsable de secuenciar los segmentos individuales.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1" y="968435"/>
            <a:ext cx="4658179" cy="351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99062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789251" cy="757551"/>
          </a:xfrm>
        </p:spPr>
        <p:txBody>
          <a:bodyPr/>
          <a:lstStyle/>
          <a:p>
            <a:pPr rtl="0"/>
            <a:r>
              <a:rPr lang="es-419" sz="1600"/>
              <a:t>Encapsulamiento de datos</a:t>
            </a:r>
            <a:br>
              <a:rPr lang="en-US" altLang="en-US" dirty="0"/>
            </a:br>
            <a:r>
              <a:rPr lang="es-419"/>
              <a:t>Unidades de datos del protocolo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19625" y="171450"/>
            <a:ext cx="4456282" cy="4667250"/>
          </a:xfrm>
        </p:spPr>
        <p:txBody>
          <a:bodyPr/>
          <a:lstStyle/>
          <a:p>
            <a:pPr marL="0" indent="0" rtl="0">
              <a:buNone/>
            </a:pPr>
            <a:r>
              <a:rPr lang="es-419" dirty="0"/>
              <a:t>La encapsulación es el proceso en el que los protocolos agregan su información a los datos.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dirty="0"/>
              <a:t>En cada etapa del proceso, una PDU tiene un nombre distinto para reflejar sus funciones nuevas.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dirty="0"/>
              <a:t>Aunque no existe una convención universal de nombres para las PDU, en este curso se denominan de acuerdo con los protocolos de la suite TCP/IP.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dirty="0"/>
              <a:t>Las PDU que pasan por la pila son las siguientes:</a:t>
            </a:r>
          </a:p>
          <a:p>
            <a:pPr marL="485775" lvl="1" indent="-342900" rtl="0">
              <a:buFont typeface="+mj-lt"/>
              <a:buAutoNum type="arabicPeriod"/>
            </a:pPr>
            <a:r>
              <a:rPr lang="es-419" sz="1500" dirty="0"/>
              <a:t>Datos (corriente de datos).</a:t>
            </a:r>
          </a:p>
          <a:p>
            <a:pPr marL="485775" lvl="1" indent="-342900" rtl="0">
              <a:buFont typeface="+mj-lt"/>
              <a:buAutoNum type="arabicPeriod"/>
            </a:pPr>
            <a:r>
              <a:rPr lang="es-419" sz="1500" dirty="0"/>
              <a:t>Segmento.</a:t>
            </a:r>
          </a:p>
          <a:p>
            <a:pPr marL="485775" lvl="1" indent="-342900" rtl="0">
              <a:buFont typeface="+mj-lt"/>
              <a:buAutoNum type="arabicPeriod"/>
            </a:pPr>
            <a:r>
              <a:rPr lang="es-419" sz="1500" dirty="0"/>
              <a:t>Paquete.</a:t>
            </a:r>
          </a:p>
          <a:p>
            <a:pPr marL="485775" lvl="1" indent="-342900" rtl="0">
              <a:buFont typeface="+mj-lt"/>
              <a:buAutoNum type="arabicPeriod"/>
            </a:pPr>
            <a:r>
              <a:rPr lang="es-419" sz="1500" dirty="0"/>
              <a:t>Trama.</a:t>
            </a:r>
          </a:p>
          <a:p>
            <a:pPr marL="485775" lvl="1" indent="-342900" rtl="0">
              <a:buFont typeface="+mj-lt"/>
              <a:buAutoNum type="arabicPeriod"/>
            </a:pPr>
            <a:r>
              <a:rPr lang="es-419" sz="1500" dirty="0"/>
              <a:t>Bits (secuencia de bits).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0" y="1087233"/>
            <a:ext cx="4463365" cy="346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160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Encapsulamiento de datos</a:t>
            </a:r>
            <a:br>
              <a:rPr lang="en-US" altLang="en-US" dirty="0"/>
            </a:br>
            <a:r>
              <a:rPr lang="es-419"/>
              <a:t>Ejemplo de encapsulamiento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060301" cy="3689539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La encapsulación es un proceso descendente.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El nivel anterior hace su proceso y luego lo pasa al siguiente nivel del modelo. Este proceso es repetido por cada capa hasta que se envía como una secuencia de bits.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3" y="1001471"/>
            <a:ext cx="5632037" cy="342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99047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Las reglas</a:t>
            </a:r>
            <a:br>
              <a:rPr lang="en-US" altLang="en-US" dirty="0"/>
            </a:br>
            <a:r>
              <a:rPr lang="es-419"/>
              <a:t>Aspectos básicos de la comunicación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8853286" cy="2475426"/>
          </a:xfrm>
        </p:spPr>
        <p:txBody>
          <a:bodyPr/>
          <a:lstStyle/>
          <a:p>
            <a:pPr marL="0" indent="0" rtl="0">
              <a:buNone/>
            </a:pPr>
            <a:r>
              <a:rPr lang="es-419" sz="1800"/>
              <a:t>Las redes pueden variar en tamaño y complejidad. No es suficiente tener una conexión, los dispositivos deben ponerse de acuerdo sobre «cómo» comunicarse.</a:t>
            </a:r>
          </a:p>
          <a:p>
            <a:pPr marL="0" indent="0" rtl="0">
              <a:buNone/>
            </a:pPr>
            <a:r>
              <a:rPr lang="es-419" sz="1800"/>
              <a:t>Hay tres elementos para cualquier comunicación:</a:t>
            </a:r>
          </a:p>
          <a:p>
            <a:pPr lvl="1" rtl="0"/>
            <a:r>
              <a:rPr lang="es-419" sz="1800">
                <a:effectLst/>
              </a:rPr>
              <a:t>Habrá una fuente (remitente).</a:t>
            </a:r>
          </a:p>
          <a:p>
            <a:pPr lvl="1" rtl="0"/>
            <a:r>
              <a:rPr lang="es-419" sz="1800"/>
              <a:t>Habrá un destino (receptor).</a:t>
            </a:r>
          </a:p>
          <a:p>
            <a:pPr lvl="1" rtl="0"/>
            <a:r>
              <a:rPr lang="es-419" sz="1800"/>
              <a:t>Habrá un canal (medios) que proporciona la ruta de las comunicaciones a ocurrir.</a:t>
            </a:r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 dirty="0"/>
              <a:t>Encapsulamiento de datos</a:t>
            </a:r>
            <a:br>
              <a:rPr lang="en-US" altLang="en-US" dirty="0"/>
            </a:br>
            <a:r>
              <a:rPr lang="es-419" dirty="0"/>
              <a:t>ejemplo de Des-encapsulamiento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3" y="896975"/>
            <a:ext cx="4012998" cy="3805654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dirty="0"/>
              <a:t>Los datos se desencapsulan a medida que se mueven hacia arriba en la pila.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dirty="0"/>
              <a:t>Cuando una capa completa su proceso, esa capa elimina su encabezado y lo pasa al siguiente nivel que se va a procesar. Esto se repite en cada capa hasta que se trata de un flujo de datos que la aplicación puede procesar.</a:t>
            </a:r>
          </a:p>
          <a:p>
            <a:pPr marL="485775" lvl="1" indent="-342900" rtl="0">
              <a:buFont typeface="+mj-lt"/>
              <a:buAutoNum type="arabicPeriod"/>
            </a:pPr>
            <a:r>
              <a:rPr lang="es-419" sz="1500" dirty="0"/>
              <a:t>Recibido como bits (secuencia de bits).</a:t>
            </a:r>
          </a:p>
          <a:p>
            <a:pPr marL="485775" lvl="1" indent="-342900" rtl="0">
              <a:buFont typeface="+mj-lt"/>
              <a:buAutoNum type="arabicPeriod"/>
            </a:pPr>
            <a:r>
              <a:rPr lang="es-419" sz="1500" dirty="0"/>
              <a:t>Etiquetada.</a:t>
            </a:r>
          </a:p>
          <a:p>
            <a:pPr marL="485775" lvl="1" indent="-342900" rtl="0">
              <a:buFont typeface="+mj-lt"/>
              <a:buAutoNum type="arabicPeriod"/>
            </a:pPr>
            <a:r>
              <a:rPr lang="es-419" sz="1500" dirty="0"/>
              <a:t>Paquete.</a:t>
            </a:r>
          </a:p>
          <a:p>
            <a:pPr marL="485775" lvl="1" indent="-342900" rtl="0">
              <a:buFont typeface="+mj-lt"/>
              <a:buAutoNum type="arabicPeriod"/>
            </a:pPr>
            <a:r>
              <a:rPr lang="es-419" sz="1500" dirty="0"/>
              <a:t>Segmento.</a:t>
            </a:r>
          </a:p>
          <a:p>
            <a:pPr marL="485775" lvl="1" indent="-342900" rtl="0">
              <a:buFont typeface="+mj-lt"/>
              <a:buAutoNum type="arabicPeriod"/>
            </a:pPr>
            <a:r>
              <a:rPr lang="es-419" sz="1500" dirty="0"/>
              <a:t>Datos (corriente de datos).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1" y="1451428"/>
            <a:ext cx="5007429" cy="283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7011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Las Reglas </a:t>
            </a:r>
            <a:br>
              <a:rPr lang="en-US" altLang="en-US" dirty="0"/>
            </a:br>
            <a:r>
              <a:rPr lang="es-419"/>
              <a:t>Protocolos de Comunicaciones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1267235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Todas las comunicaciones se rigen por protocolos.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Los protocolos son las reglas que seguirán las comunicaciones.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Estas reglas variarán en función del protocolo.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" y="2224873"/>
            <a:ext cx="3911188" cy="24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68" y="2224873"/>
            <a:ext cx="4128904" cy="232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Las reglas</a:t>
            </a:r>
            <a:br>
              <a:rPr lang="en-US" altLang="en-US" dirty="0"/>
            </a:br>
            <a:r>
              <a:rPr lang="es-419"/>
              <a:t>Establecimiento de reglas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1339934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Las personas deben utilizar reglas o acuerdos establecidos que rijan la conversación.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600"/>
              <a:t>El primer mensaje es difícil de leer porque no está formateado correctamente. El segundo muestra el mensaje correctamente formateado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8" y="2024578"/>
            <a:ext cx="6282050" cy="116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53" y="3424014"/>
            <a:ext cx="6373400" cy="12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Las reglas</a:t>
            </a:r>
            <a:br>
              <a:rPr lang="en-US" altLang="en-US" dirty="0"/>
            </a:br>
            <a:r>
              <a:rPr lang="es-419"/>
              <a:t>Establecimiento de reglas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1827604"/>
          </a:xfrm>
        </p:spPr>
        <p:txBody>
          <a:bodyPr/>
          <a:lstStyle/>
          <a:p>
            <a:pPr marL="0" indent="0" rtl="0">
              <a:buNone/>
            </a:pPr>
            <a:r>
              <a:rPr lang="es-419" sz="1800"/>
              <a:t>Los protocolos deben dar cuenta de los siguientes requisitos:</a:t>
            </a:r>
          </a:p>
          <a:p>
            <a:pPr lvl="1" rtl="0"/>
            <a:r>
              <a:rPr lang="es-419" sz="1800"/>
              <a:t>Un emisor y un receptor identificados</a:t>
            </a:r>
          </a:p>
          <a:p>
            <a:pPr lvl="1" rtl="0"/>
            <a:r>
              <a:rPr lang="es-419" sz="1800"/>
              <a:t>Idioma y gramática común</a:t>
            </a:r>
          </a:p>
          <a:p>
            <a:pPr lvl="1" rtl="0"/>
            <a:r>
              <a:rPr lang="es-419" sz="1800"/>
              <a:t>Velocidad y momento de entrega</a:t>
            </a:r>
          </a:p>
          <a:p>
            <a:pPr lvl="1" rtl="0"/>
            <a:r>
              <a:rPr lang="es-419" sz="1800"/>
              <a:t>Requisitos de confirmación o acuse de recibo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/>
              <a:t>Requisitos del protocolo de red</a:t>
            </a:r>
            <a:r>
              <a:rPr lang="es-419" sz="1600"/>
              <a:t> de reglas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8853286" cy="3060411"/>
          </a:xfrm>
        </p:spPr>
        <p:txBody>
          <a:bodyPr/>
          <a:lstStyle/>
          <a:p>
            <a:pPr marL="0" indent="0" rtl="0">
              <a:buNone/>
            </a:pPr>
            <a:r>
              <a:rPr lang="es-419" sz="1800" dirty="0"/>
              <a:t>Los protocolos informáticos comunes deben estar de acuerdo e incluir los siguientes requisitos: </a:t>
            </a:r>
          </a:p>
          <a:p>
            <a:pPr lvl="1" rtl="0"/>
            <a:r>
              <a:rPr lang="es-419" sz="1800" dirty="0"/>
              <a:t>Codificación de los mensajes</a:t>
            </a:r>
          </a:p>
          <a:p>
            <a:pPr lvl="1" rtl="0"/>
            <a:r>
              <a:rPr lang="es-419" sz="1800" dirty="0"/>
              <a:t>Formato y encapsulamiento del mensaje</a:t>
            </a:r>
          </a:p>
          <a:p>
            <a:pPr lvl="1" rtl="0"/>
            <a:r>
              <a:rPr lang="es-419" sz="1800" dirty="0"/>
              <a:t>Tamaño del mensaje</a:t>
            </a:r>
          </a:p>
          <a:p>
            <a:pPr lvl="1" rtl="0"/>
            <a:r>
              <a:rPr lang="es-419" sz="1800" dirty="0"/>
              <a:t>Sincronización del mensaje</a:t>
            </a:r>
          </a:p>
          <a:p>
            <a:pPr lvl="1" rtl="0"/>
            <a:r>
              <a:rPr lang="es-419" sz="1800" dirty="0"/>
              <a:t>Opciones de entrega del mensaje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s-419" sz="1600"/>
              <a:t>Las reglas</a:t>
            </a:r>
            <a:br>
              <a:rPr lang="en-US" altLang="en-US" dirty="0"/>
            </a:br>
            <a:r>
              <a:rPr lang="es-419"/>
              <a:t>Codificación del mensaje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1068077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es-419" sz="1800"/>
              <a:t>La codificación es el proceso mediante el cual la información se convierte en otra forma aceptable para la transmisión.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s-419" sz="1800"/>
              <a:t>La decodificación revierte este proceso para interpretar la idea.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1" y="2089750"/>
            <a:ext cx="4263365" cy="23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67" y="2089750"/>
            <a:ext cx="4344573" cy="24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96256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19785</TotalTime>
  <Words>3106</Words>
  <Application>Microsoft Office PowerPoint</Application>
  <PresentationFormat>Presentación en pantalla (16:9)</PresentationFormat>
  <Paragraphs>378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CiscoSans ExtraLight</vt:lpstr>
      <vt:lpstr>Wingdings</vt:lpstr>
      <vt:lpstr>Default Theme</vt:lpstr>
      <vt:lpstr>Protocolos y modelos</vt:lpstr>
      <vt:lpstr>Actividad de clase: diseño de un sistema de comunicaciones</vt:lpstr>
      <vt:lpstr>3.1 El Reglamento</vt:lpstr>
      <vt:lpstr>Las reglas Aspectos básicos de la comunicación</vt:lpstr>
      <vt:lpstr>Las Reglas  Protocolos de Comunicaciones</vt:lpstr>
      <vt:lpstr>Las reglas Establecimiento de reglas</vt:lpstr>
      <vt:lpstr>Las reglas Establecimiento de reglas</vt:lpstr>
      <vt:lpstr>Requisitos del protocolo de red de reglas</vt:lpstr>
      <vt:lpstr>Las reglas Codificación del mensaje</vt:lpstr>
      <vt:lpstr>Las reglas Formato y encapsulamiento del mensaje</vt:lpstr>
      <vt:lpstr>Las reglas Tamaño del mensaje</vt:lpstr>
      <vt:lpstr>Las reglas Temporización del mensaje</vt:lpstr>
      <vt:lpstr>Las reglas Opciones de entrega del mensaje</vt:lpstr>
      <vt:lpstr>Reglas Una nota sobre el icono de nodo</vt:lpstr>
      <vt:lpstr>3.2 Protocolos</vt:lpstr>
      <vt:lpstr>Protocolos Funciones de protocolo de red</vt:lpstr>
      <vt:lpstr>Protocolos Interacción de protocolos</vt:lpstr>
      <vt:lpstr>3.3 Suites de protocolos</vt:lpstr>
      <vt:lpstr>Suites de protocolos de red conjuntos de protocolos</vt:lpstr>
      <vt:lpstr>Evolución de los conjuntos de protocolos</vt:lpstr>
      <vt:lpstr>Suites de protocolos Ejemplo de protocolo TCP/IP</vt:lpstr>
      <vt:lpstr>Suites de protocolos Suite de protocolo TCP/IP</vt:lpstr>
      <vt:lpstr>Suites de protocolos Proceso de comunicación TCP/IP</vt:lpstr>
      <vt:lpstr>3.4 Organizaciones estándares</vt:lpstr>
      <vt:lpstr>Organizaciones de estándares  Estándares abiertos</vt:lpstr>
      <vt:lpstr>Organizaciones de estándares Estándares de Internet</vt:lpstr>
      <vt:lpstr>Organizaciones de estándares Estándares de Internet(Cont.)</vt:lpstr>
      <vt:lpstr>Organizaciones de estándares  Organizaciones de estándares de comunicaciones y electrónica</vt:lpstr>
      <vt:lpstr>3.5 Modelos de referencia</vt:lpstr>
      <vt:lpstr>Modelos de referencia Beneficios del uso de un modelo en capas</vt:lpstr>
      <vt:lpstr>Modelos de referencia Beneficios del uso de un modelo en capas (Cont.)</vt:lpstr>
      <vt:lpstr>Modelos de referencia Modelo de referencia OSI</vt:lpstr>
      <vt:lpstr>Modelos de referencia Modelo de referencia TCP/IP </vt:lpstr>
      <vt:lpstr>Modelos de referencia Comparación del modelo OSI y del modelo TCP/IP</vt:lpstr>
      <vt:lpstr>3.6 Encapsulamiento de datos</vt:lpstr>
      <vt:lpstr>Encapsulamiento de datos segmentación del mensaje</vt:lpstr>
      <vt:lpstr>Encapsulamiento de datos Secuenciación</vt:lpstr>
      <vt:lpstr>Encapsulamiento de datos Unidades de datos del protocolo</vt:lpstr>
      <vt:lpstr>Encapsulamiento de datos Ejemplo de encapsulamiento</vt:lpstr>
      <vt:lpstr>Encapsulamiento de datos ejemplo de Des-encapsulamiento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Carlos Enrique Cedeno Zamora</cp:lastModifiedBy>
  <cp:revision>1046</cp:revision>
  <dcterms:created xsi:type="dcterms:W3CDTF">2016-08-22T22:27:36Z</dcterms:created>
  <dcterms:modified xsi:type="dcterms:W3CDTF">2024-10-15T02:58:09Z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