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</p:sldMasterIdLst>
  <p:sldIdLst>
    <p:sldId id="272" r:id="rId2"/>
    <p:sldId id="27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 snapToObjects="1" showGuides="1">
      <p:cViewPr varScale="1">
        <p:scale>
          <a:sx n="54" d="100"/>
          <a:sy n="54" d="100"/>
        </p:scale>
        <p:origin x="86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aryfox.co/canvas-models/value-proposition-canvas-guide/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aryfox.co/canvas-models/value-proposition-canvas-guide/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C474254-13E7-AC40-BD33-B068252AB4ED}"/>
              </a:ext>
            </a:extLst>
          </p:cNvPr>
          <p:cNvSpPr/>
          <p:nvPr userDrawn="1"/>
        </p:nvSpPr>
        <p:spPr>
          <a:xfrm>
            <a:off x="344567" y="447596"/>
            <a:ext cx="5140960" cy="5140960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2FDE914-FA7B-054D-991D-406F37F1381F}"/>
              </a:ext>
            </a:extLst>
          </p:cNvPr>
          <p:cNvSpPr/>
          <p:nvPr userDrawn="1"/>
        </p:nvSpPr>
        <p:spPr>
          <a:xfrm>
            <a:off x="6823445" y="447596"/>
            <a:ext cx="5140960" cy="514096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3C04EED-FC27-A542-8DB8-1B0005095A7D}"/>
              </a:ext>
            </a:extLst>
          </p:cNvPr>
          <p:cNvGrpSpPr/>
          <p:nvPr userDrawn="1"/>
        </p:nvGrpSpPr>
        <p:grpSpPr>
          <a:xfrm>
            <a:off x="9007845" y="2621836"/>
            <a:ext cx="772160" cy="772160"/>
            <a:chOff x="8696960" y="2865120"/>
            <a:chExt cx="894080" cy="89408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4C0B3E8-79F2-064D-A912-2540A8BF2B0B}"/>
                </a:ext>
              </a:extLst>
            </p:cNvPr>
            <p:cNvSpPr/>
            <p:nvPr userDrawn="1"/>
          </p:nvSpPr>
          <p:spPr>
            <a:xfrm>
              <a:off x="8696960" y="2865120"/>
              <a:ext cx="894080" cy="894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Group 62">
              <a:extLst>
                <a:ext uri="{FF2B5EF4-FFF2-40B4-BE49-F238E27FC236}">
                  <a16:creationId xmlns:a16="http://schemas.microsoft.com/office/drawing/2014/main" id="{1FCD65C3-163D-7141-9429-9422C071FDC0}"/>
                </a:ext>
              </a:extLst>
            </p:cNvPr>
            <p:cNvGrpSpPr/>
            <p:nvPr userDrawn="1"/>
          </p:nvGrpSpPr>
          <p:grpSpPr>
            <a:xfrm>
              <a:off x="8917636" y="3082602"/>
              <a:ext cx="452729" cy="459117"/>
              <a:chOff x="8367713" y="3016251"/>
              <a:chExt cx="900113" cy="912813"/>
            </a:xfrm>
            <a:solidFill>
              <a:schemeClr val="bg2">
                <a:lumMod val="25000"/>
              </a:schemeClr>
            </a:solidFill>
          </p:grpSpPr>
          <p:sp>
            <p:nvSpPr>
              <p:cNvPr id="12" name="Freeform 10">
                <a:extLst>
                  <a:ext uri="{FF2B5EF4-FFF2-40B4-BE49-F238E27FC236}">
                    <a16:creationId xmlns:a16="http://schemas.microsoft.com/office/drawing/2014/main" id="{BF278E4F-F916-0D49-BB1A-FA64FAF85C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18538" y="3016251"/>
                <a:ext cx="404813" cy="454025"/>
              </a:xfrm>
              <a:custGeom>
                <a:avLst/>
                <a:gdLst/>
                <a:ahLst/>
                <a:cxnLst>
                  <a:cxn ang="0">
                    <a:pos x="127" y="0"/>
                  </a:cxn>
                  <a:cxn ang="0">
                    <a:pos x="156" y="3"/>
                  </a:cxn>
                  <a:cxn ang="0">
                    <a:pos x="182" y="11"/>
                  </a:cxn>
                  <a:cxn ang="0">
                    <a:pos x="202" y="20"/>
                  </a:cxn>
                  <a:cxn ang="0">
                    <a:pos x="219" y="35"/>
                  </a:cxn>
                  <a:cxn ang="0">
                    <a:pos x="233" y="52"/>
                  </a:cxn>
                  <a:cxn ang="0">
                    <a:pos x="242" y="72"/>
                  </a:cxn>
                  <a:cxn ang="0">
                    <a:pos x="250" y="94"/>
                  </a:cxn>
                  <a:cxn ang="0">
                    <a:pos x="253" y="118"/>
                  </a:cxn>
                  <a:cxn ang="0">
                    <a:pos x="255" y="144"/>
                  </a:cxn>
                  <a:cxn ang="0">
                    <a:pos x="251" y="177"/>
                  </a:cxn>
                  <a:cxn ang="0">
                    <a:pos x="241" y="207"/>
                  </a:cxn>
                  <a:cxn ang="0">
                    <a:pos x="227" y="233"/>
                  </a:cxn>
                  <a:cxn ang="0">
                    <a:pos x="207" y="255"/>
                  </a:cxn>
                  <a:cxn ang="0">
                    <a:pos x="183" y="272"/>
                  </a:cxn>
                  <a:cxn ang="0">
                    <a:pos x="156" y="283"/>
                  </a:cxn>
                  <a:cxn ang="0">
                    <a:pos x="127" y="286"/>
                  </a:cxn>
                  <a:cxn ang="0">
                    <a:pos x="98" y="283"/>
                  </a:cxn>
                  <a:cxn ang="0">
                    <a:pos x="71" y="272"/>
                  </a:cxn>
                  <a:cxn ang="0">
                    <a:pos x="47" y="255"/>
                  </a:cxn>
                  <a:cxn ang="0">
                    <a:pos x="28" y="233"/>
                  </a:cxn>
                  <a:cxn ang="0">
                    <a:pos x="13" y="207"/>
                  </a:cxn>
                  <a:cxn ang="0">
                    <a:pos x="4" y="177"/>
                  </a:cxn>
                  <a:cxn ang="0">
                    <a:pos x="0" y="144"/>
                  </a:cxn>
                  <a:cxn ang="0">
                    <a:pos x="1" y="118"/>
                  </a:cxn>
                  <a:cxn ang="0">
                    <a:pos x="6" y="94"/>
                  </a:cxn>
                  <a:cxn ang="0">
                    <a:pos x="13" y="70"/>
                  </a:cxn>
                  <a:cxn ang="0">
                    <a:pos x="23" y="50"/>
                  </a:cxn>
                  <a:cxn ang="0">
                    <a:pos x="38" y="33"/>
                  </a:cxn>
                  <a:cxn ang="0">
                    <a:pos x="54" y="18"/>
                  </a:cxn>
                  <a:cxn ang="0">
                    <a:pos x="75" y="7"/>
                  </a:cxn>
                  <a:cxn ang="0">
                    <a:pos x="99" y="1"/>
                  </a:cxn>
                  <a:cxn ang="0">
                    <a:pos x="127" y="0"/>
                  </a:cxn>
                </a:cxnLst>
                <a:rect l="0" t="0" r="r" b="b"/>
                <a:pathLst>
                  <a:path w="255" h="286">
                    <a:moveTo>
                      <a:pt x="127" y="0"/>
                    </a:moveTo>
                    <a:lnTo>
                      <a:pt x="156" y="3"/>
                    </a:lnTo>
                    <a:lnTo>
                      <a:pt x="182" y="11"/>
                    </a:lnTo>
                    <a:lnTo>
                      <a:pt x="202" y="20"/>
                    </a:lnTo>
                    <a:lnTo>
                      <a:pt x="219" y="35"/>
                    </a:lnTo>
                    <a:lnTo>
                      <a:pt x="233" y="52"/>
                    </a:lnTo>
                    <a:lnTo>
                      <a:pt x="242" y="72"/>
                    </a:lnTo>
                    <a:lnTo>
                      <a:pt x="250" y="94"/>
                    </a:lnTo>
                    <a:lnTo>
                      <a:pt x="253" y="118"/>
                    </a:lnTo>
                    <a:lnTo>
                      <a:pt x="255" y="144"/>
                    </a:lnTo>
                    <a:lnTo>
                      <a:pt x="251" y="177"/>
                    </a:lnTo>
                    <a:lnTo>
                      <a:pt x="241" y="207"/>
                    </a:lnTo>
                    <a:lnTo>
                      <a:pt x="227" y="233"/>
                    </a:lnTo>
                    <a:lnTo>
                      <a:pt x="207" y="255"/>
                    </a:lnTo>
                    <a:lnTo>
                      <a:pt x="183" y="272"/>
                    </a:lnTo>
                    <a:lnTo>
                      <a:pt x="156" y="283"/>
                    </a:lnTo>
                    <a:lnTo>
                      <a:pt x="127" y="286"/>
                    </a:lnTo>
                    <a:lnTo>
                      <a:pt x="98" y="283"/>
                    </a:lnTo>
                    <a:lnTo>
                      <a:pt x="71" y="272"/>
                    </a:lnTo>
                    <a:lnTo>
                      <a:pt x="47" y="255"/>
                    </a:lnTo>
                    <a:lnTo>
                      <a:pt x="28" y="233"/>
                    </a:lnTo>
                    <a:lnTo>
                      <a:pt x="13" y="207"/>
                    </a:lnTo>
                    <a:lnTo>
                      <a:pt x="4" y="177"/>
                    </a:lnTo>
                    <a:lnTo>
                      <a:pt x="0" y="144"/>
                    </a:lnTo>
                    <a:lnTo>
                      <a:pt x="1" y="118"/>
                    </a:lnTo>
                    <a:lnTo>
                      <a:pt x="6" y="94"/>
                    </a:lnTo>
                    <a:lnTo>
                      <a:pt x="13" y="70"/>
                    </a:lnTo>
                    <a:lnTo>
                      <a:pt x="23" y="50"/>
                    </a:lnTo>
                    <a:lnTo>
                      <a:pt x="38" y="33"/>
                    </a:lnTo>
                    <a:lnTo>
                      <a:pt x="54" y="18"/>
                    </a:lnTo>
                    <a:lnTo>
                      <a:pt x="75" y="7"/>
                    </a:lnTo>
                    <a:lnTo>
                      <a:pt x="99" y="1"/>
                    </a:lnTo>
                    <a:lnTo>
                      <a:pt x="12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Freeform 11">
                <a:extLst>
                  <a:ext uri="{FF2B5EF4-FFF2-40B4-BE49-F238E27FC236}">
                    <a16:creationId xmlns:a16="http://schemas.microsoft.com/office/drawing/2014/main" id="{4324EBFC-3084-B046-B274-D64F7F1845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67713" y="3492501"/>
                <a:ext cx="900113" cy="436563"/>
              </a:xfrm>
              <a:custGeom>
                <a:avLst/>
                <a:gdLst/>
                <a:ahLst/>
                <a:cxnLst>
                  <a:cxn ang="0">
                    <a:pos x="376" y="0"/>
                  </a:cxn>
                  <a:cxn ang="0">
                    <a:pos x="410" y="7"/>
                  </a:cxn>
                  <a:cxn ang="0">
                    <a:pos x="440" y="19"/>
                  </a:cxn>
                  <a:cxn ang="0">
                    <a:pos x="467" y="34"/>
                  </a:cxn>
                  <a:cxn ang="0">
                    <a:pos x="489" y="51"/>
                  </a:cxn>
                  <a:cxn ang="0">
                    <a:pos x="507" y="70"/>
                  </a:cxn>
                  <a:cxn ang="0">
                    <a:pos x="523" y="91"/>
                  </a:cxn>
                  <a:cxn ang="0">
                    <a:pos x="535" y="113"/>
                  </a:cxn>
                  <a:cxn ang="0">
                    <a:pos x="545" y="135"/>
                  </a:cxn>
                  <a:cxn ang="0">
                    <a:pos x="553" y="156"/>
                  </a:cxn>
                  <a:cxn ang="0">
                    <a:pos x="558" y="174"/>
                  </a:cxn>
                  <a:cxn ang="0">
                    <a:pos x="562" y="192"/>
                  </a:cxn>
                  <a:cxn ang="0">
                    <a:pos x="564" y="207"/>
                  </a:cxn>
                  <a:cxn ang="0">
                    <a:pos x="565" y="218"/>
                  </a:cxn>
                  <a:cxn ang="0">
                    <a:pos x="567" y="225"/>
                  </a:cxn>
                  <a:cxn ang="0">
                    <a:pos x="567" y="228"/>
                  </a:cxn>
                  <a:cxn ang="0">
                    <a:pos x="501" y="247"/>
                  </a:cxn>
                  <a:cxn ang="0">
                    <a:pos x="438" y="261"/>
                  </a:cxn>
                  <a:cxn ang="0">
                    <a:pos x="379" y="269"/>
                  </a:cxn>
                  <a:cxn ang="0">
                    <a:pos x="323" y="274"/>
                  </a:cxn>
                  <a:cxn ang="0">
                    <a:pos x="271" y="275"/>
                  </a:cxn>
                  <a:cxn ang="0">
                    <a:pos x="222" y="274"/>
                  </a:cxn>
                  <a:cxn ang="0">
                    <a:pos x="179" y="270"/>
                  </a:cxn>
                  <a:cxn ang="0">
                    <a:pos x="139" y="264"/>
                  </a:cxn>
                  <a:cxn ang="0">
                    <a:pos x="103" y="258"/>
                  </a:cxn>
                  <a:cxn ang="0">
                    <a:pos x="73" y="251"/>
                  </a:cxn>
                  <a:cxn ang="0">
                    <a:pos x="48" y="242"/>
                  </a:cxn>
                  <a:cxn ang="0">
                    <a:pos x="27" y="236"/>
                  </a:cxn>
                  <a:cxn ang="0">
                    <a:pos x="12" y="230"/>
                  </a:cxn>
                  <a:cxn ang="0">
                    <a:pos x="4" y="226"/>
                  </a:cxn>
                  <a:cxn ang="0">
                    <a:pos x="0" y="225"/>
                  </a:cxn>
                  <a:cxn ang="0">
                    <a:pos x="3" y="189"/>
                  </a:cxn>
                  <a:cxn ang="0">
                    <a:pos x="9" y="156"/>
                  </a:cxn>
                  <a:cxn ang="0">
                    <a:pos x="20" y="126"/>
                  </a:cxn>
                  <a:cxn ang="0">
                    <a:pos x="32" y="102"/>
                  </a:cxn>
                  <a:cxn ang="0">
                    <a:pos x="48" y="80"/>
                  </a:cxn>
                  <a:cxn ang="0">
                    <a:pos x="63" y="62"/>
                  </a:cxn>
                  <a:cxn ang="0">
                    <a:pos x="82" y="47"/>
                  </a:cxn>
                  <a:cxn ang="0">
                    <a:pos x="98" y="35"/>
                  </a:cxn>
                  <a:cxn ang="0">
                    <a:pos x="117" y="25"/>
                  </a:cxn>
                  <a:cxn ang="0">
                    <a:pos x="132" y="17"/>
                  </a:cxn>
                  <a:cxn ang="0">
                    <a:pos x="147" y="12"/>
                  </a:cxn>
                  <a:cxn ang="0">
                    <a:pos x="160" y="7"/>
                  </a:cxn>
                  <a:cxn ang="0">
                    <a:pos x="170" y="5"/>
                  </a:cxn>
                  <a:cxn ang="0">
                    <a:pos x="176" y="3"/>
                  </a:cxn>
                  <a:cxn ang="0">
                    <a:pos x="179" y="3"/>
                  </a:cxn>
                  <a:cxn ang="0">
                    <a:pos x="208" y="22"/>
                  </a:cxn>
                  <a:cxn ang="0">
                    <a:pos x="236" y="33"/>
                  </a:cxn>
                  <a:cxn ang="0">
                    <a:pos x="262" y="37"/>
                  </a:cxn>
                  <a:cxn ang="0">
                    <a:pos x="286" y="37"/>
                  </a:cxn>
                  <a:cxn ang="0">
                    <a:pos x="308" y="34"/>
                  </a:cxn>
                  <a:cxn ang="0">
                    <a:pos x="328" y="29"/>
                  </a:cxn>
                  <a:cxn ang="0">
                    <a:pos x="345" y="22"/>
                  </a:cxn>
                  <a:cxn ang="0">
                    <a:pos x="358" y="13"/>
                  </a:cxn>
                  <a:cxn ang="0">
                    <a:pos x="368" y="7"/>
                  </a:cxn>
                  <a:cxn ang="0">
                    <a:pos x="374" y="2"/>
                  </a:cxn>
                  <a:cxn ang="0">
                    <a:pos x="376" y="0"/>
                  </a:cxn>
                </a:cxnLst>
                <a:rect l="0" t="0" r="r" b="b"/>
                <a:pathLst>
                  <a:path w="567" h="275">
                    <a:moveTo>
                      <a:pt x="376" y="0"/>
                    </a:moveTo>
                    <a:lnTo>
                      <a:pt x="410" y="7"/>
                    </a:lnTo>
                    <a:lnTo>
                      <a:pt x="440" y="19"/>
                    </a:lnTo>
                    <a:lnTo>
                      <a:pt x="467" y="34"/>
                    </a:lnTo>
                    <a:lnTo>
                      <a:pt x="489" y="51"/>
                    </a:lnTo>
                    <a:lnTo>
                      <a:pt x="507" y="70"/>
                    </a:lnTo>
                    <a:lnTo>
                      <a:pt x="523" y="91"/>
                    </a:lnTo>
                    <a:lnTo>
                      <a:pt x="535" y="113"/>
                    </a:lnTo>
                    <a:lnTo>
                      <a:pt x="545" y="135"/>
                    </a:lnTo>
                    <a:lnTo>
                      <a:pt x="553" y="156"/>
                    </a:lnTo>
                    <a:lnTo>
                      <a:pt x="558" y="174"/>
                    </a:lnTo>
                    <a:lnTo>
                      <a:pt x="562" y="192"/>
                    </a:lnTo>
                    <a:lnTo>
                      <a:pt x="564" y="207"/>
                    </a:lnTo>
                    <a:lnTo>
                      <a:pt x="565" y="218"/>
                    </a:lnTo>
                    <a:lnTo>
                      <a:pt x="567" y="225"/>
                    </a:lnTo>
                    <a:lnTo>
                      <a:pt x="567" y="228"/>
                    </a:lnTo>
                    <a:lnTo>
                      <a:pt x="501" y="247"/>
                    </a:lnTo>
                    <a:lnTo>
                      <a:pt x="438" y="261"/>
                    </a:lnTo>
                    <a:lnTo>
                      <a:pt x="379" y="269"/>
                    </a:lnTo>
                    <a:lnTo>
                      <a:pt x="323" y="274"/>
                    </a:lnTo>
                    <a:lnTo>
                      <a:pt x="271" y="275"/>
                    </a:lnTo>
                    <a:lnTo>
                      <a:pt x="222" y="274"/>
                    </a:lnTo>
                    <a:lnTo>
                      <a:pt x="179" y="270"/>
                    </a:lnTo>
                    <a:lnTo>
                      <a:pt x="139" y="264"/>
                    </a:lnTo>
                    <a:lnTo>
                      <a:pt x="103" y="258"/>
                    </a:lnTo>
                    <a:lnTo>
                      <a:pt x="73" y="251"/>
                    </a:lnTo>
                    <a:lnTo>
                      <a:pt x="48" y="242"/>
                    </a:lnTo>
                    <a:lnTo>
                      <a:pt x="27" y="236"/>
                    </a:lnTo>
                    <a:lnTo>
                      <a:pt x="12" y="230"/>
                    </a:lnTo>
                    <a:lnTo>
                      <a:pt x="4" y="226"/>
                    </a:lnTo>
                    <a:lnTo>
                      <a:pt x="0" y="225"/>
                    </a:lnTo>
                    <a:lnTo>
                      <a:pt x="3" y="189"/>
                    </a:lnTo>
                    <a:lnTo>
                      <a:pt x="9" y="156"/>
                    </a:lnTo>
                    <a:lnTo>
                      <a:pt x="20" y="126"/>
                    </a:lnTo>
                    <a:lnTo>
                      <a:pt x="32" y="102"/>
                    </a:lnTo>
                    <a:lnTo>
                      <a:pt x="48" y="80"/>
                    </a:lnTo>
                    <a:lnTo>
                      <a:pt x="63" y="62"/>
                    </a:lnTo>
                    <a:lnTo>
                      <a:pt x="82" y="47"/>
                    </a:lnTo>
                    <a:lnTo>
                      <a:pt x="98" y="35"/>
                    </a:lnTo>
                    <a:lnTo>
                      <a:pt x="117" y="25"/>
                    </a:lnTo>
                    <a:lnTo>
                      <a:pt x="132" y="17"/>
                    </a:lnTo>
                    <a:lnTo>
                      <a:pt x="147" y="12"/>
                    </a:lnTo>
                    <a:lnTo>
                      <a:pt x="160" y="7"/>
                    </a:lnTo>
                    <a:lnTo>
                      <a:pt x="170" y="5"/>
                    </a:lnTo>
                    <a:lnTo>
                      <a:pt x="176" y="3"/>
                    </a:lnTo>
                    <a:lnTo>
                      <a:pt x="179" y="3"/>
                    </a:lnTo>
                    <a:lnTo>
                      <a:pt x="208" y="22"/>
                    </a:lnTo>
                    <a:lnTo>
                      <a:pt x="236" y="33"/>
                    </a:lnTo>
                    <a:lnTo>
                      <a:pt x="262" y="37"/>
                    </a:lnTo>
                    <a:lnTo>
                      <a:pt x="286" y="37"/>
                    </a:lnTo>
                    <a:lnTo>
                      <a:pt x="308" y="34"/>
                    </a:lnTo>
                    <a:lnTo>
                      <a:pt x="328" y="29"/>
                    </a:lnTo>
                    <a:lnTo>
                      <a:pt x="345" y="22"/>
                    </a:lnTo>
                    <a:lnTo>
                      <a:pt x="358" y="13"/>
                    </a:lnTo>
                    <a:lnTo>
                      <a:pt x="368" y="7"/>
                    </a:lnTo>
                    <a:lnTo>
                      <a:pt x="374" y="2"/>
                    </a:lnTo>
                    <a:lnTo>
                      <a:pt x="3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8D06AA2-55AC-EA4E-B732-E6A30C9C927D}"/>
              </a:ext>
            </a:extLst>
          </p:cNvPr>
          <p:cNvCxnSpPr>
            <a:cxnSpLocks/>
            <a:endCxn id="17" idx="0"/>
          </p:cNvCxnSpPr>
          <p:nvPr userDrawn="1"/>
        </p:nvCxnSpPr>
        <p:spPr>
          <a:xfrm>
            <a:off x="2894727" y="447596"/>
            <a:ext cx="0" cy="2174240"/>
          </a:xfrm>
          <a:prstGeom prst="line">
            <a:avLst/>
          </a:prstGeom>
          <a:ln w="952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297517B-4E7E-574A-B1EB-CDA8CE06E246}"/>
              </a:ext>
            </a:extLst>
          </p:cNvPr>
          <p:cNvCxnSpPr>
            <a:cxnSpLocks/>
            <a:stCxn id="17" idx="4"/>
          </p:cNvCxnSpPr>
          <p:nvPr userDrawn="1"/>
        </p:nvCxnSpPr>
        <p:spPr>
          <a:xfrm>
            <a:off x="2894727" y="3393996"/>
            <a:ext cx="0" cy="2194560"/>
          </a:xfrm>
          <a:prstGeom prst="line">
            <a:avLst/>
          </a:prstGeom>
          <a:ln w="952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7F96C69-5663-8448-9A90-00E51069EC7A}"/>
              </a:ext>
            </a:extLst>
          </p:cNvPr>
          <p:cNvGrpSpPr/>
          <p:nvPr userDrawn="1"/>
        </p:nvGrpSpPr>
        <p:grpSpPr>
          <a:xfrm>
            <a:off x="2508647" y="2621836"/>
            <a:ext cx="772160" cy="772160"/>
            <a:chOff x="2611120" y="2905760"/>
            <a:chExt cx="772160" cy="77216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651ACFD-78D5-2944-96AC-E19AB7AA1BDE}"/>
                </a:ext>
              </a:extLst>
            </p:cNvPr>
            <p:cNvSpPr/>
            <p:nvPr userDrawn="1"/>
          </p:nvSpPr>
          <p:spPr>
            <a:xfrm>
              <a:off x="2611120" y="2905760"/>
              <a:ext cx="772160" cy="77216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0CF96680-5D30-6F4B-B2E4-E871C3D3F915}"/>
                </a:ext>
              </a:extLst>
            </p:cNvPr>
            <p:cNvGrpSpPr/>
            <p:nvPr userDrawn="1"/>
          </p:nvGrpSpPr>
          <p:grpSpPr>
            <a:xfrm>
              <a:off x="2827020" y="3014989"/>
              <a:ext cx="381000" cy="472422"/>
              <a:chOff x="2890520" y="3039275"/>
              <a:chExt cx="381000" cy="472422"/>
            </a:xfrm>
          </p:grpSpPr>
          <p:sp>
            <p:nvSpPr>
              <p:cNvPr id="19" name="Freeform 6">
                <a:extLst>
                  <a:ext uri="{FF2B5EF4-FFF2-40B4-BE49-F238E27FC236}">
                    <a16:creationId xmlns:a16="http://schemas.microsoft.com/office/drawing/2014/main" id="{A7F39E8F-94A6-2A49-9913-67CB6859D5E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938580" y="3039275"/>
                <a:ext cx="266770" cy="185972"/>
              </a:xfrm>
              <a:custGeom>
                <a:avLst/>
                <a:gdLst/>
                <a:ahLst/>
                <a:cxnLst>
                  <a:cxn ang="0">
                    <a:pos x="275" y="126"/>
                  </a:cxn>
                  <a:cxn ang="0">
                    <a:pos x="252" y="166"/>
                  </a:cxn>
                  <a:cxn ang="0">
                    <a:pos x="299" y="150"/>
                  </a:cxn>
                  <a:cxn ang="0">
                    <a:pos x="275" y="126"/>
                  </a:cxn>
                  <a:cxn ang="0">
                    <a:pos x="116" y="87"/>
                  </a:cxn>
                  <a:cxn ang="0">
                    <a:pos x="71" y="149"/>
                  </a:cxn>
                  <a:cxn ang="0">
                    <a:pos x="167" y="184"/>
                  </a:cxn>
                  <a:cxn ang="0">
                    <a:pos x="116" y="87"/>
                  </a:cxn>
                  <a:cxn ang="0">
                    <a:pos x="124" y="0"/>
                  </a:cxn>
                  <a:cxn ang="0">
                    <a:pos x="205" y="158"/>
                  </a:cxn>
                  <a:cxn ang="0">
                    <a:pos x="267" y="50"/>
                  </a:cxn>
                  <a:cxn ang="0">
                    <a:pos x="383" y="172"/>
                  </a:cxn>
                  <a:cxn ang="0">
                    <a:pos x="235" y="218"/>
                  </a:cxn>
                  <a:cxn ang="0">
                    <a:pos x="261" y="267"/>
                  </a:cxn>
                  <a:cxn ang="0">
                    <a:pos x="178" y="237"/>
                  </a:cxn>
                  <a:cxn ang="0">
                    <a:pos x="155" y="244"/>
                  </a:cxn>
                  <a:cxn ang="0">
                    <a:pos x="162" y="230"/>
                  </a:cxn>
                  <a:cxn ang="0">
                    <a:pos x="0" y="171"/>
                  </a:cxn>
                  <a:cxn ang="0">
                    <a:pos x="124" y="0"/>
                  </a:cxn>
                </a:cxnLst>
                <a:rect l="0" t="0" r="r" b="b"/>
                <a:pathLst>
                  <a:path w="383" h="267">
                    <a:moveTo>
                      <a:pt x="275" y="126"/>
                    </a:moveTo>
                    <a:lnTo>
                      <a:pt x="252" y="166"/>
                    </a:lnTo>
                    <a:lnTo>
                      <a:pt x="299" y="150"/>
                    </a:lnTo>
                    <a:lnTo>
                      <a:pt x="275" y="126"/>
                    </a:lnTo>
                    <a:close/>
                    <a:moveTo>
                      <a:pt x="116" y="87"/>
                    </a:moveTo>
                    <a:lnTo>
                      <a:pt x="71" y="149"/>
                    </a:lnTo>
                    <a:lnTo>
                      <a:pt x="167" y="184"/>
                    </a:lnTo>
                    <a:lnTo>
                      <a:pt x="116" y="87"/>
                    </a:lnTo>
                    <a:close/>
                    <a:moveTo>
                      <a:pt x="124" y="0"/>
                    </a:moveTo>
                    <a:lnTo>
                      <a:pt x="205" y="158"/>
                    </a:lnTo>
                    <a:lnTo>
                      <a:pt x="267" y="50"/>
                    </a:lnTo>
                    <a:lnTo>
                      <a:pt x="383" y="172"/>
                    </a:lnTo>
                    <a:lnTo>
                      <a:pt x="235" y="218"/>
                    </a:lnTo>
                    <a:lnTo>
                      <a:pt x="261" y="267"/>
                    </a:lnTo>
                    <a:lnTo>
                      <a:pt x="178" y="237"/>
                    </a:lnTo>
                    <a:lnTo>
                      <a:pt x="155" y="244"/>
                    </a:lnTo>
                    <a:lnTo>
                      <a:pt x="162" y="230"/>
                    </a:lnTo>
                    <a:lnTo>
                      <a:pt x="0" y="171"/>
                    </a:lnTo>
                    <a:lnTo>
                      <a:pt x="124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Rectangle 7">
                <a:extLst>
                  <a:ext uri="{FF2B5EF4-FFF2-40B4-BE49-F238E27FC236}">
                    <a16:creationId xmlns:a16="http://schemas.microsoft.com/office/drawing/2014/main" id="{4BA065D4-7A1D-8248-A28A-D56094997D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07237" y="3209227"/>
                <a:ext cx="346870" cy="302292"/>
              </a:xfrm>
              <a:prstGeom prst="rect">
                <a:avLst/>
              </a:prstGeom>
              <a:solidFill>
                <a:schemeClr val="bg2">
                  <a:lumMod val="25000"/>
                </a:schemeClr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" name="Rectangle 8">
                <a:extLst>
                  <a:ext uri="{FF2B5EF4-FFF2-40B4-BE49-F238E27FC236}">
                    <a16:creationId xmlns:a16="http://schemas.microsoft.com/office/drawing/2014/main" id="{EDC335B9-7C15-4D4C-9FBA-B477A0C1A2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90520" y="3190421"/>
                <a:ext cx="381000" cy="87762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Rectangle 9">
                <a:extLst>
                  <a:ext uri="{FF2B5EF4-FFF2-40B4-BE49-F238E27FC236}">
                    <a16:creationId xmlns:a16="http://schemas.microsoft.com/office/drawing/2014/main" id="{E150D076-995C-904A-8ABC-CAA5A1C138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64651" y="3189724"/>
                <a:ext cx="32737" cy="321973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C82CACF-AD18-0244-AFF6-792B86C4EA93}"/>
              </a:ext>
            </a:extLst>
          </p:cNvPr>
          <p:cNvCxnSpPr>
            <a:cxnSpLocks/>
            <a:stCxn id="29" idx="3"/>
          </p:cNvCxnSpPr>
          <p:nvPr userDrawn="1"/>
        </p:nvCxnSpPr>
        <p:spPr>
          <a:xfrm flipH="1" flipV="1">
            <a:off x="3264401" y="3031170"/>
            <a:ext cx="2224772" cy="11240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8439F6C-90DD-9849-B1C9-4B8C4B536410}"/>
              </a:ext>
            </a:extLst>
          </p:cNvPr>
          <p:cNvCxnSpPr>
            <a:cxnSpLocks/>
            <a:stCxn id="8" idx="2"/>
            <a:endCxn id="10" idx="2"/>
          </p:cNvCxnSpPr>
          <p:nvPr userDrawn="1"/>
        </p:nvCxnSpPr>
        <p:spPr>
          <a:xfrm flipV="1">
            <a:off x="6823445" y="3007916"/>
            <a:ext cx="2184400" cy="10160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D61B7CEB-5B73-AF46-8832-14C0A5CBAF07}"/>
              </a:ext>
            </a:extLst>
          </p:cNvPr>
          <p:cNvCxnSpPr>
            <a:cxnSpLocks/>
            <a:stCxn id="10" idx="7"/>
            <a:endCxn id="8" idx="7"/>
          </p:cNvCxnSpPr>
          <p:nvPr userDrawn="1"/>
        </p:nvCxnSpPr>
        <p:spPr>
          <a:xfrm flipV="1">
            <a:off x="9666925" y="1200472"/>
            <a:ext cx="1544604" cy="1534444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F45DF98-DC7A-C74B-97A4-4B4AD20517EF}"/>
              </a:ext>
            </a:extLst>
          </p:cNvPr>
          <p:cNvCxnSpPr>
            <a:cxnSpLocks/>
            <a:stCxn id="10" idx="5"/>
            <a:endCxn id="8" idx="5"/>
          </p:cNvCxnSpPr>
          <p:nvPr userDrawn="1"/>
        </p:nvCxnSpPr>
        <p:spPr>
          <a:xfrm>
            <a:off x="9666925" y="3280916"/>
            <a:ext cx="1544604" cy="1554764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A16D2742-C602-F649-9B96-7F9A6BFA9B9F}"/>
              </a:ext>
            </a:extLst>
          </p:cNvPr>
          <p:cNvSpPr/>
          <p:nvPr userDrawn="1"/>
        </p:nvSpPr>
        <p:spPr>
          <a:xfrm>
            <a:off x="5861792" y="2723842"/>
            <a:ext cx="585388" cy="585388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Left Arrow 27">
            <a:extLst>
              <a:ext uri="{FF2B5EF4-FFF2-40B4-BE49-F238E27FC236}">
                <a16:creationId xmlns:a16="http://schemas.microsoft.com/office/drawing/2014/main" id="{0351BA59-23CC-3C4C-9578-C1BE91B56CC7}"/>
              </a:ext>
            </a:extLst>
          </p:cNvPr>
          <p:cNvSpPr/>
          <p:nvPr userDrawn="1"/>
        </p:nvSpPr>
        <p:spPr>
          <a:xfrm>
            <a:off x="6501300" y="2881514"/>
            <a:ext cx="322145" cy="321795"/>
          </a:xfrm>
          <a:prstGeom prst="leftArrow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Left Arrow 28">
            <a:extLst>
              <a:ext uri="{FF2B5EF4-FFF2-40B4-BE49-F238E27FC236}">
                <a16:creationId xmlns:a16="http://schemas.microsoft.com/office/drawing/2014/main" id="{0E40E624-F843-AB4F-A10B-CFF673AECBEA}"/>
              </a:ext>
            </a:extLst>
          </p:cNvPr>
          <p:cNvSpPr/>
          <p:nvPr userDrawn="1"/>
        </p:nvSpPr>
        <p:spPr>
          <a:xfrm rot="10800000">
            <a:off x="5489173" y="2881513"/>
            <a:ext cx="322145" cy="321795"/>
          </a:xfrm>
          <a:prstGeom prst="leftArrow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D201A90-45B4-6B43-BFBC-51A7D42FC369}"/>
              </a:ext>
            </a:extLst>
          </p:cNvPr>
          <p:cNvSpPr txBox="1"/>
          <p:nvPr userDrawn="1"/>
        </p:nvSpPr>
        <p:spPr>
          <a:xfrm>
            <a:off x="5755309" y="2846503"/>
            <a:ext cx="800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FIT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44DFB10-BC5B-724C-A45A-AC266F184675}"/>
              </a:ext>
            </a:extLst>
          </p:cNvPr>
          <p:cNvSpPr txBox="1"/>
          <p:nvPr userDrawn="1"/>
        </p:nvSpPr>
        <p:spPr>
          <a:xfrm>
            <a:off x="340921" y="453810"/>
            <a:ext cx="25501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PRODUCTS/SERVICES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43BCE8-F3C7-524C-9430-59F0D6DCBFE3}"/>
              </a:ext>
            </a:extLst>
          </p:cNvPr>
          <p:cNvSpPr txBox="1"/>
          <p:nvPr userDrawn="1"/>
        </p:nvSpPr>
        <p:spPr>
          <a:xfrm>
            <a:off x="3192294" y="3142794"/>
            <a:ext cx="22758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PAIN RELIEVERS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A58FC92-D280-1F41-8533-BBCE0D03567A}"/>
              </a:ext>
            </a:extLst>
          </p:cNvPr>
          <p:cNvSpPr txBox="1"/>
          <p:nvPr userDrawn="1"/>
        </p:nvSpPr>
        <p:spPr>
          <a:xfrm>
            <a:off x="3200762" y="453810"/>
            <a:ext cx="2229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GAIN CREATORS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62D1986-57C2-224F-9CF3-02C2C0BC480A}"/>
              </a:ext>
            </a:extLst>
          </p:cNvPr>
          <p:cNvSpPr txBox="1"/>
          <p:nvPr userDrawn="1"/>
        </p:nvSpPr>
        <p:spPr>
          <a:xfrm>
            <a:off x="8118846" y="486966"/>
            <a:ext cx="25501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GAINS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37B7609-454D-044E-BBD9-E6824C862409}"/>
              </a:ext>
            </a:extLst>
          </p:cNvPr>
          <p:cNvSpPr/>
          <p:nvPr userDrawn="1"/>
        </p:nvSpPr>
        <p:spPr>
          <a:xfrm>
            <a:off x="291412" y="6268720"/>
            <a:ext cx="78990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The Value Proposition Canvas was developed by </a:t>
            </a:r>
            <a:r>
              <a:rPr lang="en-US" sz="800" dirty="0" err="1"/>
              <a:t>Strategyzer</a:t>
            </a:r>
            <a:r>
              <a:rPr lang="en-US" sz="800" dirty="0"/>
              <a:t> (Alexander Osterwalder and Yves Pigneur) </a:t>
            </a:r>
          </a:p>
          <a:p>
            <a:r>
              <a:rPr lang="en-US" sz="800" dirty="0"/>
              <a:t>This work is licensed under the Creative Commons Attribution-Share Alike 3.0 </a:t>
            </a:r>
            <a:r>
              <a:rPr lang="en-US" sz="800" dirty="0" err="1"/>
              <a:t>Unported</a:t>
            </a:r>
            <a:r>
              <a:rPr lang="en-US" sz="800" dirty="0"/>
              <a:t> License. To view a copy of this license, visit:</a:t>
            </a:r>
          </a:p>
          <a:p>
            <a:r>
              <a:rPr lang="en-US" sz="800" dirty="0"/>
              <a:t>http://</a:t>
            </a:r>
            <a:r>
              <a:rPr lang="en-US" sz="800" dirty="0" err="1"/>
              <a:t>creativecommons.org</a:t>
            </a:r>
            <a:r>
              <a:rPr lang="en-US" sz="800" dirty="0"/>
              <a:t>/licenses/by-</a:t>
            </a:r>
            <a:r>
              <a:rPr lang="en-US" sz="800" dirty="0" err="1"/>
              <a:t>sa</a:t>
            </a:r>
            <a:r>
              <a:rPr lang="en-US" sz="800" dirty="0"/>
              <a:t>/3.0/ or send a letter to Creative Commons, 171 Second Street, Suite 300, San Francisco, California, 94105, USA.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24544D2-0461-6047-B59F-6CB1EB75F5EF}"/>
              </a:ext>
            </a:extLst>
          </p:cNvPr>
          <p:cNvSpPr txBox="1"/>
          <p:nvPr userDrawn="1"/>
        </p:nvSpPr>
        <p:spPr>
          <a:xfrm>
            <a:off x="8190420" y="16925"/>
            <a:ext cx="22758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>
                <a:solidFill>
                  <a:schemeClr val="bg2">
                    <a:lumMod val="25000"/>
                  </a:schemeClr>
                </a:solidFill>
              </a:rPr>
              <a:t>CUSTOMER PROFILE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64CB7CC-D249-B14E-9DD2-0CF90673F933}"/>
              </a:ext>
            </a:extLst>
          </p:cNvPr>
          <p:cNvSpPr txBox="1"/>
          <p:nvPr userDrawn="1"/>
        </p:nvSpPr>
        <p:spPr>
          <a:xfrm>
            <a:off x="1753155" y="22099"/>
            <a:ext cx="22758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>
                <a:solidFill>
                  <a:schemeClr val="bg2">
                    <a:lumMod val="25000"/>
                  </a:schemeClr>
                </a:solidFill>
              </a:rPr>
              <a:t>THE VALUE MAP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1F07D33-1B24-6240-A987-CC98B5C5911D}"/>
              </a:ext>
            </a:extLst>
          </p:cNvPr>
          <p:cNvSpPr txBox="1"/>
          <p:nvPr userDrawn="1"/>
        </p:nvSpPr>
        <p:spPr>
          <a:xfrm>
            <a:off x="340921" y="5855328"/>
            <a:ext cx="11747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100" b="0" i="1" dirty="0">
                <a:solidFill>
                  <a:schemeClr val="bg2">
                    <a:lumMod val="25000"/>
                  </a:schemeClr>
                </a:solidFill>
              </a:rPr>
              <a:t>Designed for: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F4252D3-D1B7-7849-8FDC-FCD54B923D5E}"/>
              </a:ext>
            </a:extLst>
          </p:cNvPr>
          <p:cNvSpPr txBox="1"/>
          <p:nvPr userDrawn="1"/>
        </p:nvSpPr>
        <p:spPr>
          <a:xfrm>
            <a:off x="4580581" y="5855328"/>
            <a:ext cx="11747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100" b="0" i="1" dirty="0">
                <a:solidFill>
                  <a:schemeClr val="bg2">
                    <a:lumMod val="25000"/>
                  </a:schemeClr>
                </a:solidFill>
              </a:rPr>
              <a:t>Designed by: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DA892B7-38A6-4F41-9A0E-945D3267DED7}"/>
              </a:ext>
            </a:extLst>
          </p:cNvPr>
          <p:cNvSpPr txBox="1"/>
          <p:nvPr userDrawn="1"/>
        </p:nvSpPr>
        <p:spPr>
          <a:xfrm>
            <a:off x="8740979" y="5855328"/>
            <a:ext cx="7422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100" b="0" i="1" dirty="0">
                <a:solidFill>
                  <a:schemeClr val="bg2">
                    <a:lumMod val="25000"/>
                  </a:schemeClr>
                </a:solidFill>
              </a:rPr>
              <a:t>Version: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9EED681-C67B-9B4E-8B3F-6CBBB4DFC99A}"/>
              </a:ext>
            </a:extLst>
          </p:cNvPr>
          <p:cNvSpPr txBox="1"/>
          <p:nvPr userDrawn="1"/>
        </p:nvSpPr>
        <p:spPr>
          <a:xfrm>
            <a:off x="8133853" y="5272631"/>
            <a:ext cx="25501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PAINS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9FB654A-31C6-9547-AF74-42E0472D97AD}"/>
              </a:ext>
            </a:extLst>
          </p:cNvPr>
          <p:cNvSpPr txBox="1"/>
          <p:nvPr userDrawn="1"/>
        </p:nvSpPr>
        <p:spPr>
          <a:xfrm>
            <a:off x="10565271" y="1750551"/>
            <a:ext cx="12125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JOBS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5EC885C4-8B28-6C48-9E41-83991285819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5922" y="794743"/>
            <a:ext cx="2332264" cy="4628874"/>
          </a:xfrm>
        </p:spPr>
        <p:txBody>
          <a:bodyPr lIns="9000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GB" dirty="0"/>
              <a:t>Click to add text</a:t>
            </a:r>
            <a:endParaRPr lang="en-US" dirty="0"/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62221C6D-09F8-724C-BA7C-72BE95381B8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218883" y="784029"/>
            <a:ext cx="2231790" cy="2140889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 dirty="0"/>
              <a:t>Click to add text</a:t>
            </a:r>
            <a:endParaRPr lang="en-US" dirty="0"/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7D6B69C8-295B-D64B-8AA4-AD610FE4828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198840" y="3413294"/>
            <a:ext cx="2231790" cy="1963737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GB" dirty="0"/>
              <a:t>Click to edit add text</a:t>
            </a:r>
            <a:endParaRPr lang="en-US" dirty="0"/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81AB89B2-25E7-B140-B847-272BD621D3A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26351" y="1031830"/>
            <a:ext cx="2550158" cy="1568922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65" name="Text Placeholder 64">
            <a:extLst>
              <a:ext uri="{FF2B5EF4-FFF2-40B4-BE49-F238E27FC236}">
                <a16:creationId xmlns:a16="http://schemas.microsoft.com/office/drawing/2014/main" id="{5ED79F54-1CD9-BE49-8FBA-B8DE919E86C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26351" y="3412775"/>
            <a:ext cx="2466774" cy="1818182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GB" dirty="0"/>
              <a:t>Click to edit</a:t>
            </a:r>
            <a:endParaRPr lang="en-US" dirty="0"/>
          </a:p>
        </p:txBody>
      </p:sp>
      <p:sp>
        <p:nvSpPr>
          <p:cNvPr id="67" name="Text Placeholder 66">
            <a:extLst>
              <a:ext uri="{FF2B5EF4-FFF2-40B4-BE49-F238E27FC236}">
                <a16:creationId xmlns:a16="http://schemas.microsoft.com/office/drawing/2014/main" id="{DB18E08A-8E6C-F042-BC1F-C6F433BBFF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76509" y="2187575"/>
            <a:ext cx="1694100" cy="188595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GB" dirty="0"/>
              <a:t>Click to add text</a:t>
            </a:r>
            <a:endParaRPr lang="en-US" dirty="0"/>
          </a:p>
        </p:txBody>
      </p:sp>
      <p:sp>
        <p:nvSpPr>
          <p:cNvPr id="69" name="Text Placeholder 68">
            <a:extLst>
              <a:ext uri="{FF2B5EF4-FFF2-40B4-BE49-F238E27FC236}">
                <a16:creationId xmlns:a16="http://schemas.microsoft.com/office/drawing/2014/main" id="{0BC9A7E4-810A-B14E-88BD-F76BDB790CA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261990" y="5825687"/>
            <a:ext cx="2767012" cy="352425"/>
          </a:xfrm>
          <a:ln w="9525">
            <a:solidFill>
              <a:schemeClr val="bg1">
                <a:lumMod val="65000"/>
              </a:schemeClr>
            </a:solidFill>
            <a:prstDash val="dash"/>
          </a:ln>
        </p:spPr>
        <p:txBody>
          <a:bodyPr lIns="90000" anchor="ctr" anchorCtr="0">
            <a:normAutofit/>
          </a:bodyPr>
          <a:lstStyle>
            <a:lvl1pPr marL="0" indent="0">
              <a:buNone/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lvl="0"/>
            <a:r>
              <a:rPr lang="en-GB" dirty="0"/>
              <a:t>Click to edit add text</a:t>
            </a:r>
            <a:endParaRPr lang="en-US" dirty="0"/>
          </a:p>
        </p:txBody>
      </p:sp>
      <p:sp>
        <p:nvSpPr>
          <p:cNvPr id="73" name="Text Placeholder 72">
            <a:extLst>
              <a:ext uri="{FF2B5EF4-FFF2-40B4-BE49-F238E27FC236}">
                <a16:creationId xmlns:a16="http://schemas.microsoft.com/office/drawing/2014/main" id="{E068767A-A01F-8143-A6AB-5F98F1A6BE7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493856" y="5825643"/>
            <a:ext cx="2767011" cy="36933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lvl="0"/>
            <a:r>
              <a:rPr lang="en-GB" dirty="0"/>
              <a:t>Click to edit add text</a:t>
            </a:r>
            <a:endParaRPr lang="en-US" dirty="0"/>
          </a:p>
        </p:txBody>
      </p:sp>
      <p:sp>
        <p:nvSpPr>
          <p:cNvPr id="75" name="Text Placeholder 74">
            <a:extLst>
              <a:ext uri="{FF2B5EF4-FFF2-40B4-BE49-F238E27FC236}">
                <a16:creationId xmlns:a16="http://schemas.microsoft.com/office/drawing/2014/main" id="{601BC1E0-33C1-7E4E-8BE6-A8679733325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328343" y="5813504"/>
            <a:ext cx="2776537" cy="368300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lvl="0"/>
            <a:r>
              <a:rPr lang="en-GB" dirty="0"/>
              <a:t>Click to edit add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268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56DB221-F6D7-B44B-90E1-DC8654C645BE}"/>
              </a:ext>
            </a:extLst>
          </p:cNvPr>
          <p:cNvSpPr/>
          <p:nvPr userDrawn="1"/>
        </p:nvSpPr>
        <p:spPr>
          <a:xfrm>
            <a:off x="344566" y="447596"/>
            <a:ext cx="11288633" cy="5140960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5B14064-EF79-6045-9D3A-AEA51494B5B5}"/>
              </a:ext>
            </a:extLst>
          </p:cNvPr>
          <p:cNvGrpSpPr/>
          <p:nvPr userDrawn="1"/>
        </p:nvGrpSpPr>
        <p:grpSpPr>
          <a:xfrm>
            <a:off x="5384800" y="447596"/>
            <a:ext cx="772160" cy="5140960"/>
            <a:chOff x="5129927" y="447596"/>
            <a:chExt cx="772160" cy="514096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8C9DAD1B-4692-4F47-A79B-AEF5ED048803}"/>
                </a:ext>
              </a:extLst>
            </p:cNvPr>
            <p:cNvCxnSpPr>
              <a:cxnSpLocks/>
              <a:endCxn id="12" idx="0"/>
            </p:cNvCxnSpPr>
            <p:nvPr userDrawn="1"/>
          </p:nvCxnSpPr>
          <p:spPr>
            <a:xfrm>
              <a:off x="5516007" y="447596"/>
              <a:ext cx="0" cy="2174240"/>
            </a:xfrm>
            <a:prstGeom prst="line">
              <a:avLst/>
            </a:prstGeom>
            <a:ln w="952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47ECF49-874F-B54F-92B3-A9423D6FAE82}"/>
                </a:ext>
              </a:extLst>
            </p:cNvPr>
            <p:cNvCxnSpPr>
              <a:cxnSpLocks/>
              <a:stCxn id="12" idx="4"/>
            </p:cNvCxnSpPr>
            <p:nvPr userDrawn="1"/>
          </p:nvCxnSpPr>
          <p:spPr>
            <a:xfrm>
              <a:off x="5516007" y="3393996"/>
              <a:ext cx="0" cy="2194560"/>
            </a:xfrm>
            <a:prstGeom prst="line">
              <a:avLst/>
            </a:prstGeom>
            <a:ln w="952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1CD69458-DD44-1F41-A58A-F575109A86AC}"/>
                </a:ext>
              </a:extLst>
            </p:cNvPr>
            <p:cNvGrpSpPr/>
            <p:nvPr userDrawn="1"/>
          </p:nvGrpSpPr>
          <p:grpSpPr>
            <a:xfrm>
              <a:off x="5129927" y="2621836"/>
              <a:ext cx="772160" cy="772160"/>
              <a:chOff x="2611120" y="2905760"/>
              <a:chExt cx="772160" cy="772160"/>
            </a:xfrm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6803D076-42D5-8247-81B7-EFE510079BBB}"/>
                  </a:ext>
                </a:extLst>
              </p:cNvPr>
              <p:cNvSpPr/>
              <p:nvPr userDrawn="1"/>
            </p:nvSpPr>
            <p:spPr>
              <a:xfrm>
                <a:off x="2611120" y="2905760"/>
                <a:ext cx="772160" cy="77216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474B606C-A871-B341-A9BB-E3E820836C2D}"/>
                  </a:ext>
                </a:extLst>
              </p:cNvPr>
              <p:cNvGrpSpPr/>
              <p:nvPr userDrawn="1"/>
            </p:nvGrpSpPr>
            <p:grpSpPr>
              <a:xfrm>
                <a:off x="2827020" y="3014989"/>
                <a:ext cx="381000" cy="472422"/>
                <a:chOff x="2890520" y="3039275"/>
                <a:chExt cx="381000" cy="472422"/>
              </a:xfrm>
            </p:grpSpPr>
            <p:sp>
              <p:nvSpPr>
                <p:cNvPr id="14" name="Freeform 6">
                  <a:extLst>
                    <a:ext uri="{FF2B5EF4-FFF2-40B4-BE49-F238E27FC236}">
                      <a16:creationId xmlns:a16="http://schemas.microsoft.com/office/drawing/2014/main" id="{5C9D0630-29FB-2340-A109-9CACD6FA60E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938580" y="3039275"/>
                  <a:ext cx="266770" cy="185972"/>
                </a:xfrm>
                <a:custGeom>
                  <a:avLst/>
                  <a:gdLst/>
                  <a:ahLst/>
                  <a:cxnLst>
                    <a:cxn ang="0">
                      <a:pos x="275" y="126"/>
                    </a:cxn>
                    <a:cxn ang="0">
                      <a:pos x="252" y="166"/>
                    </a:cxn>
                    <a:cxn ang="0">
                      <a:pos x="299" y="150"/>
                    </a:cxn>
                    <a:cxn ang="0">
                      <a:pos x="275" y="126"/>
                    </a:cxn>
                    <a:cxn ang="0">
                      <a:pos x="116" y="87"/>
                    </a:cxn>
                    <a:cxn ang="0">
                      <a:pos x="71" y="149"/>
                    </a:cxn>
                    <a:cxn ang="0">
                      <a:pos x="167" y="184"/>
                    </a:cxn>
                    <a:cxn ang="0">
                      <a:pos x="116" y="87"/>
                    </a:cxn>
                    <a:cxn ang="0">
                      <a:pos x="124" y="0"/>
                    </a:cxn>
                    <a:cxn ang="0">
                      <a:pos x="205" y="158"/>
                    </a:cxn>
                    <a:cxn ang="0">
                      <a:pos x="267" y="50"/>
                    </a:cxn>
                    <a:cxn ang="0">
                      <a:pos x="383" y="172"/>
                    </a:cxn>
                    <a:cxn ang="0">
                      <a:pos x="235" y="218"/>
                    </a:cxn>
                    <a:cxn ang="0">
                      <a:pos x="261" y="267"/>
                    </a:cxn>
                    <a:cxn ang="0">
                      <a:pos x="178" y="237"/>
                    </a:cxn>
                    <a:cxn ang="0">
                      <a:pos x="155" y="244"/>
                    </a:cxn>
                    <a:cxn ang="0">
                      <a:pos x="162" y="230"/>
                    </a:cxn>
                    <a:cxn ang="0">
                      <a:pos x="0" y="171"/>
                    </a:cxn>
                    <a:cxn ang="0">
                      <a:pos x="124" y="0"/>
                    </a:cxn>
                  </a:cxnLst>
                  <a:rect l="0" t="0" r="r" b="b"/>
                  <a:pathLst>
                    <a:path w="383" h="267">
                      <a:moveTo>
                        <a:pt x="275" y="126"/>
                      </a:moveTo>
                      <a:lnTo>
                        <a:pt x="252" y="166"/>
                      </a:lnTo>
                      <a:lnTo>
                        <a:pt x="299" y="150"/>
                      </a:lnTo>
                      <a:lnTo>
                        <a:pt x="275" y="126"/>
                      </a:lnTo>
                      <a:close/>
                      <a:moveTo>
                        <a:pt x="116" y="87"/>
                      </a:moveTo>
                      <a:lnTo>
                        <a:pt x="71" y="149"/>
                      </a:lnTo>
                      <a:lnTo>
                        <a:pt x="167" y="184"/>
                      </a:lnTo>
                      <a:lnTo>
                        <a:pt x="116" y="87"/>
                      </a:lnTo>
                      <a:close/>
                      <a:moveTo>
                        <a:pt x="124" y="0"/>
                      </a:moveTo>
                      <a:lnTo>
                        <a:pt x="205" y="158"/>
                      </a:lnTo>
                      <a:lnTo>
                        <a:pt x="267" y="50"/>
                      </a:lnTo>
                      <a:lnTo>
                        <a:pt x="383" y="172"/>
                      </a:lnTo>
                      <a:lnTo>
                        <a:pt x="235" y="218"/>
                      </a:lnTo>
                      <a:lnTo>
                        <a:pt x="261" y="267"/>
                      </a:lnTo>
                      <a:lnTo>
                        <a:pt x="178" y="237"/>
                      </a:lnTo>
                      <a:lnTo>
                        <a:pt x="155" y="244"/>
                      </a:lnTo>
                      <a:lnTo>
                        <a:pt x="162" y="230"/>
                      </a:lnTo>
                      <a:lnTo>
                        <a:pt x="0" y="171"/>
                      </a:lnTo>
                      <a:lnTo>
                        <a:pt x="124" y="0"/>
                      </a:lnTo>
                      <a:close/>
                    </a:path>
                  </a:pathLst>
                </a:custGeom>
                <a:solidFill>
                  <a:schemeClr val="bg1">
                    <a:lumMod val="50000"/>
                  </a:schemeClr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" name="Rectangle 7">
                  <a:extLst>
                    <a:ext uri="{FF2B5EF4-FFF2-40B4-BE49-F238E27FC236}">
                      <a16:creationId xmlns:a16="http://schemas.microsoft.com/office/drawing/2014/main" id="{818A29EF-F76B-0948-8C03-3AD2CCC8269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07237" y="3209227"/>
                  <a:ext cx="346870" cy="302292"/>
                </a:xfrm>
                <a:prstGeom prst="rect">
                  <a:avLst/>
                </a:prstGeom>
                <a:solidFill>
                  <a:schemeClr val="bg2">
                    <a:lumMod val="25000"/>
                  </a:schemeClr>
                </a:solidFill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" name="Rectangle 8">
                  <a:extLst>
                    <a:ext uri="{FF2B5EF4-FFF2-40B4-BE49-F238E27FC236}">
                      <a16:creationId xmlns:a16="http://schemas.microsoft.com/office/drawing/2014/main" id="{17ED4A46-6C3B-CF41-BB99-56D25A8EF98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90520" y="3190421"/>
                  <a:ext cx="381000" cy="87762"/>
                </a:xfrm>
                <a:prstGeom prst="rect">
                  <a:avLst/>
                </a:prstGeom>
                <a:solidFill>
                  <a:schemeClr val="bg2">
                    <a:lumMod val="50000"/>
                  </a:schemeClr>
                </a:solidFill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" name="Rectangle 9">
                  <a:extLst>
                    <a:ext uri="{FF2B5EF4-FFF2-40B4-BE49-F238E27FC236}">
                      <a16:creationId xmlns:a16="http://schemas.microsoft.com/office/drawing/2014/main" id="{18CA9C1C-B797-5643-8634-7219CC3816C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64651" y="3189724"/>
                  <a:ext cx="32737" cy="321973"/>
                </a:xfrm>
                <a:prstGeom prst="rect">
                  <a:avLst/>
                </a:prstGeom>
                <a:solidFill>
                  <a:schemeClr val="bg1">
                    <a:lumMod val="50000"/>
                  </a:schemeClr>
                </a:solidFill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4146F66-2DDD-BB48-A18F-0E05EECDC461}"/>
              </a:ext>
            </a:extLst>
          </p:cNvPr>
          <p:cNvCxnSpPr>
            <a:cxnSpLocks/>
            <a:stCxn id="7" idx="3"/>
          </p:cNvCxnSpPr>
          <p:nvPr userDrawn="1"/>
        </p:nvCxnSpPr>
        <p:spPr>
          <a:xfrm flipH="1">
            <a:off x="6145777" y="3018076"/>
            <a:ext cx="5487422" cy="17161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8695EC64-97E0-9F4F-95F3-D78139B6C585}"/>
              </a:ext>
            </a:extLst>
          </p:cNvPr>
          <p:cNvSpPr txBox="1"/>
          <p:nvPr userDrawn="1"/>
        </p:nvSpPr>
        <p:spPr>
          <a:xfrm>
            <a:off x="432361" y="453810"/>
            <a:ext cx="25501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PRODUCTS/SERVICES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47EC8A8-55A7-114D-A89F-BBB57FE4EAE9}"/>
              </a:ext>
            </a:extLst>
          </p:cNvPr>
          <p:cNvSpPr txBox="1"/>
          <p:nvPr userDrawn="1"/>
        </p:nvSpPr>
        <p:spPr>
          <a:xfrm>
            <a:off x="6028401" y="3236503"/>
            <a:ext cx="22758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PAIN RELIEVERS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0FB0398-DF23-A64B-B094-DFBDEDEBB417}"/>
              </a:ext>
            </a:extLst>
          </p:cNvPr>
          <p:cNvSpPr txBox="1"/>
          <p:nvPr userDrawn="1"/>
        </p:nvSpPr>
        <p:spPr>
          <a:xfrm>
            <a:off x="6028401" y="453810"/>
            <a:ext cx="2229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GAIN CREATORS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D8BC4BD-DC5D-4E4E-B8C4-8CCAB9A7FEE8}"/>
              </a:ext>
            </a:extLst>
          </p:cNvPr>
          <p:cNvSpPr txBox="1"/>
          <p:nvPr userDrawn="1"/>
        </p:nvSpPr>
        <p:spPr>
          <a:xfrm>
            <a:off x="4617385" y="72665"/>
            <a:ext cx="22758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>
                <a:solidFill>
                  <a:schemeClr val="bg2">
                    <a:lumMod val="25000"/>
                  </a:schemeClr>
                </a:solidFill>
              </a:rPr>
              <a:t>THE VALUE MAP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2004532-B27B-E442-9723-495F14B515BF}"/>
              </a:ext>
            </a:extLst>
          </p:cNvPr>
          <p:cNvSpPr/>
          <p:nvPr userDrawn="1"/>
        </p:nvSpPr>
        <p:spPr>
          <a:xfrm>
            <a:off x="291412" y="6268720"/>
            <a:ext cx="78990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The Value Proposition Canvas was developed by </a:t>
            </a:r>
            <a:r>
              <a:rPr lang="en-US" sz="800" dirty="0" err="1"/>
              <a:t>Strategyzer</a:t>
            </a:r>
            <a:r>
              <a:rPr lang="en-US" sz="800" dirty="0"/>
              <a:t> (Alexander Osterwalder and Yves Pigneur) </a:t>
            </a:r>
          </a:p>
          <a:p>
            <a:r>
              <a:rPr lang="en-US" sz="800" dirty="0"/>
              <a:t>This work is licensed under the Creative Commons Attribution-Share Alike 3.0 </a:t>
            </a:r>
            <a:r>
              <a:rPr lang="en-US" sz="800" dirty="0" err="1"/>
              <a:t>Unported</a:t>
            </a:r>
            <a:r>
              <a:rPr lang="en-US" sz="800" dirty="0"/>
              <a:t> License. To view a copy of this license, visit:</a:t>
            </a:r>
          </a:p>
          <a:p>
            <a:r>
              <a:rPr lang="en-US" sz="800" dirty="0"/>
              <a:t>http://</a:t>
            </a:r>
            <a:r>
              <a:rPr lang="en-US" sz="800" dirty="0" err="1"/>
              <a:t>creativecommons.org</a:t>
            </a:r>
            <a:r>
              <a:rPr lang="en-US" sz="800" dirty="0"/>
              <a:t>/licenses/by-</a:t>
            </a:r>
            <a:r>
              <a:rPr lang="en-US" sz="800" dirty="0" err="1"/>
              <a:t>sa</a:t>
            </a:r>
            <a:r>
              <a:rPr lang="en-US" sz="800" dirty="0"/>
              <a:t>/3.0/ or send a letter to Creative Commons, 171 Second Street, Suite 300, San Francisco, California, 94105, USA.</a:t>
            </a:r>
          </a:p>
        </p:txBody>
      </p:sp>
      <p:sp>
        <p:nvSpPr>
          <p:cNvPr id="24" name="Rectangle 23">
            <a:hlinkClick r:id="rId2"/>
            <a:extLst>
              <a:ext uri="{FF2B5EF4-FFF2-40B4-BE49-F238E27FC236}">
                <a16:creationId xmlns:a16="http://schemas.microsoft.com/office/drawing/2014/main" id="{83CF1707-E7F5-A441-A020-DC18ADF1D65C}"/>
              </a:ext>
            </a:extLst>
          </p:cNvPr>
          <p:cNvSpPr/>
          <p:nvPr userDrawn="1"/>
        </p:nvSpPr>
        <p:spPr>
          <a:xfrm>
            <a:off x="9897814" y="6476469"/>
            <a:ext cx="206659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/>
              <a:t>Read the guide at </a:t>
            </a:r>
            <a:r>
              <a:rPr lang="en-US" sz="1050" dirty="0" err="1">
                <a:hlinkClick r:id="rId2"/>
              </a:rPr>
              <a:t>www.garyfox.co</a:t>
            </a:r>
            <a:endParaRPr lang="en-US" sz="105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9BCB5E3-931C-F642-B91C-519284861663}"/>
              </a:ext>
            </a:extLst>
          </p:cNvPr>
          <p:cNvSpPr txBox="1"/>
          <p:nvPr userDrawn="1"/>
        </p:nvSpPr>
        <p:spPr>
          <a:xfrm>
            <a:off x="340921" y="5809028"/>
            <a:ext cx="11747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100" b="0" i="1" dirty="0">
                <a:solidFill>
                  <a:schemeClr val="bg2">
                    <a:lumMod val="25000"/>
                  </a:schemeClr>
                </a:solidFill>
              </a:rPr>
              <a:t>Designed for: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BB2394E-B889-4549-A1B0-9D9D9B3E7E75}"/>
              </a:ext>
            </a:extLst>
          </p:cNvPr>
          <p:cNvSpPr txBox="1"/>
          <p:nvPr userDrawn="1"/>
        </p:nvSpPr>
        <p:spPr>
          <a:xfrm>
            <a:off x="4580581" y="5809028"/>
            <a:ext cx="11747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100" b="0" i="1" dirty="0">
                <a:solidFill>
                  <a:schemeClr val="bg2">
                    <a:lumMod val="25000"/>
                  </a:schemeClr>
                </a:solidFill>
              </a:rPr>
              <a:t>Designed by: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8BF5977-80E3-8644-8FED-AE7280780C64}"/>
              </a:ext>
            </a:extLst>
          </p:cNvPr>
          <p:cNvSpPr txBox="1"/>
          <p:nvPr userDrawn="1"/>
        </p:nvSpPr>
        <p:spPr>
          <a:xfrm>
            <a:off x="8740979" y="5809028"/>
            <a:ext cx="7422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100" b="0" i="1" dirty="0">
                <a:solidFill>
                  <a:schemeClr val="bg2">
                    <a:lumMod val="25000"/>
                  </a:schemeClr>
                </a:solidFill>
              </a:rPr>
              <a:t>Version:</a:t>
            </a:r>
          </a:p>
        </p:txBody>
      </p:sp>
      <p:sp>
        <p:nvSpPr>
          <p:cNvPr id="34" name="Text Placeholder 68">
            <a:extLst>
              <a:ext uri="{FF2B5EF4-FFF2-40B4-BE49-F238E27FC236}">
                <a16:creationId xmlns:a16="http://schemas.microsoft.com/office/drawing/2014/main" id="{0858BD8B-E246-BF42-B85E-7B13BFAC63B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227266" y="5774208"/>
            <a:ext cx="2767012" cy="352425"/>
          </a:xfrm>
          <a:ln w="9525">
            <a:solidFill>
              <a:schemeClr val="bg1">
                <a:lumMod val="65000"/>
              </a:schemeClr>
            </a:solidFill>
            <a:prstDash val="dash"/>
          </a:ln>
        </p:spPr>
        <p:txBody>
          <a:bodyPr lIns="90000" anchor="ctr" anchorCtr="0">
            <a:normAutofit/>
          </a:bodyPr>
          <a:lstStyle>
            <a:lvl1pPr marL="0" indent="0">
              <a:buNone/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lvl="0"/>
            <a:r>
              <a:rPr lang="en-GB" dirty="0"/>
              <a:t>Click to edit add text</a:t>
            </a:r>
            <a:endParaRPr lang="en-US" dirty="0"/>
          </a:p>
        </p:txBody>
      </p:sp>
      <p:sp>
        <p:nvSpPr>
          <p:cNvPr id="35" name="Text Placeholder 72">
            <a:extLst>
              <a:ext uri="{FF2B5EF4-FFF2-40B4-BE49-F238E27FC236}">
                <a16:creationId xmlns:a16="http://schemas.microsoft.com/office/drawing/2014/main" id="{AD37380D-69DA-8D44-B12E-09691FE8606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459132" y="5774164"/>
            <a:ext cx="2767011" cy="36933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lvl="0"/>
            <a:r>
              <a:rPr lang="en-GB" dirty="0"/>
              <a:t>Click to edit add text</a:t>
            </a:r>
            <a:endParaRPr lang="en-US" dirty="0"/>
          </a:p>
        </p:txBody>
      </p:sp>
      <p:sp>
        <p:nvSpPr>
          <p:cNvPr id="36" name="Text Placeholder 74">
            <a:extLst>
              <a:ext uri="{FF2B5EF4-FFF2-40B4-BE49-F238E27FC236}">
                <a16:creationId xmlns:a16="http://schemas.microsoft.com/office/drawing/2014/main" id="{6A1AB1E0-3363-1845-8B43-BBCD187E9AA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293619" y="5762025"/>
            <a:ext cx="2776537" cy="368300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lvl="0"/>
            <a:r>
              <a:rPr lang="en-GB" dirty="0"/>
              <a:t>Click to edit add text</a:t>
            </a:r>
            <a:endParaRPr lang="en-US" dirty="0"/>
          </a:p>
        </p:txBody>
      </p:sp>
      <p:sp>
        <p:nvSpPr>
          <p:cNvPr id="37" name="Text Placeholder 53">
            <a:extLst>
              <a:ext uri="{FF2B5EF4-FFF2-40B4-BE49-F238E27FC236}">
                <a16:creationId xmlns:a16="http://schemas.microsoft.com/office/drawing/2014/main" id="{432E5146-5C1E-4347-AD22-ED033211BC1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2360" y="761587"/>
            <a:ext cx="4844477" cy="4628874"/>
          </a:xfrm>
        </p:spPr>
        <p:txBody>
          <a:bodyPr lIns="9000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</a:lstStyle>
          <a:p>
            <a:pPr lvl="0"/>
            <a:r>
              <a:rPr lang="en-GB" dirty="0"/>
              <a:t>Click to add text</a:t>
            </a:r>
            <a:endParaRPr lang="en-US" dirty="0"/>
          </a:p>
        </p:txBody>
      </p:sp>
      <p:sp>
        <p:nvSpPr>
          <p:cNvPr id="38" name="Text Placeholder 56">
            <a:extLst>
              <a:ext uri="{FF2B5EF4-FFF2-40B4-BE49-F238E27FC236}">
                <a16:creationId xmlns:a16="http://schemas.microsoft.com/office/drawing/2014/main" id="{674FB567-21FD-3F48-9A36-19CA91BEA86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26361" y="794938"/>
            <a:ext cx="5397829" cy="2140889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 dirty="0"/>
              <a:t>Click to add text</a:t>
            </a:r>
            <a:endParaRPr lang="en-US" dirty="0"/>
          </a:p>
        </p:txBody>
      </p:sp>
      <p:sp>
        <p:nvSpPr>
          <p:cNvPr id="39" name="Text Placeholder 60">
            <a:extLst>
              <a:ext uri="{FF2B5EF4-FFF2-40B4-BE49-F238E27FC236}">
                <a16:creationId xmlns:a16="http://schemas.microsoft.com/office/drawing/2014/main" id="{09963BE5-890E-A247-B3EF-EAD2BCC68C4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026362" y="3508169"/>
            <a:ext cx="5397831" cy="1963737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/>
            </a:lvl1pPr>
          </a:lstStyle>
          <a:p>
            <a:pPr lvl="0"/>
            <a:r>
              <a:rPr lang="en-GB" dirty="0"/>
              <a:t>Click to edit add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367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6936409-FFC0-064E-959B-EC1F3981E7CC}"/>
              </a:ext>
            </a:extLst>
          </p:cNvPr>
          <p:cNvSpPr/>
          <p:nvPr userDrawn="1"/>
        </p:nvSpPr>
        <p:spPr>
          <a:xfrm>
            <a:off x="344566" y="447596"/>
            <a:ext cx="11288633" cy="5140960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EBD220E-5BBE-0844-8A65-ED0D1DBEF9AB}"/>
              </a:ext>
            </a:extLst>
          </p:cNvPr>
          <p:cNvGrpSpPr/>
          <p:nvPr userDrawn="1"/>
        </p:nvGrpSpPr>
        <p:grpSpPr>
          <a:xfrm>
            <a:off x="5811520" y="447596"/>
            <a:ext cx="772160" cy="5140960"/>
            <a:chOff x="5129927" y="447596"/>
            <a:chExt cx="772160" cy="514096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EF54B99-8BA6-3344-8F61-03CC87A03516}"/>
                </a:ext>
              </a:extLst>
            </p:cNvPr>
            <p:cNvCxnSpPr>
              <a:cxnSpLocks/>
              <a:endCxn id="12" idx="0"/>
            </p:cNvCxnSpPr>
            <p:nvPr userDrawn="1"/>
          </p:nvCxnSpPr>
          <p:spPr>
            <a:xfrm>
              <a:off x="5516007" y="447596"/>
              <a:ext cx="0" cy="2174240"/>
            </a:xfrm>
            <a:prstGeom prst="line">
              <a:avLst/>
            </a:prstGeom>
            <a:ln w="952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69094BE-78AF-5544-9B3E-C2920569BAA4}"/>
                </a:ext>
              </a:extLst>
            </p:cNvPr>
            <p:cNvCxnSpPr>
              <a:cxnSpLocks/>
              <a:stCxn id="12" idx="4"/>
            </p:cNvCxnSpPr>
            <p:nvPr userDrawn="1"/>
          </p:nvCxnSpPr>
          <p:spPr>
            <a:xfrm>
              <a:off x="5516007" y="3393996"/>
              <a:ext cx="0" cy="2194560"/>
            </a:xfrm>
            <a:prstGeom prst="line">
              <a:avLst/>
            </a:prstGeom>
            <a:ln w="952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75D4020F-E2AA-9E42-8C8D-3B10ACFAF6E4}"/>
                </a:ext>
              </a:extLst>
            </p:cNvPr>
            <p:cNvGrpSpPr/>
            <p:nvPr userDrawn="1"/>
          </p:nvGrpSpPr>
          <p:grpSpPr>
            <a:xfrm>
              <a:off x="5129927" y="2621836"/>
              <a:ext cx="772160" cy="772160"/>
              <a:chOff x="2611120" y="2905760"/>
              <a:chExt cx="772160" cy="772160"/>
            </a:xfrm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4604BCD3-ED5F-784E-989A-991BCB2DF66B}"/>
                  </a:ext>
                </a:extLst>
              </p:cNvPr>
              <p:cNvSpPr/>
              <p:nvPr userDrawn="1"/>
            </p:nvSpPr>
            <p:spPr>
              <a:xfrm>
                <a:off x="2611120" y="2905760"/>
                <a:ext cx="772160" cy="77216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C5A3C0DC-8925-B64B-A480-97420CDE5CDB}"/>
                  </a:ext>
                </a:extLst>
              </p:cNvPr>
              <p:cNvGrpSpPr/>
              <p:nvPr userDrawn="1"/>
            </p:nvGrpSpPr>
            <p:grpSpPr>
              <a:xfrm>
                <a:off x="2827020" y="3014989"/>
                <a:ext cx="381000" cy="472422"/>
                <a:chOff x="2890520" y="3039275"/>
                <a:chExt cx="381000" cy="472422"/>
              </a:xfrm>
            </p:grpSpPr>
            <p:sp>
              <p:nvSpPr>
                <p:cNvPr id="14" name="Freeform 6">
                  <a:extLst>
                    <a:ext uri="{FF2B5EF4-FFF2-40B4-BE49-F238E27FC236}">
                      <a16:creationId xmlns:a16="http://schemas.microsoft.com/office/drawing/2014/main" id="{65F7B141-8AB6-EB44-9CCE-A93CB0EE161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938580" y="3039275"/>
                  <a:ext cx="266770" cy="185972"/>
                </a:xfrm>
                <a:custGeom>
                  <a:avLst/>
                  <a:gdLst/>
                  <a:ahLst/>
                  <a:cxnLst>
                    <a:cxn ang="0">
                      <a:pos x="275" y="126"/>
                    </a:cxn>
                    <a:cxn ang="0">
                      <a:pos x="252" y="166"/>
                    </a:cxn>
                    <a:cxn ang="0">
                      <a:pos x="299" y="150"/>
                    </a:cxn>
                    <a:cxn ang="0">
                      <a:pos x="275" y="126"/>
                    </a:cxn>
                    <a:cxn ang="0">
                      <a:pos x="116" y="87"/>
                    </a:cxn>
                    <a:cxn ang="0">
                      <a:pos x="71" y="149"/>
                    </a:cxn>
                    <a:cxn ang="0">
                      <a:pos x="167" y="184"/>
                    </a:cxn>
                    <a:cxn ang="0">
                      <a:pos x="116" y="87"/>
                    </a:cxn>
                    <a:cxn ang="0">
                      <a:pos x="124" y="0"/>
                    </a:cxn>
                    <a:cxn ang="0">
                      <a:pos x="205" y="158"/>
                    </a:cxn>
                    <a:cxn ang="0">
                      <a:pos x="267" y="50"/>
                    </a:cxn>
                    <a:cxn ang="0">
                      <a:pos x="383" y="172"/>
                    </a:cxn>
                    <a:cxn ang="0">
                      <a:pos x="235" y="218"/>
                    </a:cxn>
                    <a:cxn ang="0">
                      <a:pos x="261" y="267"/>
                    </a:cxn>
                    <a:cxn ang="0">
                      <a:pos x="178" y="237"/>
                    </a:cxn>
                    <a:cxn ang="0">
                      <a:pos x="155" y="244"/>
                    </a:cxn>
                    <a:cxn ang="0">
                      <a:pos x="162" y="230"/>
                    </a:cxn>
                    <a:cxn ang="0">
                      <a:pos x="0" y="171"/>
                    </a:cxn>
                    <a:cxn ang="0">
                      <a:pos x="124" y="0"/>
                    </a:cxn>
                  </a:cxnLst>
                  <a:rect l="0" t="0" r="r" b="b"/>
                  <a:pathLst>
                    <a:path w="383" h="267">
                      <a:moveTo>
                        <a:pt x="275" y="126"/>
                      </a:moveTo>
                      <a:lnTo>
                        <a:pt x="252" y="166"/>
                      </a:lnTo>
                      <a:lnTo>
                        <a:pt x="299" y="150"/>
                      </a:lnTo>
                      <a:lnTo>
                        <a:pt x="275" y="126"/>
                      </a:lnTo>
                      <a:close/>
                      <a:moveTo>
                        <a:pt x="116" y="87"/>
                      </a:moveTo>
                      <a:lnTo>
                        <a:pt x="71" y="149"/>
                      </a:lnTo>
                      <a:lnTo>
                        <a:pt x="167" y="184"/>
                      </a:lnTo>
                      <a:lnTo>
                        <a:pt x="116" y="87"/>
                      </a:lnTo>
                      <a:close/>
                      <a:moveTo>
                        <a:pt x="124" y="0"/>
                      </a:moveTo>
                      <a:lnTo>
                        <a:pt x="205" y="158"/>
                      </a:lnTo>
                      <a:lnTo>
                        <a:pt x="267" y="50"/>
                      </a:lnTo>
                      <a:lnTo>
                        <a:pt x="383" y="172"/>
                      </a:lnTo>
                      <a:lnTo>
                        <a:pt x="235" y="218"/>
                      </a:lnTo>
                      <a:lnTo>
                        <a:pt x="261" y="267"/>
                      </a:lnTo>
                      <a:lnTo>
                        <a:pt x="178" y="237"/>
                      </a:lnTo>
                      <a:lnTo>
                        <a:pt x="155" y="244"/>
                      </a:lnTo>
                      <a:lnTo>
                        <a:pt x="162" y="230"/>
                      </a:lnTo>
                      <a:lnTo>
                        <a:pt x="0" y="171"/>
                      </a:lnTo>
                      <a:lnTo>
                        <a:pt x="124" y="0"/>
                      </a:lnTo>
                      <a:close/>
                    </a:path>
                  </a:pathLst>
                </a:custGeom>
                <a:solidFill>
                  <a:schemeClr val="bg1">
                    <a:lumMod val="50000"/>
                  </a:schemeClr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" name="Rectangle 7">
                  <a:extLst>
                    <a:ext uri="{FF2B5EF4-FFF2-40B4-BE49-F238E27FC236}">
                      <a16:creationId xmlns:a16="http://schemas.microsoft.com/office/drawing/2014/main" id="{790B7CA5-F43B-6545-8C37-52817C45B13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07237" y="3209227"/>
                  <a:ext cx="346870" cy="302292"/>
                </a:xfrm>
                <a:prstGeom prst="rect">
                  <a:avLst/>
                </a:prstGeom>
                <a:solidFill>
                  <a:schemeClr val="bg2">
                    <a:lumMod val="25000"/>
                  </a:schemeClr>
                </a:solidFill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" name="Rectangle 8">
                  <a:extLst>
                    <a:ext uri="{FF2B5EF4-FFF2-40B4-BE49-F238E27FC236}">
                      <a16:creationId xmlns:a16="http://schemas.microsoft.com/office/drawing/2014/main" id="{5F6802F4-1A51-704A-BE87-DAB78A98FF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90520" y="3190421"/>
                  <a:ext cx="381000" cy="87762"/>
                </a:xfrm>
                <a:prstGeom prst="rect">
                  <a:avLst/>
                </a:prstGeom>
                <a:solidFill>
                  <a:schemeClr val="bg2">
                    <a:lumMod val="50000"/>
                  </a:schemeClr>
                </a:solidFill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" name="Rectangle 9">
                  <a:extLst>
                    <a:ext uri="{FF2B5EF4-FFF2-40B4-BE49-F238E27FC236}">
                      <a16:creationId xmlns:a16="http://schemas.microsoft.com/office/drawing/2014/main" id="{07A30392-F5B2-9C46-B862-455B90F17F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64651" y="3189724"/>
                  <a:ext cx="32737" cy="321973"/>
                </a:xfrm>
                <a:prstGeom prst="rect">
                  <a:avLst/>
                </a:prstGeom>
                <a:solidFill>
                  <a:schemeClr val="bg1">
                    <a:lumMod val="50000"/>
                  </a:schemeClr>
                </a:solidFill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23BDED0-E6E2-1944-AA21-600E60AD1BEC}"/>
              </a:ext>
            </a:extLst>
          </p:cNvPr>
          <p:cNvCxnSpPr>
            <a:cxnSpLocks/>
          </p:cNvCxnSpPr>
          <p:nvPr userDrawn="1"/>
        </p:nvCxnSpPr>
        <p:spPr>
          <a:xfrm flipH="1">
            <a:off x="320146" y="3007963"/>
            <a:ext cx="5487422" cy="17161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C7F6C81C-4D2A-424E-BCE8-8FB0709E15E3}"/>
              </a:ext>
            </a:extLst>
          </p:cNvPr>
          <p:cNvSpPr txBox="1"/>
          <p:nvPr userDrawn="1"/>
        </p:nvSpPr>
        <p:spPr>
          <a:xfrm>
            <a:off x="6642824" y="496582"/>
            <a:ext cx="25501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JOBS TO BE DONE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B4600B6-4229-9347-8EDA-1776A4605085}"/>
              </a:ext>
            </a:extLst>
          </p:cNvPr>
          <p:cNvSpPr txBox="1"/>
          <p:nvPr userDrawn="1"/>
        </p:nvSpPr>
        <p:spPr>
          <a:xfrm>
            <a:off x="419724" y="456460"/>
            <a:ext cx="22758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GAINS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584411-4A41-BB48-9E89-25E20515C0E5}"/>
              </a:ext>
            </a:extLst>
          </p:cNvPr>
          <p:cNvSpPr txBox="1"/>
          <p:nvPr userDrawn="1"/>
        </p:nvSpPr>
        <p:spPr>
          <a:xfrm>
            <a:off x="437124" y="3069317"/>
            <a:ext cx="2229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PAINS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44ACB5B-411A-1C4E-9407-CA6119D964C7}"/>
              </a:ext>
            </a:extLst>
          </p:cNvPr>
          <p:cNvSpPr txBox="1"/>
          <p:nvPr userDrawn="1"/>
        </p:nvSpPr>
        <p:spPr>
          <a:xfrm>
            <a:off x="5059676" y="95625"/>
            <a:ext cx="22758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>
                <a:solidFill>
                  <a:schemeClr val="bg2">
                    <a:lumMod val="25000"/>
                  </a:schemeClr>
                </a:solidFill>
              </a:rPr>
              <a:t>CUSTOMER PROFILE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1B6349D-D2D1-F842-A990-103BD31FA8E9}"/>
              </a:ext>
            </a:extLst>
          </p:cNvPr>
          <p:cNvSpPr/>
          <p:nvPr userDrawn="1"/>
        </p:nvSpPr>
        <p:spPr>
          <a:xfrm>
            <a:off x="291412" y="6268720"/>
            <a:ext cx="78990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The Value Proposition Canvas was developed by </a:t>
            </a:r>
            <a:r>
              <a:rPr lang="en-US" sz="800" dirty="0" err="1"/>
              <a:t>Strategyzer</a:t>
            </a:r>
            <a:r>
              <a:rPr lang="en-US" sz="800" dirty="0"/>
              <a:t> (Alexander Osterwalder and Yves Pigneur) </a:t>
            </a:r>
          </a:p>
          <a:p>
            <a:r>
              <a:rPr lang="en-US" sz="800" dirty="0"/>
              <a:t>This work is licensed under the Creative Commons Attribution-Share Alike 3.0 </a:t>
            </a:r>
            <a:r>
              <a:rPr lang="en-US" sz="800" dirty="0" err="1"/>
              <a:t>Unported</a:t>
            </a:r>
            <a:r>
              <a:rPr lang="en-US" sz="800" dirty="0"/>
              <a:t> License. To view a copy of this license, visit:</a:t>
            </a:r>
          </a:p>
          <a:p>
            <a:r>
              <a:rPr lang="en-US" sz="800" dirty="0"/>
              <a:t>http://</a:t>
            </a:r>
            <a:r>
              <a:rPr lang="en-US" sz="800" dirty="0" err="1"/>
              <a:t>creativecommons.org</a:t>
            </a:r>
            <a:r>
              <a:rPr lang="en-US" sz="800" dirty="0"/>
              <a:t>/licenses/by-</a:t>
            </a:r>
            <a:r>
              <a:rPr lang="en-US" sz="800" dirty="0" err="1"/>
              <a:t>sa</a:t>
            </a:r>
            <a:r>
              <a:rPr lang="en-US" sz="800" dirty="0"/>
              <a:t>/3.0/ or send a letter to Creative Commons, 171 Second Street, Suite 300, San Francisco, California, 94105, USA.</a:t>
            </a:r>
          </a:p>
        </p:txBody>
      </p:sp>
      <p:sp>
        <p:nvSpPr>
          <p:cNvPr id="24" name="Rectangle 23">
            <a:hlinkClick r:id="rId2"/>
            <a:extLst>
              <a:ext uri="{FF2B5EF4-FFF2-40B4-BE49-F238E27FC236}">
                <a16:creationId xmlns:a16="http://schemas.microsoft.com/office/drawing/2014/main" id="{1B2E0A39-FC2F-594D-9BC2-18F0E10642EC}"/>
              </a:ext>
            </a:extLst>
          </p:cNvPr>
          <p:cNvSpPr/>
          <p:nvPr userDrawn="1"/>
        </p:nvSpPr>
        <p:spPr>
          <a:xfrm>
            <a:off x="9897814" y="6476469"/>
            <a:ext cx="206659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/>
              <a:t>Read the guide at </a:t>
            </a:r>
            <a:r>
              <a:rPr lang="en-US" sz="1050" dirty="0" err="1">
                <a:hlinkClick r:id="rId2"/>
              </a:rPr>
              <a:t>www.garyfox.co</a:t>
            </a:r>
            <a:endParaRPr lang="en-US" sz="1050" dirty="0"/>
          </a:p>
        </p:txBody>
      </p:sp>
      <p:sp>
        <p:nvSpPr>
          <p:cNvPr id="34" name="Text Placeholder 56">
            <a:extLst>
              <a:ext uri="{FF2B5EF4-FFF2-40B4-BE49-F238E27FC236}">
                <a16:creationId xmlns:a16="http://schemas.microsoft.com/office/drawing/2014/main" id="{CD5276D8-BCB7-5F4D-A69A-E2008C52B9E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7124" y="740625"/>
            <a:ext cx="5397829" cy="2140889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 dirty="0"/>
              <a:t>Click to add text</a:t>
            </a:r>
            <a:endParaRPr lang="en-US" dirty="0"/>
          </a:p>
        </p:txBody>
      </p:sp>
      <p:sp>
        <p:nvSpPr>
          <p:cNvPr id="35" name="Text Placeholder 60">
            <a:extLst>
              <a:ext uri="{FF2B5EF4-FFF2-40B4-BE49-F238E27FC236}">
                <a16:creationId xmlns:a16="http://schemas.microsoft.com/office/drawing/2014/main" id="{DDCB030E-3A0F-6E49-A42F-35D313F6B05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7124" y="3372928"/>
            <a:ext cx="5397831" cy="1963737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/>
            </a:lvl1pPr>
          </a:lstStyle>
          <a:p>
            <a:pPr lvl="0"/>
            <a:r>
              <a:rPr lang="en-GB" dirty="0"/>
              <a:t>Click to edit add text</a:t>
            </a:r>
            <a:endParaRPr lang="en-US" dirty="0"/>
          </a:p>
        </p:txBody>
      </p:sp>
      <p:sp>
        <p:nvSpPr>
          <p:cNvPr id="36" name="Text Placeholder 53">
            <a:extLst>
              <a:ext uri="{FF2B5EF4-FFF2-40B4-BE49-F238E27FC236}">
                <a16:creationId xmlns:a16="http://schemas.microsoft.com/office/drawing/2014/main" id="{43756776-F85C-E147-8246-2098F329699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672380" y="804359"/>
            <a:ext cx="4844477" cy="4628874"/>
          </a:xfrm>
        </p:spPr>
        <p:txBody>
          <a:bodyPr lIns="9000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</a:lstStyle>
          <a:p>
            <a:pPr lvl="0"/>
            <a:r>
              <a:rPr lang="en-GB" dirty="0"/>
              <a:t>Click to add text</a:t>
            </a:r>
            <a:endParaRPr lang="en-US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FBDDC71-FA77-E34D-B152-4C060A522D1C}"/>
              </a:ext>
            </a:extLst>
          </p:cNvPr>
          <p:cNvSpPr txBox="1"/>
          <p:nvPr userDrawn="1"/>
        </p:nvSpPr>
        <p:spPr>
          <a:xfrm>
            <a:off x="340921" y="5809028"/>
            <a:ext cx="11747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100" b="0" i="1" dirty="0">
                <a:solidFill>
                  <a:schemeClr val="bg2">
                    <a:lumMod val="25000"/>
                  </a:schemeClr>
                </a:solidFill>
              </a:rPr>
              <a:t>Designed for: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3021E3F-6A10-AC47-AF5A-5CAD434AFACF}"/>
              </a:ext>
            </a:extLst>
          </p:cNvPr>
          <p:cNvSpPr txBox="1"/>
          <p:nvPr userDrawn="1"/>
        </p:nvSpPr>
        <p:spPr>
          <a:xfrm>
            <a:off x="4580581" y="5809028"/>
            <a:ext cx="11747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100" b="0" i="1" dirty="0">
                <a:solidFill>
                  <a:schemeClr val="bg2">
                    <a:lumMod val="25000"/>
                  </a:schemeClr>
                </a:solidFill>
              </a:rPr>
              <a:t>Designed by: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78DC2C2-D130-7C4A-99C2-3A84C5B2DDEC}"/>
              </a:ext>
            </a:extLst>
          </p:cNvPr>
          <p:cNvSpPr txBox="1"/>
          <p:nvPr userDrawn="1"/>
        </p:nvSpPr>
        <p:spPr>
          <a:xfrm>
            <a:off x="8740979" y="5809028"/>
            <a:ext cx="7422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100" b="0" i="1" dirty="0">
                <a:solidFill>
                  <a:schemeClr val="bg2">
                    <a:lumMod val="25000"/>
                  </a:schemeClr>
                </a:solidFill>
              </a:rPr>
              <a:t>Version:</a:t>
            </a:r>
          </a:p>
        </p:txBody>
      </p:sp>
      <p:sp>
        <p:nvSpPr>
          <p:cNvPr id="40" name="Text Placeholder 68">
            <a:extLst>
              <a:ext uri="{FF2B5EF4-FFF2-40B4-BE49-F238E27FC236}">
                <a16:creationId xmlns:a16="http://schemas.microsoft.com/office/drawing/2014/main" id="{64D104E3-3CD7-9547-99C9-B3576C75C70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227266" y="5774208"/>
            <a:ext cx="2767012" cy="352425"/>
          </a:xfrm>
          <a:ln w="9525">
            <a:solidFill>
              <a:schemeClr val="bg1">
                <a:lumMod val="65000"/>
              </a:schemeClr>
            </a:solidFill>
            <a:prstDash val="dash"/>
          </a:ln>
        </p:spPr>
        <p:txBody>
          <a:bodyPr lIns="90000" anchor="ctr" anchorCtr="0">
            <a:normAutofit/>
          </a:bodyPr>
          <a:lstStyle>
            <a:lvl1pPr marL="0" indent="0">
              <a:buNone/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lvl="0"/>
            <a:r>
              <a:rPr lang="en-GB" dirty="0"/>
              <a:t>Click to edit add text</a:t>
            </a:r>
            <a:endParaRPr lang="en-US" dirty="0"/>
          </a:p>
        </p:txBody>
      </p:sp>
      <p:sp>
        <p:nvSpPr>
          <p:cNvPr id="41" name="Text Placeholder 72">
            <a:extLst>
              <a:ext uri="{FF2B5EF4-FFF2-40B4-BE49-F238E27FC236}">
                <a16:creationId xmlns:a16="http://schemas.microsoft.com/office/drawing/2014/main" id="{D4AF5F7B-15E0-EC4E-95BA-9ACABAC417D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459132" y="5774164"/>
            <a:ext cx="2767011" cy="36933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lvl="0"/>
            <a:r>
              <a:rPr lang="en-GB" dirty="0"/>
              <a:t>Click to edit add text</a:t>
            </a:r>
            <a:endParaRPr lang="en-US" dirty="0"/>
          </a:p>
        </p:txBody>
      </p:sp>
      <p:sp>
        <p:nvSpPr>
          <p:cNvPr id="42" name="Text Placeholder 74">
            <a:extLst>
              <a:ext uri="{FF2B5EF4-FFF2-40B4-BE49-F238E27FC236}">
                <a16:creationId xmlns:a16="http://schemas.microsoft.com/office/drawing/2014/main" id="{E08F05FB-0633-2A48-9B55-CCA1A7BAE92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293619" y="5762025"/>
            <a:ext cx="2776537" cy="368300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lvl="0"/>
            <a:r>
              <a:rPr lang="en-GB" dirty="0"/>
              <a:t>Click to edit add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165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A950E9DC-8EAE-E145-AC2C-ABF35AE95E38}"/>
              </a:ext>
            </a:extLst>
          </p:cNvPr>
          <p:cNvSpPr txBox="1"/>
          <p:nvPr userDrawn="1"/>
        </p:nvSpPr>
        <p:spPr>
          <a:xfrm>
            <a:off x="1190529" y="710938"/>
            <a:ext cx="22758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JOBS IMPORTANCE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EDEB64-574B-E446-9083-16BF82AFD860}"/>
              </a:ext>
            </a:extLst>
          </p:cNvPr>
          <p:cNvSpPr txBox="1"/>
          <p:nvPr userDrawn="1"/>
        </p:nvSpPr>
        <p:spPr>
          <a:xfrm>
            <a:off x="4039081" y="32918"/>
            <a:ext cx="30520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solidFill>
                  <a:schemeClr val="bg2">
                    <a:lumMod val="25000"/>
                  </a:schemeClr>
                </a:solidFill>
              </a:rPr>
              <a:t>CUSTOMER PRIORITY MATRIX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8EBB140-F8F0-4D49-954D-3374AADC5BD9}"/>
              </a:ext>
            </a:extLst>
          </p:cNvPr>
          <p:cNvSpPr/>
          <p:nvPr userDrawn="1"/>
        </p:nvSpPr>
        <p:spPr>
          <a:xfrm>
            <a:off x="1190529" y="981635"/>
            <a:ext cx="24672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/>
              <a:t>Ranks jobs according to their importance to customers.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222F8FF-5388-2645-A028-A59730E1469D}"/>
              </a:ext>
            </a:extLst>
          </p:cNvPr>
          <p:cNvCxnSpPr>
            <a:cxnSpLocks/>
          </p:cNvCxnSpPr>
          <p:nvPr userDrawn="1"/>
        </p:nvCxnSpPr>
        <p:spPr>
          <a:xfrm>
            <a:off x="843280" y="1940560"/>
            <a:ext cx="0" cy="3879431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>
            <a:extLst>
              <a:ext uri="{FF2B5EF4-FFF2-40B4-BE49-F238E27FC236}">
                <a16:creationId xmlns:a16="http://schemas.microsoft.com/office/drawing/2014/main" id="{762190BC-FB9E-D444-91AC-D590A15926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6596" y="455147"/>
            <a:ext cx="1043933" cy="104393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5C868E6-48C9-914A-81FD-0366BFB1D24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44652" y="1427796"/>
            <a:ext cx="397256" cy="39725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3560BA4B-FC77-5243-8446-6F807F44273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58191" y="5803948"/>
            <a:ext cx="397256" cy="397256"/>
          </a:xfrm>
          <a:prstGeom prst="rect">
            <a:avLst/>
          </a:prstGeom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05E39C5-488B-5E48-9A1B-0B5C4EFB5BB4}"/>
              </a:ext>
            </a:extLst>
          </p:cNvPr>
          <p:cNvCxnSpPr>
            <a:cxnSpLocks/>
          </p:cNvCxnSpPr>
          <p:nvPr userDrawn="1"/>
        </p:nvCxnSpPr>
        <p:spPr>
          <a:xfrm>
            <a:off x="722266" y="231479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332FAB9-B3EB-264E-B60D-99719E951C81}"/>
              </a:ext>
            </a:extLst>
          </p:cNvPr>
          <p:cNvCxnSpPr>
            <a:cxnSpLocks/>
          </p:cNvCxnSpPr>
          <p:nvPr userDrawn="1"/>
        </p:nvCxnSpPr>
        <p:spPr>
          <a:xfrm>
            <a:off x="722266" y="270087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F28798B-B575-6641-A5CA-226EEACADF3F}"/>
              </a:ext>
            </a:extLst>
          </p:cNvPr>
          <p:cNvCxnSpPr>
            <a:cxnSpLocks/>
          </p:cNvCxnSpPr>
          <p:nvPr userDrawn="1"/>
        </p:nvCxnSpPr>
        <p:spPr>
          <a:xfrm>
            <a:off x="722266" y="308695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BB72308-775F-534D-A242-248A60A54BFE}"/>
              </a:ext>
            </a:extLst>
          </p:cNvPr>
          <p:cNvCxnSpPr>
            <a:cxnSpLocks/>
          </p:cNvCxnSpPr>
          <p:nvPr userDrawn="1"/>
        </p:nvCxnSpPr>
        <p:spPr>
          <a:xfrm>
            <a:off x="722266" y="347303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E7AC2D3-A68B-6F4B-AA03-E71EDB41C8D5}"/>
              </a:ext>
            </a:extLst>
          </p:cNvPr>
          <p:cNvCxnSpPr>
            <a:cxnSpLocks/>
          </p:cNvCxnSpPr>
          <p:nvPr userDrawn="1"/>
        </p:nvCxnSpPr>
        <p:spPr>
          <a:xfrm>
            <a:off x="722266" y="385911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9BA40B6-9284-A94D-8765-9DB1E9947FA4}"/>
              </a:ext>
            </a:extLst>
          </p:cNvPr>
          <p:cNvCxnSpPr>
            <a:cxnSpLocks/>
          </p:cNvCxnSpPr>
          <p:nvPr userDrawn="1"/>
        </p:nvCxnSpPr>
        <p:spPr>
          <a:xfrm>
            <a:off x="713807" y="424519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4E8576F-75C4-C94B-9C8B-311CB2F5BFC7}"/>
              </a:ext>
            </a:extLst>
          </p:cNvPr>
          <p:cNvCxnSpPr>
            <a:cxnSpLocks/>
          </p:cNvCxnSpPr>
          <p:nvPr userDrawn="1"/>
        </p:nvCxnSpPr>
        <p:spPr>
          <a:xfrm>
            <a:off x="713807" y="463127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B4A67F4-2811-E144-A327-470878270D98}"/>
              </a:ext>
            </a:extLst>
          </p:cNvPr>
          <p:cNvCxnSpPr>
            <a:cxnSpLocks/>
          </p:cNvCxnSpPr>
          <p:nvPr userDrawn="1"/>
        </p:nvCxnSpPr>
        <p:spPr>
          <a:xfrm>
            <a:off x="713807" y="501735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14B95E5F-37B5-F24C-943F-045B206DCD2B}"/>
              </a:ext>
            </a:extLst>
          </p:cNvPr>
          <p:cNvCxnSpPr>
            <a:cxnSpLocks/>
          </p:cNvCxnSpPr>
          <p:nvPr userDrawn="1"/>
        </p:nvCxnSpPr>
        <p:spPr>
          <a:xfrm>
            <a:off x="713807" y="540343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07F7E387-6654-3141-A6F6-DFC0922E830D}"/>
              </a:ext>
            </a:extLst>
          </p:cNvPr>
          <p:cNvSpPr txBox="1"/>
          <p:nvPr userDrawn="1"/>
        </p:nvSpPr>
        <p:spPr>
          <a:xfrm>
            <a:off x="5116543" y="710938"/>
            <a:ext cx="22758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GAINS IMPORTANCE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034CE95-B1AD-FA4F-9979-1B69D3B85842}"/>
              </a:ext>
            </a:extLst>
          </p:cNvPr>
          <p:cNvSpPr/>
          <p:nvPr userDrawn="1"/>
        </p:nvSpPr>
        <p:spPr>
          <a:xfrm>
            <a:off x="5116543" y="981635"/>
            <a:ext cx="24672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/>
              <a:t>Ranks gains according to their importance to customers.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C04C3436-7AE7-C745-A78A-AFB9FEC6E08A}"/>
              </a:ext>
            </a:extLst>
          </p:cNvPr>
          <p:cNvCxnSpPr>
            <a:cxnSpLocks/>
          </p:cNvCxnSpPr>
          <p:nvPr userDrawn="1"/>
        </p:nvCxnSpPr>
        <p:spPr>
          <a:xfrm>
            <a:off x="4769294" y="1940560"/>
            <a:ext cx="0" cy="3879431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Picture 33">
            <a:extLst>
              <a:ext uri="{FF2B5EF4-FFF2-40B4-BE49-F238E27FC236}">
                <a16:creationId xmlns:a16="http://schemas.microsoft.com/office/drawing/2014/main" id="{2585AA5B-0AE4-7D4E-97E2-0400FB4CAAA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0666" y="1427796"/>
            <a:ext cx="397256" cy="397256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C0F2A0A7-4FDF-D14A-A1BF-3331C5E0E54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970285" y="5803948"/>
            <a:ext cx="397256" cy="397256"/>
          </a:xfrm>
          <a:prstGeom prst="rect">
            <a:avLst/>
          </a:prstGeom>
        </p:spPr>
      </p:pic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04EBD71-0CE7-8A4D-8CE9-6AE168166D5C}"/>
              </a:ext>
            </a:extLst>
          </p:cNvPr>
          <p:cNvCxnSpPr>
            <a:cxnSpLocks/>
          </p:cNvCxnSpPr>
          <p:nvPr userDrawn="1"/>
        </p:nvCxnSpPr>
        <p:spPr>
          <a:xfrm>
            <a:off x="4648280" y="231479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17DD7AF-0001-0A45-9950-80C38E8F862C}"/>
              </a:ext>
            </a:extLst>
          </p:cNvPr>
          <p:cNvCxnSpPr>
            <a:cxnSpLocks/>
          </p:cNvCxnSpPr>
          <p:nvPr userDrawn="1"/>
        </p:nvCxnSpPr>
        <p:spPr>
          <a:xfrm>
            <a:off x="4648280" y="270087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A3627490-1AFD-A141-A48A-F29AEC14EF7B}"/>
              </a:ext>
            </a:extLst>
          </p:cNvPr>
          <p:cNvCxnSpPr>
            <a:cxnSpLocks/>
          </p:cNvCxnSpPr>
          <p:nvPr userDrawn="1"/>
        </p:nvCxnSpPr>
        <p:spPr>
          <a:xfrm>
            <a:off x="4648280" y="308695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9658A4C4-E1FA-3C4D-8E5C-7372913CB3EB}"/>
              </a:ext>
            </a:extLst>
          </p:cNvPr>
          <p:cNvCxnSpPr>
            <a:cxnSpLocks/>
          </p:cNvCxnSpPr>
          <p:nvPr userDrawn="1"/>
        </p:nvCxnSpPr>
        <p:spPr>
          <a:xfrm>
            <a:off x="4648280" y="347303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C5181AC-8673-264C-B7F8-EE3BB34A559F}"/>
              </a:ext>
            </a:extLst>
          </p:cNvPr>
          <p:cNvCxnSpPr>
            <a:cxnSpLocks/>
          </p:cNvCxnSpPr>
          <p:nvPr userDrawn="1"/>
        </p:nvCxnSpPr>
        <p:spPr>
          <a:xfrm>
            <a:off x="4648280" y="385911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BD562F2-C22E-FD4B-85C7-C939158F6A04}"/>
              </a:ext>
            </a:extLst>
          </p:cNvPr>
          <p:cNvCxnSpPr>
            <a:cxnSpLocks/>
          </p:cNvCxnSpPr>
          <p:nvPr userDrawn="1"/>
        </p:nvCxnSpPr>
        <p:spPr>
          <a:xfrm>
            <a:off x="4639821" y="424519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E533333B-EC50-CD42-9187-144D7644DEE4}"/>
              </a:ext>
            </a:extLst>
          </p:cNvPr>
          <p:cNvCxnSpPr>
            <a:cxnSpLocks/>
          </p:cNvCxnSpPr>
          <p:nvPr userDrawn="1"/>
        </p:nvCxnSpPr>
        <p:spPr>
          <a:xfrm>
            <a:off x="4639821" y="463127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9A84ADD7-0E0A-A841-B501-5ACB2675B117}"/>
              </a:ext>
            </a:extLst>
          </p:cNvPr>
          <p:cNvCxnSpPr>
            <a:cxnSpLocks/>
          </p:cNvCxnSpPr>
          <p:nvPr userDrawn="1"/>
        </p:nvCxnSpPr>
        <p:spPr>
          <a:xfrm>
            <a:off x="4639821" y="501735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1660A73-0C8D-CB4E-8201-F6F9F3149423}"/>
              </a:ext>
            </a:extLst>
          </p:cNvPr>
          <p:cNvCxnSpPr>
            <a:cxnSpLocks/>
          </p:cNvCxnSpPr>
          <p:nvPr userDrawn="1"/>
        </p:nvCxnSpPr>
        <p:spPr>
          <a:xfrm>
            <a:off x="4639821" y="540343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ED2943BC-D71B-C246-840A-16D01EB99BBB}"/>
              </a:ext>
            </a:extLst>
          </p:cNvPr>
          <p:cNvSpPr txBox="1"/>
          <p:nvPr userDrawn="1"/>
        </p:nvSpPr>
        <p:spPr>
          <a:xfrm>
            <a:off x="9007601" y="710938"/>
            <a:ext cx="22758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PAINS IMPORTANCE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625088A-9114-1747-AC46-BF9F1E4A83F9}"/>
              </a:ext>
            </a:extLst>
          </p:cNvPr>
          <p:cNvSpPr/>
          <p:nvPr userDrawn="1"/>
        </p:nvSpPr>
        <p:spPr>
          <a:xfrm>
            <a:off x="9007601" y="981635"/>
            <a:ext cx="24672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/>
              <a:t>Ranks pains according to their importance to customers.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E12B947C-6DD6-2442-8665-32A26BCF15A8}"/>
              </a:ext>
            </a:extLst>
          </p:cNvPr>
          <p:cNvCxnSpPr>
            <a:cxnSpLocks/>
          </p:cNvCxnSpPr>
          <p:nvPr userDrawn="1"/>
        </p:nvCxnSpPr>
        <p:spPr>
          <a:xfrm>
            <a:off x="8660352" y="1940560"/>
            <a:ext cx="0" cy="3879431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Picture 47">
            <a:extLst>
              <a:ext uri="{FF2B5EF4-FFF2-40B4-BE49-F238E27FC236}">
                <a16:creationId xmlns:a16="http://schemas.microsoft.com/office/drawing/2014/main" id="{F8C8347A-4A64-3A41-B446-9FB30C213F3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61724" y="1427796"/>
            <a:ext cx="397256" cy="397256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48983DC2-55B8-6248-9F26-5DAE0E2404B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475263" y="5803948"/>
            <a:ext cx="397256" cy="397256"/>
          </a:xfrm>
          <a:prstGeom prst="rect">
            <a:avLst/>
          </a:prstGeom>
        </p:spPr>
      </p:pic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EBD9EBF7-8228-7644-BF3A-88F0F2BEBFD2}"/>
              </a:ext>
            </a:extLst>
          </p:cNvPr>
          <p:cNvCxnSpPr>
            <a:cxnSpLocks/>
          </p:cNvCxnSpPr>
          <p:nvPr userDrawn="1"/>
        </p:nvCxnSpPr>
        <p:spPr>
          <a:xfrm>
            <a:off x="8539338" y="231479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E91385E-15AF-E243-8F3E-09D3A6CF8E0A}"/>
              </a:ext>
            </a:extLst>
          </p:cNvPr>
          <p:cNvCxnSpPr>
            <a:cxnSpLocks/>
          </p:cNvCxnSpPr>
          <p:nvPr userDrawn="1"/>
        </p:nvCxnSpPr>
        <p:spPr>
          <a:xfrm>
            <a:off x="8539338" y="270087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CB3D248-85E3-9249-8861-78C4731F2F72}"/>
              </a:ext>
            </a:extLst>
          </p:cNvPr>
          <p:cNvCxnSpPr>
            <a:cxnSpLocks/>
          </p:cNvCxnSpPr>
          <p:nvPr userDrawn="1"/>
        </p:nvCxnSpPr>
        <p:spPr>
          <a:xfrm>
            <a:off x="8539338" y="308695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BC261299-458D-6343-A9CF-5F5E5F201014}"/>
              </a:ext>
            </a:extLst>
          </p:cNvPr>
          <p:cNvCxnSpPr>
            <a:cxnSpLocks/>
          </p:cNvCxnSpPr>
          <p:nvPr userDrawn="1"/>
        </p:nvCxnSpPr>
        <p:spPr>
          <a:xfrm>
            <a:off x="8539338" y="347303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4C792442-923E-C94A-B771-01AB9718845C}"/>
              </a:ext>
            </a:extLst>
          </p:cNvPr>
          <p:cNvCxnSpPr>
            <a:cxnSpLocks/>
          </p:cNvCxnSpPr>
          <p:nvPr userDrawn="1"/>
        </p:nvCxnSpPr>
        <p:spPr>
          <a:xfrm>
            <a:off x="8539338" y="385911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F2510BB0-3059-054F-9EF1-552EDA436A30}"/>
              </a:ext>
            </a:extLst>
          </p:cNvPr>
          <p:cNvCxnSpPr>
            <a:cxnSpLocks/>
          </p:cNvCxnSpPr>
          <p:nvPr userDrawn="1"/>
        </p:nvCxnSpPr>
        <p:spPr>
          <a:xfrm>
            <a:off x="8530879" y="424519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F12A28EB-B85C-C248-B5DF-3B7854F89E1C}"/>
              </a:ext>
            </a:extLst>
          </p:cNvPr>
          <p:cNvCxnSpPr>
            <a:cxnSpLocks/>
          </p:cNvCxnSpPr>
          <p:nvPr userDrawn="1"/>
        </p:nvCxnSpPr>
        <p:spPr>
          <a:xfrm>
            <a:off x="8530879" y="463127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BCAFADD4-ECA5-4F48-A357-5B2A4CC0E3BA}"/>
              </a:ext>
            </a:extLst>
          </p:cNvPr>
          <p:cNvCxnSpPr>
            <a:cxnSpLocks/>
          </p:cNvCxnSpPr>
          <p:nvPr userDrawn="1"/>
        </p:nvCxnSpPr>
        <p:spPr>
          <a:xfrm>
            <a:off x="8530879" y="501735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B80A635D-0A88-4541-8706-343A8028C06C}"/>
              </a:ext>
            </a:extLst>
          </p:cNvPr>
          <p:cNvCxnSpPr>
            <a:cxnSpLocks/>
          </p:cNvCxnSpPr>
          <p:nvPr userDrawn="1"/>
        </p:nvCxnSpPr>
        <p:spPr>
          <a:xfrm>
            <a:off x="8530879" y="540343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Picture 58">
            <a:extLst>
              <a:ext uri="{FF2B5EF4-FFF2-40B4-BE49-F238E27FC236}">
                <a16:creationId xmlns:a16="http://schemas.microsoft.com/office/drawing/2014/main" id="{5368836D-C433-8D4E-80DA-1E7D660D0910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126313" y="467432"/>
            <a:ext cx="1043933" cy="1043933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D78924FD-D1C3-D748-B29D-592BA584B289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8095178" y="493647"/>
            <a:ext cx="1043937" cy="1043937"/>
          </a:xfrm>
          <a:prstGeom prst="rect">
            <a:avLst/>
          </a:prstGeom>
        </p:spPr>
      </p:pic>
      <p:sp>
        <p:nvSpPr>
          <p:cNvPr id="91" name="TextBox 90">
            <a:extLst>
              <a:ext uri="{FF2B5EF4-FFF2-40B4-BE49-F238E27FC236}">
                <a16:creationId xmlns:a16="http://schemas.microsoft.com/office/drawing/2014/main" id="{43496B93-E446-0045-8E02-9E63A58E2F92}"/>
              </a:ext>
            </a:extLst>
          </p:cNvPr>
          <p:cNvSpPr txBox="1"/>
          <p:nvPr userDrawn="1"/>
        </p:nvSpPr>
        <p:spPr>
          <a:xfrm>
            <a:off x="169102" y="6328508"/>
            <a:ext cx="11747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100" b="0" i="1" dirty="0">
                <a:solidFill>
                  <a:schemeClr val="bg2">
                    <a:lumMod val="25000"/>
                  </a:schemeClr>
                </a:solidFill>
              </a:rPr>
              <a:t>Designed for: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486CAC4A-1250-D640-9FB8-DE2C7BD11C07}"/>
              </a:ext>
            </a:extLst>
          </p:cNvPr>
          <p:cNvSpPr txBox="1"/>
          <p:nvPr userDrawn="1"/>
        </p:nvSpPr>
        <p:spPr>
          <a:xfrm>
            <a:off x="4408762" y="6328508"/>
            <a:ext cx="11747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100" b="0" i="1" dirty="0">
                <a:solidFill>
                  <a:schemeClr val="bg2">
                    <a:lumMod val="25000"/>
                  </a:schemeClr>
                </a:solidFill>
              </a:rPr>
              <a:t>Designed by: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64378223-C878-0F4C-81A4-54DB3E754E4D}"/>
              </a:ext>
            </a:extLst>
          </p:cNvPr>
          <p:cNvSpPr txBox="1"/>
          <p:nvPr userDrawn="1"/>
        </p:nvSpPr>
        <p:spPr>
          <a:xfrm>
            <a:off x="8569160" y="6328508"/>
            <a:ext cx="7422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100" b="0" i="1" dirty="0">
                <a:solidFill>
                  <a:schemeClr val="bg2">
                    <a:lumMod val="25000"/>
                  </a:schemeClr>
                </a:solidFill>
              </a:rPr>
              <a:t>Version:</a:t>
            </a:r>
          </a:p>
        </p:txBody>
      </p:sp>
      <p:sp>
        <p:nvSpPr>
          <p:cNvPr id="94" name="Text Placeholder 68">
            <a:extLst>
              <a:ext uri="{FF2B5EF4-FFF2-40B4-BE49-F238E27FC236}">
                <a16:creationId xmlns:a16="http://schemas.microsoft.com/office/drawing/2014/main" id="{E9188B92-0335-754E-B299-1DAC5F5E8E4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55447" y="6293688"/>
            <a:ext cx="2767012" cy="352425"/>
          </a:xfrm>
          <a:ln w="9525">
            <a:solidFill>
              <a:schemeClr val="bg1">
                <a:lumMod val="65000"/>
              </a:schemeClr>
            </a:solidFill>
            <a:prstDash val="dash"/>
          </a:ln>
        </p:spPr>
        <p:txBody>
          <a:bodyPr lIns="90000" anchor="ctr" anchorCtr="0">
            <a:normAutofit/>
          </a:bodyPr>
          <a:lstStyle>
            <a:lvl1pPr marL="0" indent="0">
              <a:buNone/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lvl="0"/>
            <a:r>
              <a:rPr lang="en-GB" dirty="0"/>
              <a:t>Click to edit add text</a:t>
            </a:r>
            <a:endParaRPr lang="en-US" dirty="0"/>
          </a:p>
        </p:txBody>
      </p:sp>
      <p:sp>
        <p:nvSpPr>
          <p:cNvPr id="95" name="Text Placeholder 72">
            <a:extLst>
              <a:ext uri="{FF2B5EF4-FFF2-40B4-BE49-F238E27FC236}">
                <a16:creationId xmlns:a16="http://schemas.microsoft.com/office/drawing/2014/main" id="{0F47663E-AAFD-D84C-85CE-C0F24BAD59C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287313" y="6293644"/>
            <a:ext cx="2767011" cy="36933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lvl="0"/>
            <a:r>
              <a:rPr lang="en-GB" dirty="0"/>
              <a:t>Click to edit add text</a:t>
            </a:r>
            <a:endParaRPr lang="en-US" dirty="0"/>
          </a:p>
        </p:txBody>
      </p:sp>
      <p:sp>
        <p:nvSpPr>
          <p:cNvPr id="96" name="Text Placeholder 74">
            <a:extLst>
              <a:ext uri="{FF2B5EF4-FFF2-40B4-BE49-F238E27FC236}">
                <a16:creationId xmlns:a16="http://schemas.microsoft.com/office/drawing/2014/main" id="{00283ECF-8B83-8944-BD40-877CFA69637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21800" y="6281505"/>
            <a:ext cx="2776537" cy="368300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lvl="0"/>
            <a:r>
              <a:rPr lang="en-GB" dirty="0"/>
              <a:t>Click to edit add text</a:t>
            </a:r>
            <a:endParaRPr lang="en-US" dirty="0"/>
          </a:p>
        </p:txBody>
      </p:sp>
      <p:sp>
        <p:nvSpPr>
          <p:cNvPr id="97" name="Text Placeholder 62">
            <a:extLst>
              <a:ext uri="{FF2B5EF4-FFF2-40B4-BE49-F238E27FC236}">
                <a16:creationId xmlns:a16="http://schemas.microsoft.com/office/drawing/2014/main" id="{4A3B9CDC-728C-1645-BD84-87FE7B931B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28369" y="1991364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98" name="Text Placeholder 62">
            <a:extLst>
              <a:ext uri="{FF2B5EF4-FFF2-40B4-BE49-F238E27FC236}">
                <a16:creationId xmlns:a16="http://schemas.microsoft.com/office/drawing/2014/main" id="{94C2007E-26BB-D04A-BA11-B441F95C3F4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28368" y="2377933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99" name="Text Placeholder 62">
            <a:extLst>
              <a:ext uri="{FF2B5EF4-FFF2-40B4-BE49-F238E27FC236}">
                <a16:creationId xmlns:a16="http://schemas.microsoft.com/office/drawing/2014/main" id="{223E3203-FE30-394B-B20B-8D553CF86F6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28368" y="2764502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00" name="Text Placeholder 62">
            <a:extLst>
              <a:ext uri="{FF2B5EF4-FFF2-40B4-BE49-F238E27FC236}">
                <a16:creationId xmlns:a16="http://schemas.microsoft.com/office/drawing/2014/main" id="{9E1108A8-5DD2-4F43-9D26-B8E5DCB8A3D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028368" y="3151071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01" name="Text Placeholder 62">
            <a:extLst>
              <a:ext uri="{FF2B5EF4-FFF2-40B4-BE49-F238E27FC236}">
                <a16:creationId xmlns:a16="http://schemas.microsoft.com/office/drawing/2014/main" id="{E680E863-2A76-CC48-8086-E4DD5B697A4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028368" y="3537640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02" name="Text Placeholder 62">
            <a:extLst>
              <a:ext uri="{FF2B5EF4-FFF2-40B4-BE49-F238E27FC236}">
                <a16:creationId xmlns:a16="http://schemas.microsoft.com/office/drawing/2014/main" id="{876C65D9-D3BB-1740-9E01-F7D28CBDE2E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028368" y="3924209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03" name="Text Placeholder 62">
            <a:extLst>
              <a:ext uri="{FF2B5EF4-FFF2-40B4-BE49-F238E27FC236}">
                <a16:creationId xmlns:a16="http://schemas.microsoft.com/office/drawing/2014/main" id="{5232EA85-D2FA-C046-BA13-90080F5ADD17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023131" y="4310778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04" name="Text Placeholder 62">
            <a:extLst>
              <a:ext uri="{FF2B5EF4-FFF2-40B4-BE49-F238E27FC236}">
                <a16:creationId xmlns:a16="http://schemas.microsoft.com/office/drawing/2014/main" id="{28524AA1-51BF-3F43-84F8-ED6259E4AB0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1023131" y="4697347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05" name="Text Placeholder 62">
            <a:extLst>
              <a:ext uri="{FF2B5EF4-FFF2-40B4-BE49-F238E27FC236}">
                <a16:creationId xmlns:a16="http://schemas.microsoft.com/office/drawing/2014/main" id="{F709E226-7BDB-7749-9632-63158B3218E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028367" y="5083916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06" name="Text Placeholder 62">
            <a:extLst>
              <a:ext uri="{FF2B5EF4-FFF2-40B4-BE49-F238E27FC236}">
                <a16:creationId xmlns:a16="http://schemas.microsoft.com/office/drawing/2014/main" id="{DD18C7B0-C652-7740-83FE-08A13DC2C73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023131" y="5470482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07" name="Text Placeholder 62">
            <a:extLst>
              <a:ext uri="{FF2B5EF4-FFF2-40B4-BE49-F238E27FC236}">
                <a16:creationId xmlns:a16="http://schemas.microsoft.com/office/drawing/2014/main" id="{59D8A9F6-402E-FC41-B68E-C954CD8EA06D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959479" y="1956259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08" name="Text Placeholder 62">
            <a:extLst>
              <a:ext uri="{FF2B5EF4-FFF2-40B4-BE49-F238E27FC236}">
                <a16:creationId xmlns:a16="http://schemas.microsoft.com/office/drawing/2014/main" id="{F9B603C1-1094-2B4B-B689-AB54C5E364E9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4959478" y="2342828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09" name="Text Placeholder 62">
            <a:extLst>
              <a:ext uri="{FF2B5EF4-FFF2-40B4-BE49-F238E27FC236}">
                <a16:creationId xmlns:a16="http://schemas.microsoft.com/office/drawing/2014/main" id="{B2369A34-A881-D640-A208-C2E47E31E635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4959478" y="2729397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10" name="Text Placeholder 62">
            <a:extLst>
              <a:ext uri="{FF2B5EF4-FFF2-40B4-BE49-F238E27FC236}">
                <a16:creationId xmlns:a16="http://schemas.microsoft.com/office/drawing/2014/main" id="{F5AF1AE7-839D-9D45-90B4-F5F421838BC0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4959478" y="3115966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11" name="Text Placeholder 62">
            <a:extLst>
              <a:ext uri="{FF2B5EF4-FFF2-40B4-BE49-F238E27FC236}">
                <a16:creationId xmlns:a16="http://schemas.microsoft.com/office/drawing/2014/main" id="{E290BC5B-B6B2-5446-9BF6-37AC3DE8675B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4959478" y="3502535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12" name="Text Placeholder 62">
            <a:extLst>
              <a:ext uri="{FF2B5EF4-FFF2-40B4-BE49-F238E27FC236}">
                <a16:creationId xmlns:a16="http://schemas.microsoft.com/office/drawing/2014/main" id="{2A222275-64E4-4D45-B40A-4F1B40F7FDA3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4959478" y="3889104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13" name="Text Placeholder 62">
            <a:extLst>
              <a:ext uri="{FF2B5EF4-FFF2-40B4-BE49-F238E27FC236}">
                <a16:creationId xmlns:a16="http://schemas.microsoft.com/office/drawing/2014/main" id="{DD2ABB18-AC11-F34C-8D58-293D588A4AB8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4954241" y="4275673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14" name="Text Placeholder 62">
            <a:extLst>
              <a:ext uri="{FF2B5EF4-FFF2-40B4-BE49-F238E27FC236}">
                <a16:creationId xmlns:a16="http://schemas.microsoft.com/office/drawing/2014/main" id="{D349183B-E610-BA40-B13E-71CA2DBDDA8D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4954241" y="4662242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15" name="Text Placeholder 62">
            <a:extLst>
              <a:ext uri="{FF2B5EF4-FFF2-40B4-BE49-F238E27FC236}">
                <a16:creationId xmlns:a16="http://schemas.microsoft.com/office/drawing/2014/main" id="{1AC1E0F3-51F2-4147-AAF2-F8B40D31EBC8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4959477" y="5048811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16" name="Text Placeholder 62">
            <a:extLst>
              <a:ext uri="{FF2B5EF4-FFF2-40B4-BE49-F238E27FC236}">
                <a16:creationId xmlns:a16="http://schemas.microsoft.com/office/drawing/2014/main" id="{019E29FF-4E24-C443-9B83-F02D1B883EF3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4954241" y="5435377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17" name="Text Placeholder 62">
            <a:extLst>
              <a:ext uri="{FF2B5EF4-FFF2-40B4-BE49-F238E27FC236}">
                <a16:creationId xmlns:a16="http://schemas.microsoft.com/office/drawing/2014/main" id="{2F87023F-8E80-0640-80A7-1BC42833BB7D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8845442" y="1968982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18" name="Text Placeholder 62">
            <a:extLst>
              <a:ext uri="{FF2B5EF4-FFF2-40B4-BE49-F238E27FC236}">
                <a16:creationId xmlns:a16="http://schemas.microsoft.com/office/drawing/2014/main" id="{6B877C8F-EBE7-594A-80DD-3A6A702047AE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8845441" y="2355551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19" name="Text Placeholder 62">
            <a:extLst>
              <a:ext uri="{FF2B5EF4-FFF2-40B4-BE49-F238E27FC236}">
                <a16:creationId xmlns:a16="http://schemas.microsoft.com/office/drawing/2014/main" id="{4B324221-054F-E041-988A-6C77D399588C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8845441" y="2742120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20" name="Text Placeholder 62">
            <a:extLst>
              <a:ext uri="{FF2B5EF4-FFF2-40B4-BE49-F238E27FC236}">
                <a16:creationId xmlns:a16="http://schemas.microsoft.com/office/drawing/2014/main" id="{C1B12FCC-675E-CD46-9959-75EE4F4AE61C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8845441" y="3128689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21" name="Text Placeholder 62">
            <a:extLst>
              <a:ext uri="{FF2B5EF4-FFF2-40B4-BE49-F238E27FC236}">
                <a16:creationId xmlns:a16="http://schemas.microsoft.com/office/drawing/2014/main" id="{59D39FBC-D211-BA4C-A625-3F5B43031992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8845441" y="3515258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22" name="Text Placeholder 62">
            <a:extLst>
              <a:ext uri="{FF2B5EF4-FFF2-40B4-BE49-F238E27FC236}">
                <a16:creationId xmlns:a16="http://schemas.microsoft.com/office/drawing/2014/main" id="{00CAD9BD-4ABC-174A-B984-264E1CD9804F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8845441" y="3901827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23" name="Text Placeholder 62">
            <a:extLst>
              <a:ext uri="{FF2B5EF4-FFF2-40B4-BE49-F238E27FC236}">
                <a16:creationId xmlns:a16="http://schemas.microsoft.com/office/drawing/2014/main" id="{BD91E7FD-81EB-2B42-8218-1F00C7D2F35C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8840204" y="4288396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24" name="Text Placeholder 62">
            <a:extLst>
              <a:ext uri="{FF2B5EF4-FFF2-40B4-BE49-F238E27FC236}">
                <a16:creationId xmlns:a16="http://schemas.microsoft.com/office/drawing/2014/main" id="{FEED2141-D67F-B740-9B4C-4C6DDB79C85C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8840204" y="4674965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25" name="Text Placeholder 62">
            <a:extLst>
              <a:ext uri="{FF2B5EF4-FFF2-40B4-BE49-F238E27FC236}">
                <a16:creationId xmlns:a16="http://schemas.microsoft.com/office/drawing/2014/main" id="{27085E75-E39D-BF47-AA19-F20F2E72D9AE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8845440" y="5061534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26" name="Text Placeholder 62">
            <a:extLst>
              <a:ext uri="{FF2B5EF4-FFF2-40B4-BE49-F238E27FC236}">
                <a16:creationId xmlns:a16="http://schemas.microsoft.com/office/drawing/2014/main" id="{8B7D8731-617F-4641-88F0-729CD5A7357A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8840204" y="5448100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337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ABCC037B-4F3F-7D45-AC35-610BAA401952}"/>
              </a:ext>
            </a:extLst>
          </p:cNvPr>
          <p:cNvSpPr txBox="1"/>
          <p:nvPr userDrawn="1"/>
        </p:nvSpPr>
        <p:spPr>
          <a:xfrm>
            <a:off x="1190529" y="710938"/>
            <a:ext cx="29953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PRODUCT/SERVICES IMPORTANCE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C3FEC79-C10F-9E4F-8071-8E4E66BCABC0}"/>
              </a:ext>
            </a:extLst>
          </p:cNvPr>
          <p:cNvSpPr txBox="1"/>
          <p:nvPr userDrawn="1"/>
        </p:nvSpPr>
        <p:spPr>
          <a:xfrm>
            <a:off x="4039081" y="32918"/>
            <a:ext cx="30520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solidFill>
                  <a:schemeClr val="bg2">
                    <a:lumMod val="25000"/>
                  </a:schemeClr>
                </a:solidFill>
              </a:rPr>
              <a:t>VALUE MAP PRIORITY MATRIX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87BDD65-A7CF-BC4D-A71C-2DB539BD6A86}"/>
              </a:ext>
            </a:extLst>
          </p:cNvPr>
          <p:cNvSpPr/>
          <p:nvPr userDrawn="1"/>
        </p:nvSpPr>
        <p:spPr>
          <a:xfrm>
            <a:off x="1190529" y="981635"/>
            <a:ext cx="24672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/>
              <a:t>Ranks the benefits of your products and services according to their importance to customers.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8C79E84-8446-374A-8FD4-BA8C7CF47609}"/>
              </a:ext>
            </a:extLst>
          </p:cNvPr>
          <p:cNvCxnSpPr>
            <a:cxnSpLocks/>
          </p:cNvCxnSpPr>
          <p:nvPr userDrawn="1"/>
        </p:nvCxnSpPr>
        <p:spPr>
          <a:xfrm>
            <a:off x="843280" y="1940560"/>
            <a:ext cx="0" cy="3879431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>
            <a:extLst>
              <a:ext uri="{FF2B5EF4-FFF2-40B4-BE49-F238E27FC236}">
                <a16:creationId xmlns:a16="http://schemas.microsoft.com/office/drawing/2014/main" id="{953EC3B7-4035-DC48-927C-91EC414122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4652" y="1427796"/>
            <a:ext cx="397256" cy="397256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EF5BF04D-6E5B-CF47-BD11-6AE12387A9A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58191" y="5803948"/>
            <a:ext cx="397256" cy="397256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0D0063C-7830-7E48-98B3-82ED2EA80FC6}"/>
              </a:ext>
            </a:extLst>
          </p:cNvPr>
          <p:cNvCxnSpPr>
            <a:cxnSpLocks/>
          </p:cNvCxnSpPr>
          <p:nvPr userDrawn="1"/>
        </p:nvCxnSpPr>
        <p:spPr>
          <a:xfrm>
            <a:off x="722266" y="231479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B0234BC-3B78-304E-B0DE-3CF094A41EB0}"/>
              </a:ext>
            </a:extLst>
          </p:cNvPr>
          <p:cNvCxnSpPr>
            <a:cxnSpLocks/>
          </p:cNvCxnSpPr>
          <p:nvPr userDrawn="1"/>
        </p:nvCxnSpPr>
        <p:spPr>
          <a:xfrm>
            <a:off x="722266" y="270087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A6E0FD6-03D0-2843-A996-43161493B405}"/>
              </a:ext>
            </a:extLst>
          </p:cNvPr>
          <p:cNvCxnSpPr>
            <a:cxnSpLocks/>
          </p:cNvCxnSpPr>
          <p:nvPr userDrawn="1"/>
        </p:nvCxnSpPr>
        <p:spPr>
          <a:xfrm>
            <a:off x="722266" y="308695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20DDE08-23A1-F843-AE5A-4B72F34CD06F}"/>
              </a:ext>
            </a:extLst>
          </p:cNvPr>
          <p:cNvCxnSpPr>
            <a:cxnSpLocks/>
          </p:cNvCxnSpPr>
          <p:nvPr userDrawn="1"/>
        </p:nvCxnSpPr>
        <p:spPr>
          <a:xfrm>
            <a:off x="722266" y="347303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BF025B3-4B0C-394B-AEC3-6093D483DD22}"/>
              </a:ext>
            </a:extLst>
          </p:cNvPr>
          <p:cNvCxnSpPr>
            <a:cxnSpLocks/>
          </p:cNvCxnSpPr>
          <p:nvPr userDrawn="1"/>
        </p:nvCxnSpPr>
        <p:spPr>
          <a:xfrm>
            <a:off x="722266" y="385911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F216B59-C48E-D741-8742-F4D30CC26B46}"/>
              </a:ext>
            </a:extLst>
          </p:cNvPr>
          <p:cNvCxnSpPr>
            <a:cxnSpLocks/>
          </p:cNvCxnSpPr>
          <p:nvPr userDrawn="1"/>
        </p:nvCxnSpPr>
        <p:spPr>
          <a:xfrm>
            <a:off x="713807" y="424519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323CA2A-A9FF-1042-A7E0-4A89A46115D7}"/>
              </a:ext>
            </a:extLst>
          </p:cNvPr>
          <p:cNvCxnSpPr>
            <a:cxnSpLocks/>
          </p:cNvCxnSpPr>
          <p:nvPr userDrawn="1"/>
        </p:nvCxnSpPr>
        <p:spPr>
          <a:xfrm>
            <a:off x="713807" y="463127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8A3599A-169D-8345-B569-9216CCA63593}"/>
              </a:ext>
            </a:extLst>
          </p:cNvPr>
          <p:cNvCxnSpPr>
            <a:cxnSpLocks/>
          </p:cNvCxnSpPr>
          <p:nvPr userDrawn="1"/>
        </p:nvCxnSpPr>
        <p:spPr>
          <a:xfrm>
            <a:off x="713807" y="501735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FF7BCDA-4955-4044-B777-E2BE347061F7}"/>
              </a:ext>
            </a:extLst>
          </p:cNvPr>
          <p:cNvCxnSpPr>
            <a:cxnSpLocks/>
          </p:cNvCxnSpPr>
          <p:nvPr userDrawn="1"/>
        </p:nvCxnSpPr>
        <p:spPr>
          <a:xfrm>
            <a:off x="713807" y="540343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5541E3E-CFE3-AE46-888B-C12F86AD85D1}"/>
              </a:ext>
            </a:extLst>
          </p:cNvPr>
          <p:cNvSpPr txBox="1"/>
          <p:nvPr userDrawn="1"/>
        </p:nvSpPr>
        <p:spPr>
          <a:xfrm>
            <a:off x="5116543" y="710938"/>
            <a:ext cx="29953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GAIN CREATORS IMPORTANCE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B3802A1-8531-DB4A-B9E3-D73409FDC759}"/>
              </a:ext>
            </a:extLst>
          </p:cNvPr>
          <p:cNvSpPr/>
          <p:nvPr userDrawn="1"/>
        </p:nvSpPr>
        <p:spPr>
          <a:xfrm>
            <a:off x="5116543" y="981635"/>
            <a:ext cx="24672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/>
              <a:t>Ranks gain creators according to their importance to customers.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6E94DE7-F8A0-D147-8816-249DD851405D}"/>
              </a:ext>
            </a:extLst>
          </p:cNvPr>
          <p:cNvCxnSpPr>
            <a:cxnSpLocks/>
          </p:cNvCxnSpPr>
          <p:nvPr userDrawn="1"/>
        </p:nvCxnSpPr>
        <p:spPr>
          <a:xfrm>
            <a:off x="4769294" y="1940560"/>
            <a:ext cx="0" cy="3879431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34">
            <a:extLst>
              <a:ext uri="{FF2B5EF4-FFF2-40B4-BE49-F238E27FC236}">
                <a16:creationId xmlns:a16="http://schemas.microsoft.com/office/drawing/2014/main" id="{5CEDAB98-AF45-E841-A50A-21C69B53E1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0666" y="1427796"/>
            <a:ext cx="397256" cy="397256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A6CDCC22-713D-794E-B612-BBB5EC63A20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970285" y="5803948"/>
            <a:ext cx="397256" cy="397256"/>
          </a:xfrm>
          <a:prstGeom prst="rect">
            <a:avLst/>
          </a:prstGeom>
        </p:spPr>
      </p:pic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49C4020-134C-BD4C-BD12-67ECFF5515D8}"/>
              </a:ext>
            </a:extLst>
          </p:cNvPr>
          <p:cNvCxnSpPr>
            <a:cxnSpLocks/>
          </p:cNvCxnSpPr>
          <p:nvPr userDrawn="1"/>
        </p:nvCxnSpPr>
        <p:spPr>
          <a:xfrm>
            <a:off x="4648280" y="231479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18666F99-1FC6-404F-8D50-3271E268ECE4}"/>
              </a:ext>
            </a:extLst>
          </p:cNvPr>
          <p:cNvCxnSpPr>
            <a:cxnSpLocks/>
          </p:cNvCxnSpPr>
          <p:nvPr userDrawn="1"/>
        </p:nvCxnSpPr>
        <p:spPr>
          <a:xfrm>
            <a:off x="4648280" y="270087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9E517793-48B1-8340-AD25-BB01C4603A86}"/>
              </a:ext>
            </a:extLst>
          </p:cNvPr>
          <p:cNvCxnSpPr>
            <a:cxnSpLocks/>
          </p:cNvCxnSpPr>
          <p:nvPr userDrawn="1"/>
        </p:nvCxnSpPr>
        <p:spPr>
          <a:xfrm>
            <a:off x="4648280" y="308695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87A9168-8BDB-9E49-A8D2-19F39028F3BB}"/>
              </a:ext>
            </a:extLst>
          </p:cNvPr>
          <p:cNvCxnSpPr>
            <a:cxnSpLocks/>
          </p:cNvCxnSpPr>
          <p:nvPr userDrawn="1"/>
        </p:nvCxnSpPr>
        <p:spPr>
          <a:xfrm>
            <a:off x="4648280" y="347303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20E6F546-F19D-464C-859E-9DFF435A5B31}"/>
              </a:ext>
            </a:extLst>
          </p:cNvPr>
          <p:cNvCxnSpPr>
            <a:cxnSpLocks/>
          </p:cNvCxnSpPr>
          <p:nvPr userDrawn="1"/>
        </p:nvCxnSpPr>
        <p:spPr>
          <a:xfrm>
            <a:off x="4648280" y="385911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8A4FCFAF-865F-8D4D-93EB-2406D2E18181}"/>
              </a:ext>
            </a:extLst>
          </p:cNvPr>
          <p:cNvCxnSpPr>
            <a:cxnSpLocks/>
          </p:cNvCxnSpPr>
          <p:nvPr userDrawn="1"/>
        </p:nvCxnSpPr>
        <p:spPr>
          <a:xfrm>
            <a:off x="4639821" y="424519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46D52EFB-FB5C-8641-BD96-F90E3DD6F90B}"/>
              </a:ext>
            </a:extLst>
          </p:cNvPr>
          <p:cNvCxnSpPr>
            <a:cxnSpLocks/>
          </p:cNvCxnSpPr>
          <p:nvPr userDrawn="1"/>
        </p:nvCxnSpPr>
        <p:spPr>
          <a:xfrm>
            <a:off x="4639821" y="463127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9406734D-E356-5244-93DE-BCA00DF89DD9}"/>
              </a:ext>
            </a:extLst>
          </p:cNvPr>
          <p:cNvCxnSpPr>
            <a:cxnSpLocks/>
          </p:cNvCxnSpPr>
          <p:nvPr userDrawn="1"/>
        </p:nvCxnSpPr>
        <p:spPr>
          <a:xfrm>
            <a:off x="4639821" y="501735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93A9BA03-7EC8-5545-A6C5-B0E6255561E8}"/>
              </a:ext>
            </a:extLst>
          </p:cNvPr>
          <p:cNvCxnSpPr>
            <a:cxnSpLocks/>
          </p:cNvCxnSpPr>
          <p:nvPr userDrawn="1"/>
        </p:nvCxnSpPr>
        <p:spPr>
          <a:xfrm>
            <a:off x="4639821" y="540343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46E8A359-8AC2-434D-91DB-D2DA102B798C}"/>
              </a:ext>
            </a:extLst>
          </p:cNvPr>
          <p:cNvSpPr txBox="1"/>
          <p:nvPr userDrawn="1"/>
        </p:nvSpPr>
        <p:spPr>
          <a:xfrm>
            <a:off x="9007601" y="710938"/>
            <a:ext cx="27576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PAIN RELIEVERS IMPORTANCE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007E9C93-FDE3-9C45-9FB4-78537219D842}"/>
              </a:ext>
            </a:extLst>
          </p:cNvPr>
          <p:cNvSpPr/>
          <p:nvPr userDrawn="1"/>
        </p:nvSpPr>
        <p:spPr>
          <a:xfrm>
            <a:off x="9007601" y="981635"/>
            <a:ext cx="24672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/>
              <a:t>Ranks pain relievers according to their importance to customers.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82A4AFC8-02D9-724B-B91D-1C1540403F90}"/>
              </a:ext>
            </a:extLst>
          </p:cNvPr>
          <p:cNvCxnSpPr>
            <a:cxnSpLocks/>
          </p:cNvCxnSpPr>
          <p:nvPr userDrawn="1"/>
        </p:nvCxnSpPr>
        <p:spPr>
          <a:xfrm>
            <a:off x="8660352" y="1940560"/>
            <a:ext cx="0" cy="3879431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Picture 48">
            <a:extLst>
              <a:ext uri="{FF2B5EF4-FFF2-40B4-BE49-F238E27FC236}">
                <a16:creationId xmlns:a16="http://schemas.microsoft.com/office/drawing/2014/main" id="{7D7FA5B8-40BB-8446-9749-66D8F604600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61724" y="1427796"/>
            <a:ext cx="397256" cy="397256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1C7CC20F-E2EF-3147-A816-FF91358E10B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75263" y="5803948"/>
            <a:ext cx="397256" cy="397256"/>
          </a:xfrm>
          <a:prstGeom prst="rect">
            <a:avLst/>
          </a:prstGeom>
        </p:spPr>
      </p:pic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D4200C93-A46E-2A4E-8EAB-2367E5F5A984}"/>
              </a:ext>
            </a:extLst>
          </p:cNvPr>
          <p:cNvCxnSpPr>
            <a:cxnSpLocks/>
          </p:cNvCxnSpPr>
          <p:nvPr userDrawn="1"/>
        </p:nvCxnSpPr>
        <p:spPr>
          <a:xfrm>
            <a:off x="8539338" y="231479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161E918-9D44-D247-B3B0-EE24DB7B132B}"/>
              </a:ext>
            </a:extLst>
          </p:cNvPr>
          <p:cNvCxnSpPr>
            <a:cxnSpLocks/>
          </p:cNvCxnSpPr>
          <p:nvPr userDrawn="1"/>
        </p:nvCxnSpPr>
        <p:spPr>
          <a:xfrm>
            <a:off x="8539338" y="270087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A6EC4777-CA63-224D-991E-53199F24B4F9}"/>
              </a:ext>
            </a:extLst>
          </p:cNvPr>
          <p:cNvCxnSpPr>
            <a:cxnSpLocks/>
          </p:cNvCxnSpPr>
          <p:nvPr userDrawn="1"/>
        </p:nvCxnSpPr>
        <p:spPr>
          <a:xfrm>
            <a:off x="8539338" y="308695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E6672E76-7E65-9A42-AB04-23DF47442252}"/>
              </a:ext>
            </a:extLst>
          </p:cNvPr>
          <p:cNvCxnSpPr>
            <a:cxnSpLocks/>
          </p:cNvCxnSpPr>
          <p:nvPr userDrawn="1"/>
        </p:nvCxnSpPr>
        <p:spPr>
          <a:xfrm>
            <a:off x="8539338" y="347303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8E95BD2B-DD77-A04B-AD1F-6920CFF8457A}"/>
              </a:ext>
            </a:extLst>
          </p:cNvPr>
          <p:cNvCxnSpPr>
            <a:cxnSpLocks/>
          </p:cNvCxnSpPr>
          <p:nvPr userDrawn="1"/>
        </p:nvCxnSpPr>
        <p:spPr>
          <a:xfrm>
            <a:off x="8539338" y="385911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79B9F43E-3576-2A47-8ED8-237F504016A4}"/>
              </a:ext>
            </a:extLst>
          </p:cNvPr>
          <p:cNvCxnSpPr>
            <a:cxnSpLocks/>
          </p:cNvCxnSpPr>
          <p:nvPr userDrawn="1"/>
        </p:nvCxnSpPr>
        <p:spPr>
          <a:xfrm>
            <a:off x="8530879" y="424519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1AAB2F24-D1B4-1A47-8A1F-F6F4C1F434DE}"/>
              </a:ext>
            </a:extLst>
          </p:cNvPr>
          <p:cNvCxnSpPr>
            <a:cxnSpLocks/>
          </p:cNvCxnSpPr>
          <p:nvPr userDrawn="1"/>
        </p:nvCxnSpPr>
        <p:spPr>
          <a:xfrm>
            <a:off x="8530879" y="463127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DEBCA584-84FF-8B40-A43B-0418F17F34AA}"/>
              </a:ext>
            </a:extLst>
          </p:cNvPr>
          <p:cNvCxnSpPr>
            <a:cxnSpLocks/>
          </p:cNvCxnSpPr>
          <p:nvPr userDrawn="1"/>
        </p:nvCxnSpPr>
        <p:spPr>
          <a:xfrm>
            <a:off x="8530879" y="501735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AA0A7EA9-1B41-D444-A0F5-12C8B8B44DB7}"/>
              </a:ext>
            </a:extLst>
          </p:cNvPr>
          <p:cNvCxnSpPr>
            <a:cxnSpLocks/>
          </p:cNvCxnSpPr>
          <p:nvPr userDrawn="1"/>
        </p:nvCxnSpPr>
        <p:spPr>
          <a:xfrm>
            <a:off x="8530879" y="5403431"/>
            <a:ext cx="242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0" name="Picture 59">
            <a:extLst>
              <a:ext uri="{FF2B5EF4-FFF2-40B4-BE49-F238E27FC236}">
                <a16:creationId xmlns:a16="http://schemas.microsoft.com/office/drawing/2014/main" id="{652BB352-652F-2144-8122-CF43D825730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30671" y="647662"/>
            <a:ext cx="825217" cy="825217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1B5FEC99-84F2-124D-9095-B42791631B5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259649" y="597299"/>
            <a:ext cx="825217" cy="825217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93C50535-D040-994E-ADC6-48A27EA3E732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318283" y="603000"/>
            <a:ext cx="825217" cy="825217"/>
          </a:xfrm>
          <a:prstGeom prst="rect">
            <a:avLst/>
          </a:prstGeom>
        </p:spPr>
      </p:pic>
      <p:sp>
        <p:nvSpPr>
          <p:cNvPr id="93" name="TextBox 92">
            <a:extLst>
              <a:ext uri="{FF2B5EF4-FFF2-40B4-BE49-F238E27FC236}">
                <a16:creationId xmlns:a16="http://schemas.microsoft.com/office/drawing/2014/main" id="{7BFFA74A-C9B2-FF4F-9028-A558B8D9F5F2}"/>
              </a:ext>
            </a:extLst>
          </p:cNvPr>
          <p:cNvSpPr txBox="1"/>
          <p:nvPr userDrawn="1"/>
        </p:nvSpPr>
        <p:spPr>
          <a:xfrm>
            <a:off x="169102" y="6362723"/>
            <a:ext cx="11747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100" b="0" i="1" dirty="0">
                <a:solidFill>
                  <a:schemeClr val="bg2">
                    <a:lumMod val="25000"/>
                  </a:schemeClr>
                </a:solidFill>
              </a:rPr>
              <a:t>Designed for: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EF2E254A-64C7-B442-B012-F5886AC09DC5}"/>
              </a:ext>
            </a:extLst>
          </p:cNvPr>
          <p:cNvSpPr txBox="1"/>
          <p:nvPr userDrawn="1"/>
        </p:nvSpPr>
        <p:spPr>
          <a:xfrm>
            <a:off x="4408762" y="6362723"/>
            <a:ext cx="11747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100" b="0" i="1" dirty="0">
                <a:solidFill>
                  <a:schemeClr val="bg2">
                    <a:lumMod val="25000"/>
                  </a:schemeClr>
                </a:solidFill>
              </a:rPr>
              <a:t>Designed by: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2C12BC83-3367-5A4F-9954-3376AAC5DAD2}"/>
              </a:ext>
            </a:extLst>
          </p:cNvPr>
          <p:cNvSpPr txBox="1"/>
          <p:nvPr userDrawn="1"/>
        </p:nvSpPr>
        <p:spPr>
          <a:xfrm>
            <a:off x="8569160" y="6362723"/>
            <a:ext cx="7422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100" b="0" i="1" dirty="0">
                <a:solidFill>
                  <a:schemeClr val="bg2">
                    <a:lumMod val="25000"/>
                  </a:schemeClr>
                </a:solidFill>
              </a:rPr>
              <a:t>Version:</a:t>
            </a:r>
          </a:p>
        </p:txBody>
      </p:sp>
      <p:sp>
        <p:nvSpPr>
          <p:cNvPr id="96" name="Text Placeholder 68">
            <a:extLst>
              <a:ext uri="{FF2B5EF4-FFF2-40B4-BE49-F238E27FC236}">
                <a16:creationId xmlns:a16="http://schemas.microsoft.com/office/drawing/2014/main" id="{6DF209D9-7365-2546-B245-737E03582C9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55447" y="6327903"/>
            <a:ext cx="2767012" cy="352425"/>
          </a:xfrm>
          <a:ln w="9525">
            <a:solidFill>
              <a:schemeClr val="bg1">
                <a:lumMod val="65000"/>
              </a:schemeClr>
            </a:solidFill>
            <a:prstDash val="dash"/>
          </a:ln>
        </p:spPr>
        <p:txBody>
          <a:bodyPr lIns="90000" anchor="ctr" anchorCtr="0">
            <a:normAutofit/>
          </a:bodyPr>
          <a:lstStyle>
            <a:lvl1pPr marL="0" indent="0">
              <a:buNone/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lvl="0"/>
            <a:r>
              <a:rPr lang="en-GB" dirty="0"/>
              <a:t>Click to edit add text</a:t>
            </a:r>
            <a:endParaRPr lang="en-US" dirty="0"/>
          </a:p>
        </p:txBody>
      </p:sp>
      <p:sp>
        <p:nvSpPr>
          <p:cNvPr id="97" name="Text Placeholder 72">
            <a:extLst>
              <a:ext uri="{FF2B5EF4-FFF2-40B4-BE49-F238E27FC236}">
                <a16:creationId xmlns:a16="http://schemas.microsoft.com/office/drawing/2014/main" id="{B9FA7058-A34E-CA49-9A58-F240B158D70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287313" y="6327859"/>
            <a:ext cx="2767011" cy="36933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lvl="0"/>
            <a:r>
              <a:rPr lang="en-GB" dirty="0"/>
              <a:t>Click to edit add text</a:t>
            </a:r>
            <a:endParaRPr lang="en-US" dirty="0"/>
          </a:p>
        </p:txBody>
      </p:sp>
      <p:sp>
        <p:nvSpPr>
          <p:cNvPr id="98" name="Text Placeholder 74">
            <a:extLst>
              <a:ext uri="{FF2B5EF4-FFF2-40B4-BE49-F238E27FC236}">
                <a16:creationId xmlns:a16="http://schemas.microsoft.com/office/drawing/2014/main" id="{30F4B1FB-2FF0-8D40-B659-E469BCF706E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21800" y="6315720"/>
            <a:ext cx="2776537" cy="368300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lvl="0"/>
            <a:r>
              <a:rPr lang="en-GB" dirty="0"/>
              <a:t>Click to edit add text</a:t>
            </a:r>
            <a:endParaRPr lang="en-US" dirty="0"/>
          </a:p>
        </p:txBody>
      </p:sp>
      <p:sp>
        <p:nvSpPr>
          <p:cNvPr id="99" name="Text Placeholder 62">
            <a:extLst>
              <a:ext uri="{FF2B5EF4-FFF2-40B4-BE49-F238E27FC236}">
                <a16:creationId xmlns:a16="http://schemas.microsoft.com/office/drawing/2014/main" id="{B078EC92-2BCD-F945-A92F-051CBD01D94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28369" y="1991364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00" name="Text Placeholder 62">
            <a:extLst>
              <a:ext uri="{FF2B5EF4-FFF2-40B4-BE49-F238E27FC236}">
                <a16:creationId xmlns:a16="http://schemas.microsoft.com/office/drawing/2014/main" id="{98F6C6B9-9C44-D743-9982-AB1EA4A42E0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28368" y="2377933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01" name="Text Placeholder 62">
            <a:extLst>
              <a:ext uri="{FF2B5EF4-FFF2-40B4-BE49-F238E27FC236}">
                <a16:creationId xmlns:a16="http://schemas.microsoft.com/office/drawing/2014/main" id="{90F34DD2-64E9-A749-973A-09024F6DEC5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28368" y="2764502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02" name="Text Placeholder 62">
            <a:extLst>
              <a:ext uri="{FF2B5EF4-FFF2-40B4-BE49-F238E27FC236}">
                <a16:creationId xmlns:a16="http://schemas.microsoft.com/office/drawing/2014/main" id="{E481474A-128F-D041-A125-48A3C1D8261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028368" y="3151071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03" name="Text Placeholder 62">
            <a:extLst>
              <a:ext uri="{FF2B5EF4-FFF2-40B4-BE49-F238E27FC236}">
                <a16:creationId xmlns:a16="http://schemas.microsoft.com/office/drawing/2014/main" id="{742F618E-06D9-0241-A8B1-812C98D04F1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028368" y="3537640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04" name="Text Placeholder 62">
            <a:extLst>
              <a:ext uri="{FF2B5EF4-FFF2-40B4-BE49-F238E27FC236}">
                <a16:creationId xmlns:a16="http://schemas.microsoft.com/office/drawing/2014/main" id="{8D237D38-E403-1040-9EF6-5FA218BC08C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028368" y="3924209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05" name="Text Placeholder 62">
            <a:extLst>
              <a:ext uri="{FF2B5EF4-FFF2-40B4-BE49-F238E27FC236}">
                <a16:creationId xmlns:a16="http://schemas.microsoft.com/office/drawing/2014/main" id="{B778DE94-44B4-EE43-839A-9CA4DB5E098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023131" y="4310778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06" name="Text Placeholder 62">
            <a:extLst>
              <a:ext uri="{FF2B5EF4-FFF2-40B4-BE49-F238E27FC236}">
                <a16:creationId xmlns:a16="http://schemas.microsoft.com/office/drawing/2014/main" id="{1B16683A-A6BC-454A-AFCC-11492A4BC2A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1023131" y="4697347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07" name="Text Placeholder 62">
            <a:extLst>
              <a:ext uri="{FF2B5EF4-FFF2-40B4-BE49-F238E27FC236}">
                <a16:creationId xmlns:a16="http://schemas.microsoft.com/office/drawing/2014/main" id="{20508911-F231-0B4E-951D-B8B5432DB43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028367" y="5083916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08" name="Text Placeholder 62">
            <a:extLst>
              <a:ext uri="{FF2B5EF4-FFF2-40B4-BE49-F238E27FC236}">
                <a16:creationId xmlns:a16="http://schemas.microsoft.com/office/drawing/2014/main" id="{99ACA597-2F2D-1A4E-B006-CA6D947BFE9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023131" y="5470482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09" name="Text Placeholder 62">
            <a:extLst>
              <a:ext uri="{FF2B5EF4-FFF2-40B4-BE49-F238E27FC236}">
                <a16:creationId xmlns:a16="http://schemas.microsoft.com/office/drawing/2014/main" id="{B9DFF92C-C9F1-0D4B-927D-56D95508224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973160" y="1985036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10" name="Text Placeholder 62">
            <a:extLst>
              <a:ext uri="{FF2B5EF4-FFF2-40B4-BE49-F238E27FC236}">
                <a16:creationId xmlns:a16="http://schemas.microsoft.com/office/drawing/2014/main" id="{6CAD36B8-3AB0-8040-AA80-14F5DC0E7AE4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4973159" y="2371605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11" name="Text Placeholder 62">
            <a:extLst>
              <a:ext uri="{FF2B5EF4-FFF2-40B4-BE49-F238E27FC236}">
                <a16:creationId xmlns:a16="http://schemas.microsoft.com/office/drawing/2014/main" id="{447BE7AD-B91B-0146-9D99-1618C8F73AC5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4973159" y="2758174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12" name="Text Placeholder 62">
            <a:extLst>
              <a:ext uri="{FF2B5EF4-FFF2-40B4-BE49-F238E27FC236}">
                <a16:creationId xmlns:a16="http://schemas.microsoft.com/office/drawing/2014/main" id="{14D2EF91-3A43-BE48-B992-02B77FFA94FD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4973159" y="3144743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13" name="Text Placeholder 62">
            <a:extLst>
              <a:ext uri="{FF2B5EF4-FFF2-40B4-BE49-F238E27FC236}">
                <a16:creationId xmlns:a16="http://schemas.microsoft.com/office/drawing/2014/main" id="{FE961984-FB25-7645-954A-CB961D0189FD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4973159" y="3531312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14" name="Text Placeholder 62">
            <a:extLst>
              <a:ext uri="{FF2B5EF4-FFF2-40B4-BE49-F238E27FC236}">
                <a16:creationId xmlns:a16="http://schemas.microsoft.com/office/drawing/2014/main" id="{25DE532A-78AC-FB42-BB53-F8E59FBC8EF3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4973159" y="3917881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15" name="Text Placeholder 62">
            <a:extLst>
              <a:ext uri="{FF2B5EF4-FFF2-40B4-BE49-F238E27FC236}">
                <a16:creationId xmlns:a16="http://schemas.microsoft.com/office/drawing/2014/main" id="{003A8CDB-E652-9549-A3A8-6BAF6DC11286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4967922" y="4304450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16" name="Text Placeholder 62">
            <a:extLst>
              <a:ext uri="{FF2B5EF4-FFF2-40B4-BE49-F238E27FC236}">
                <a16:creationId xmlns:a16="http://schemas.microsoft.com/office/drawing/2014/main" id="{F100A7A2-F301-AA41-97CB-B8EFBE06CCE8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4967922" y="4691019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17" name="Text Placeholder 62">
            <a:extLst>
              <a:ext uri="{FF2B5EF4-FFF2-40B4-BE49-F238E27FC236}">
                <a16:creationId xmlns:a16="http://schemas.microsoft.com/office/drawing/2014/main" id="{66F5E8C8-CADE-2D42-881C-7B98E354AADB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4973158" y="5077588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18" name="Text Placeholder 62">
            <a:extLst>
              <a:ext uri="{FF2B5EF4-FFF2-40B4-BE49-F238E27FC236}">
                <a16:creationId xmlns:a16="http://schemas.microsoft.com/office/drawing/2014/main" id="{2261B5E8-BBD7-3D42-A875-3A21425106B9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4967922" y="5464154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19" name="Text Placeholder 62">
            <a:extLst>
              <a:ext uri="{FF2B5EF4-FFF2-40B4-BE49-F238E27FC236}">
                <a16:creationId xmlns:a16="http://schemas.microsoft.com/office/drawing/2014/main" id="{60CCC002-A65E-404B-8055-500147A4851E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8845442" y="1940560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20" name="Text Placeholder 62">
            <a:extLst>
              <a:ext uri="{FF2B5EF4-FFF2-40B4-BE49-F238E27FC236}">
                <a16:creationId xmlns:a16="http://schemas.microsoft.com/office/drawing/2014/main" id="{1395EDC2-7580-B24E-8E7A-26129F69B9F8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8845441" y="2327129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21" name="Text Placeholder 62">
            <a:extLst>
              <a:ext uri="{FF2B5EF4-FFF2-40B4-BE49-F238E27FC236}">
                <a16:creationId xmlns:a16="http://schemas.microsoft.com/office/drawing/2014/main" id="{7F164BC6-17C4-8A42-9942-D928C8EDB0BF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8845441" y="2713698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22" name="Text Placeholder 62">
            <a:extLst>
              <a:ext uri="{FF2B5EF4-FFF2-40B4-BE49-F238E27FC236}">
                <a16:creationId xmlns:a16="http://schemas.microsoft.com/office/drawing/2014/main" id="{5DDED8D4-174D-554B-A0A7-8368385D13DD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8845441" y="3100267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23" name="Text Placeholder 62">
            <a:extLst>
              <a:ext uri="{FF2B5EF4-FFF2-40B4-BE49-F238E27FC236}">
                <a16:creationId xmlns:a16="http://schemas.microsoft.com/office/drawing/2014/main" id="{B80630D5-DD01-0C4A-B27F-A7FC99E4A036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8845441" y="3486836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24" name="Text Placeholder 62">
            <a:extLst>
              <a:ext uri="{FF2B5EF4-FFF2-40B4-BE49-F238E27FC236}">
                <a16:creationId xmlns:a16="http://schemas.microsoft.com/office/drawing/2014/main" id="{3F089F78-3986-D24F-B7D1-95352D0F5624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8845441" y="3873405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25" name="Text Placeholder 62">
            <a:extLst>
              <a:ext uri="{FF2B5EF4-FFF2-40B4-BE49-F238E27FC236}">
                <a16:creationId xmlns:a16="http://schemas.microsoft.com/office/drawing/2014/main" id="{7C881886-EBAA-B641-A1A8-280F571D3973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8840204" y="4259974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26" name="Text Placeholder 62">
            <a:extLst>
              <a:ext uri="{FF2B5EF4-FFF2-40B4-BE49-F238E27FC236}">
                <a16:creationId xmlns:a16="http://schemas.microsoft.com/office/drawing/2014/main" id="{993F22B5-1B6B-3644-AA9E-36D017766147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8840204" y="4646543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27" name="Text Placeholder 62">
            <a:extLst>
              <a:ext uri="{FF2B5EF4-FFF2-40B4-BE49-F238E27FC236}">
                <a16:creationId xmlns:a16="http://schemas.microsoft.com/office/drawing/2014/main" id="{6C33B2FE-1886-DC4B-9F5D-2E27C1BD2931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8845440" y="5033112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  <p:sp>
        <p:nvSpPr>
          <p:cNvPr id="128" name="Text Placeholder 62">
            <a:extLst>
              <a:ext uri="{FF2B5EF4-FFF2-40B4-BE49-F238E27FC236}">
                <a16:creationId xmlns:a16="http://schemas.microsoft.com/office/drawing/2014/main" id="{22C2EFD9-D31C-8048-BA9B-01C4DB9EBF16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8840204" y="5419678"/>
            <a:ext cx="2767009" cy="294312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143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CA9794-18F3-2A4B-9286-C506C3134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4320D3-1932-544F-BEFA-208B6F73FF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A804A-959E-AA4D-9925-55F3073F37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293B0-B314-1540-BB3E-1C25B078EB3B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C44E6D-D25C-5C40-BF36-29A7793057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69129D-F47A-A243-B369-BE4172E4F5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007B4-635F-474D-AACC-DCCBD49CB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86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85F555D-7F7E-E640-833C-3F58D82E201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DDD02D-1180-F547-AE5D-37101B96751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5CE61A-9F1B-5246-8B43-941B8E4B579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448401-3016-B845-B66F-C81D8F02A8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65E7D14-DB4F-3840-A96A-FAFDB65B74D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CF18930-B6DD-2247-BB42-4B4F6DA0B1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537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85F555D-7F7E-E640-833C-3F58D82E201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What relationship does the target audience expect you to establish and maintain with them?</a:t>
            </a:r>
          </a:p>
          <a:p>
            <a:r>
              <a:rPr lang="en-US" dirty="0"/>
              <a:t>Which ones have we established?</a:t>
            </a:r>
          </a:p>
          <a:p>
            <a:r>
              <a:rPr lang="en-US" dirty="0"/>
              <a:t>How costly are they?</a:t>
            </a:r>
          </a:p>
          <a:p>
            <a:r>
              <a:rPr lang="en-US" dirty="0"/>
              <a:t>How are they integrated with the rest of our business model?</a:t>
            </a: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DDD02D-1180-F547-AE5D-37101B96751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Describe the bad outcomes, risks, and obstacles related to customer jobs.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448401-3016-B845-B66F-C81D8F02A8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65E7D14-DB4F-3840-A96A-FAFDB65B74D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CF18930-B6DD-2247-BB42-4B4F6DA0B1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53A21073-66D6-C57D-5202-475C5736AE9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Describe what customers are trying to get done in their work and in their lives, as expressed in their own words.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906009"/>
      </p:ext>
    </p:extLst>
  </p:cSld>
  <p:clrMapOvr>
    <a:masterClrMapping/>
  </p:clrMapOvr>
</p:sld>
</file>

<file path=ppt/theme/theme1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</TotalTime>
  <Words>75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2_Custom Design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Gary Fox</dc:creator>
  <cp:lastModifiedBy>Nadia Magaly Flores Manrique</cp:lastModifiedBy>
  <cp:revision>59</cp:revision>
  <dcterms:created xsi:type="dcterms:W3CDTF">2020-07-31T07:24:09Z</dcterms:created>
  <dcterms:modified xsi:type="dcterms:W3CDTF">2022-06-26T00:51:21Z</dcterms:modified>
</cp:coreProperties>
</file>