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1" r:id="rId6"/>
    <p:sldId id="264" r:id="rId7"/>
    <p:sldId id="284" r:id="rId8"/>
    <p:sldId id="394" r:id="rId9"/>
    <p:sldId id="387" r:id="rId10"/>
    <p:sldId id="386" r:id="rId11"/>
    <p:sldId id="392" r:id="rId12"/>
    <p:sldId id="389" r:id="rId13"/>
    <p:sldId id="412" r:id="rId14"/>
    <p:sldId id="410" r:id="rId15"/>
    <p:sldId id="414" r:id="rId16"/>
    <p:sldId id="393" r:id="rId17"/>
    <p:sldId id="395" r:id="rId18"/>
    <p:sldId id="398" r:id="rId19"/>
    <p:sldId id="415" r:id="rId20"/>
    <p:sldId id="403" r:id="rId21"/>
    <p:sldId id="405" r:id="rId22"/>
    <p:sldId id="407" r:id="rId23"/>
    <p:sldId id="408" r:id="rId24"/>
    <p:sldId id="3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406" autoAdjust="0"/>
  </p:normalViewPr>
  <p:slideViewPr>
    <p:cSldViewPr snapToGrid="0">
      <p:cViewPr varScale="1">
        <p:scale>
          <a:sx n="87" d="100"/>
          <a:sy n="87" d="100"/>
        </p:scale>
        <p:origin x="15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2T09:55:51.30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85657-E7E4-4E72-AC32-9F1E39B3FED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78C732-3E9C-4509-A590-62CC41372349}">
      <dgm:prSet phldrT="[Texto]" custT="1"/>
      <dgm:spPr/>
      <dgm:t>
        <a:bodyPr/>
        <a:lstStyle/>
        <a:p>
          <a:r>
            <a:rPr lang="es-EC" sz="20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Académica</a:t>
          </a:r>
          <a:r>
            <a:rPr lang="es-EC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Identificación de oportunidades en el currículo educativo y de investigación en temas de sostenibilidad.  Redes de Conocimiento y Centros de Investigación trabajando en temas específicos : Acuicultura, Cambio climático, Eficiencia Energética.</a:t>
          </a:r>
          <a:endParaRPr lang="es-ES" sz="2000" dirty="0"/>
        </a:p>
      </dgm:t>
    </dgm:pt>
    <dgm:pt modelId="{3B890DDC-B918-4C8F-9901-7D6C9BCFBDB4}" type="parTrans" cxnId="{3E054808-1A49-4421-B442-3185DDD38A96}">
      <dgm:prSet/>
      <dgm:spPr/>
      <dgm:t>
        <a:bodyPr/>
        <a:lstStyle/>
        <a:p>
          <a:endParaRPr lang="es-ES"/>
        </a:p>
      </dgm:t>
    </dgm:pt>
    <dgm:pt modelId="{D15665DD-3062-40C2-B5C2-412FA82487DD}" type="sibTrans" cxnId="{3E054808-1A49-4421-B442-3185DDD38A96}">
      <dgm:prSet/>
      <dgm:spPr/>
      <dgm:t>
        <a:bodyPr/>
        <a:lstStyle/>
        <a:p>
          <a:endParaRPr lang="es-ES"/>
        </a:p>
      </dgm:t>
    </dgm:pt>
    <dgm:pt modelId="{02C73699-AA6F-4DD6-B47E-4B14FED97982}">
      <dgm:prSet phldrT="[Texto]" custT="1"/>
      <dgm:spPr/>
      <dgm:t>
        <a:bodyPr/>
        <a:lstStyle/>
        <a:p>
          <a:r>
            <a:rPr lang="es-EC" sz="20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Comunidad:</a:t>
          </a:r>
          <a:r>
            <a:rPr lang="es-EC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Identificación de acciones directas para que la comunidad interna y externa pueda poner en práctica iniciativas de sostenibilidad. Alianzas entre organizaciones y la academia a través de Vínculos con la Sociedad.</a:t>
          </a:r>
          <a:r>
            <a:rPr lang="es-EC" sz="19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  </a:t>
          </a:r>
          <a:r>
            <a:rPr lang="es-EC" sz="19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Ej</a:t>
          </a:r>
          <a:r>
            <a:rPr lang="es-EC" sz="19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Comunidad de pescadores en el Golfo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es-ES" sz="1900" dirty="0"/>
        </a:p>
      </dgm:t>
    </dgm:pt>
    <dgm:pt modelId="{ED8EF36F-B101-483D-99C1-4FE0E62CE32F}" type="parTrans" cxnId="{EC48C26C-0F61-4F19-9268-5BFDE2B2C1CA}">
      <dgm:prSet/>
      <dgm:spPr/>
      <dgm:t>
        <a:bodyPr/>
        <a:lstStyle/>
        <a:p>
          <a:endParaRPr lang="es-ES"/>
        </a:p>
      </dgm:t>
    </dgm:pt>
    <dgm:pt modelId="{B6FC56E7-0CD3-44C9-A10A-C9F3F2E25B57}" type="sibTrans" cxnId="{EC48C26C-0F61-4F19-9268-5BFDE2B2C1CA}">
      <dgm:prSet/>
      <dgm:spPr/>
      <dgm:t>
        <a:bodyPr/>
        <a:lstStyle/>
        <a:p>
          <a:endParaRPr lang="es-ES"/>
        </a:p>
      </dgm:t>
    </dgm:pt>
    <dgm:pt modelId="{77FEC214-C0B6-4766-B8FB-53B8839AF303}">
      <dgm:prSet phldrT="[Texto]" custT="1"/>
      <dgm:spPr/>
      <dgm:t>
        <a:bodyPr/>
        <a:lstStyle/>
        <a:p>
          <a:r>
            <a:rPr lang="es-EC" sz="20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Operacional</a:t>
          </a:r>
          <a:r>
            <a:rPr lang="es-EC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Implementación de planes de sostenibilidad en el campus ESPOL en: energía, agua, agricultura y  residuos. </a:t>
          </a:r>
          <a:endParaRPr lang="es-ES" sz="2000" dirty="0"/>
        </a:p>
      </dgm:t>
    </dgm:pt>
    <dgm:pt modelId="{15DB8555-38DF-457C-9F88-5C2527679B34}" type="parTrans" cxnId="{C3B5DA5F-1737-43C9-BD49-C5641F333BE9}">
      <dgm:prSet/>
      <dgm:spPr/>
      <dgm:t>
        <a:bodyPr/>
        <a:lstStyle/>
        <a:p>
          <a:endParaRPr lang="es-ES"/>
        </a:p>
      </dgm:t>
    </dgm:pt>
    <dgm:pt modelId="{BEC35FD0-90EB-41B1-89EC-B02F525B870A}" type="sibTrans" cxnId="{C3B5DA5F-1737-43C9-BD49-C5641F333BE9}">
      <dgm:prSet/>
      <dgm:spPr/>
      <dgm:t>
        <a:bodyPr/>
        <a:lstStyle/>
        <a:p>
          <a:endParaRPr lang="es-ES"/>
        </a:p>
      </dgm:t>
    </dgm:pt>
    <dgm:pt modelId="{0D580267-2A93-4192-862B-31E0B1B267D0}" type="pres">
      <dgm:prSet presAssocID="{7F585657-E7E4-4E72-AC32-9F1E39B3FE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4E86C0-E8EC-4A91-8DC0-87C6C5D3AF85}" type="pres">
      <dgm:prSet presAssocID="{6578C732-3E9C-4509-A590-62CC41372349}" presName="composite" presStyleCnt="0"/>
      <dgm:spPr/>
    </dgm:pt>
    <dgm:pt modelId="{EC1B8FC5-16B4-4620-8289-01AF17970C7C}" type="pres">
      <dgm:prSet presAssocID="{6578C732-3E9C-4509-A590-62CC41372349}" presName="rect1" presStyleLbl="trAlignAcc1" presStyleIdx="0" presStyleCnt="3" custScaleX="160174" custLinFactNeighborX="15653" custLinFactNeighborY="41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FA6DF8-A785-46AB-B9CD-BC663F427B96}" type="pres">
      <dgm:prSet presAssocID="{6578C732-3E9C-4509-A590-62CC41372349}" presName="rect2" presStyleLbl="fgImgPlace1" presStyleIdx="0" presStyleCnt="3" custScaleX="190879" custScaleY="85202" custLinFactX="-100000" custLinFactNeighborX="-101690" custLinFactNeighborY="13682"/>
      <dgm:spPr/>
    </dgm:pt>
    <dgm:pt modelId="{90AC3B90-085B-484F-8C79-0C32F7D1C350}" type="pres">
      <dgm:prSet presAssocID="{D15665DD-3062-40C2-B5C2-412FA82487DD}" presName="sibTrans" presStyleCnt="0"/>
      <dgm:spPr/>
    </dgm:pt>
    <dgm:pt modelId="{182199F6-AB93-4FDB-9030-3C636FB2A924}" type="pres">
      <dgm:prSet presAssocID="{02C73699-AA6F-4DD6-B47E-4B14FED97982}" presName="composite" presStyleCnt="0"/>
      <dgm:spPr/>
    </dgm:pt>
    <dgm:pt modelId="{999C6A94-3313-462D-87E1-AD645A0E261F}" type="pres">
      <dgm:prSet presAssocID="{02C73699-AA6F-4DD6-B47E-4B14FED97982}" presName="rect1" presStyleLbl="trAlignAcc1" presStyleIdx="1" presStyleCnt="3" custScaleX="158433" custLinFactNeighborX="15653" custLinFactNeighborY="-72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7E0B5B-6E86-4863-9E31-087C0EF9FD76}" type="pres">
      <dgm:prSet presAssocID="{02C73699-AA6F-4DD6-B47E-4B14FED97982}" presName="rect2" presStyleLbl="fgImgPlace1" presStyleIdx="1" presStyleCnt="3" custScaleX="190781" custLinFactX="-69567" custLinFactNeighborX="-100000" custLinFactNeighborY="-924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61C302E-3D96-4D63-8741-7550040CA4F1}" type="pres">
      <dgm:prSet presAssocID="{B6FC56E7-0CD3-44C9-A10A-C9F3F2E25B57}" presName="sibTrans" presStyleCnt="0"/>
      <dgm:spPr/>
    </dgm:pt>
    <dgm:pt modelId="{65B65E2B-5EEA-4D78-8F7D-2A9ABFD822F8}" type="pres">
      <dgm:prSet presAssocID="{77FEC214-C0B6-4766-B8FB-53B8839AF303}" presName="composite" presStyleCnt="0"/>
      <dgm:spPr/>
    </dgm:pt>
    <dgm:pt modelId="{64A42529-F730-447E-9517-AD291F8C5F41}" type="pres">
      <dgm:prSet presAssocID="{77FEC214-C0B6-4766-B8FB-53B8839AF303}" presName="rect1" presStyleLbl="trAlignAcc1" presStyleIdx="2" presStyleCnt="3" custScaleX="157039" custLinFactNeighborX="17389" custLinFactNeighborY="-80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FC87C0-935F-4E80-B03D-C060DECFB18A}" type="pres">
      <dgm:prSet presAssocID="{77FEC214-C0B6-4766-B8FB-53B8839AF303}" presName="rect2" presStyleLbl="fgImgPlace1" presStyleIdx="2" presStyleCnt="3" custScaleX="193235" custScaleY="96895" custLinFactX="-100000" custLinFactY="-14767" custLinFactNeighborX="-100445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ECE4549-BD2B-4C78-866D-52DE6FFB2E49}" type="presOf" srcId="{02C73699-AA6F-4DD6-B47E-4B14FED97982}" destId="{999C6A94-3313-462D-87E1-AD645A0E261F}" srcOrd="0" destOrd="0" presId="urn:microsoft.com/office/officeart/2008/layout/PictureStrips"/>
    <dgm:cxn modelId="{EC48C26C-0F61-4F19-9268-5BFDE2B2C1CA}" srcId="{7F585657-E7E4-4E72-AC32-9F1E39B3FED1}" destId="{02C73699-AA6F-4DD6-B47E-4B14FED97982}" srcOrd="1" destOrd="0" parTransId="{ED8EF36F-B101-483D-99C1-4FE0E62CE32F}" sibTransId="{B6FC56E7-0CD3-44C9-A10A-C9F3F2E25B57}"/>
    <dgm:cxn modelId="{C3B5DA5F-1737-43C9-BD49-C5641F333BE9}" srcId="{7F585657-E7E4-4E72-AC32-9F1E39B3FED1}" destId="{77FEC214-C0B6-4766-B8FB-53B8839AF303}" srcOrd="2" destOrd="0" parTransId="{15DB8555-38DF-457C-9F88-5C2527679B34}" sibTransId="{BEC35FD0-90EB-41B1-89EC-B02F525B870A}"/>
    <dgm:cxn modelId="{1BB402AA-A3F1-4962-AE5D-AFA9182BE04A}" type="presOf" srcId="{77FEC214-C0B6-4766-B8FB-53B8839AF303}" destId="{64A42529-F730-447E-9517-AD291F8C5F41}" srcOrd="0" destOrd="0" presId="urn:microsoft.com/office/officeart/2008/layout/PictureStrips"/>
    <dgm:cxn modelId="{75A32827-9784-4087-A2CE-B96A6F2D1EDE}" type="presOf" srcId="{6578C732-3E9C-4509-A590-62CC41372349}" destId="{EC1B8FC5-16B4-4620-8289-01AF17970C7C}" srcOrd="0" destOrd="0" presId="urn:microsoft.com/office/officeart/2008/layout/PictureStrips"/>
    <dgm:cxn modelId="{B7BDBA8B-E752-49CB-9CD1-31E99839A87F}" type="presOf" srcId="{7F585657-E7E4-4E72-AC32-9F1E39B3FED1}" destId="{0D580267-2A93-4192-862B-31E0B1B267D0}" srcOrd="0" destOrd="0" presId="urn:microsoft.com/office/officeart/2008/layout/PictureStrips"/>
    <dgm:cxn modelId="{3E054808-1A49-4421-B442-3185DDD38A96}" srcId="{7F585657-E7E4-4E72-AC32-9F1E39B3FED1}" destId="{6578C732-3E9C-4509-A590-62CC41372349}" srcOrd="0" destOrd="0" parTransId="{3B890DDC-B918-4C8F-9901-7D6C9BCFBDB4}" sibTransId="{D15665DD-3062-40C2-B5C2-412FA82487DD}"/>
    <dgm:cxn modelId="{EDF125CC-F188-402E-828D-EC0AC8F07D87}" type="presParOf" srcId="{0D580267-2A93-4192-862B-31E0B1B267D0}" destId="{FE4E86C0-E8EC-4A91-8DC0-87C6C5D3AF85}" srcOrd="0" destOrd="0" presId="urn:microsoft.com/office/officeart/2008/layout/PictureStrips"/>
    <dgm:cxn modelId="{41C3C49B-D247-481B-8F7A-0F3C1AEFF191}" type="presParOf" srcId="{FE4E86C0-E8EC-4A91-8DC0-87C6C5D3AF85}" destId="{EC1B8FC5-16B4-4620-8289-01AF17970C7C}" srcOrd="0" destOrd="0" presId="urn:microsoft.com/office/officeart/2008/layout/PictureStrips"/>
    <dgm:cxn modelId="{51AC33C8-69E2-447A-B6B2-2DB0B84DEE96}" type="presParOf" srcId="{FE4E86C0-E8EC-4A91-8DC0-87C6C5D3AF85}" destId="{3CFA6DF8-A785-46AB-B9CD-BC663F427B96}" srcOrd="1" destOrd="0" presId="urn:microsoft.com/office/officeart/2008/layout/PictureStrips"/>
    <dgm:cxn modelId="{996467BC-8494-4038-9628-D222060D71A5}" type="presParOf" srcId="{0D580267-2A93-4192-862B-31E0B1B267D0}" destId="{90AC3B90-085B-484F-8C79-0C32F7D1C350}" srcOrd="1" destOrd="0" presId="urn:microsoft.com/office/officeart/2008/layout/PictureStrips"/>
    <dgm:cxn modelId="{CEEE61C8-9F9C-4340-A117-95E0ACAA36E8}" type="presParOf" srcId="{0D580267-2A93-4192-862B-31E0B1B267D0}" destId="{182199F6-AB93-4FDB-9030-3C636FB2A924}" srcOrd="2" destOrd="0" presId="urn:microsoft.com/office/officeart/2008/layout/PictureStrips"/>
    <dgm:cxn modelId="{E71CB558-0198-48F9-96CD-02123A8F2F63}" type="presParOf" srcId="{182199F6-AB93-4FDB-9030-3C636FB2A924}" destId="{999C6A94-3313-462D-87E1-AD645A0E261F}" srcOrd="0" destOrd="0" presId="urn:microsoft.com/office/officeart/2008/layout/PictureStrips"/>
    <dgm:cxn modelId="{CF222C44-5412-42F8-9979-CAE31DAE52F9}" type="presParOf" srcId="{182199F6-AB93-4FDB-9030-3C636FB2A924}" destId="{067E0B5B-6E86-4863-9E31-087C0EF9FD76}" srcOrd="1" destOrd="0" presId="urn:microsoft.com/office/officeart/2008/layout/PictureStrips"/>
    <dgm:cxn modelId="{F2EF7653-7406-45E9-88AD-8F957E18F356}" type="presParOf" srcId="{0D580267-2A93-4192-862B-31E0B1B267D0}" destId="{461C302E-3D96-4D63-8741-7550040CA4F1}" srcOrd="3" destOrd="0" presId="urn:microsoft.com/office/officeart/2008/layout/PictureStrips"/>
    <dgm:cxn modelId="{72CD49A2-4467-4512-80A2-E037E6BFB4C0}" type="presParOf" srcId="{0D580267-2A93-4192-862B-31E0B1B267D0}" destId="{65B65E2B-5EEA-4D78-8F7D-2A9ABFD822F8}" srcOrd="4" destOrd="0" presId="urn:microsoft.com/office/officeart/2008/layout/PictureStrips"/>
    <dgm:cxn modelId="{9ABBAFF5-DDC1-41B1-A9C2-DB4848B99949}" type="presParOf" srcId="{65B65E2B-5EEA-4D78-8F7D-2A9ABFD822F8}" destId="{64A42529-F730-447E-9517-AD291F8C5F41}" srcOrd="0" destOrd="0" presId="urn:microsoft.com/office/officeart/2008/layout/PictureStrips"/>
    <dgm:cxn modelId="{DA537766-325B-4BEB-8257-E5DEAB39BE09}" type="presParOf" srcId="{65B65E2B-5EEA-4D78-8F7D-2A9ABFD822F8}" destId="{19FC87C0-935F-4E80-B03D-C060DECFB18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B8FC5-16B4-4620-8289-01AF17970C7C}">
      <dsp:nvSpPr>
        <dsp:cNvPr id="0" name=""/>
        <dsp:cNvSpPr/>
      </dsp:nvSpPr>
      <dsp:spPr>
        <a:xfrm>
          <a:off x="1710251" y="265783"/>
          <a:ext cx="7334902" cy="143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29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Académica</a:t>
          </a:r>
          <a:r>
            <a:rPr lang="es-EC" sz="20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Identificación de oportunidades en el currículo educativo y de investigación en temas de sostenibilidad.  Redes de Conocimiento y Centros de Investigación trabajando en temas específicos : Acuicultura, Cambio climático, Eficiencia Energética.</a:t>
          </a:r>
          <a:endParaRPr lang="es-ES" sz="2000" kern="1200" dirty="0"/>
        </a:p>
      </dsp:txBody>
      <dsp:txXfrm>
        <a:off x="1710251" y="265783"/>
        <a:ext cx="7334902" cy="1431041"/>
      </dsp:txXfrm>
    </dsp:sp>
    <dsp:sp modelId="{3CFA6DF8-A785-46AB-B9CD-BC663F427B96}">
      <dsp:nvSpPr>
        <dsp:cNvPr id="0" name=""/>
        <dsp:cNvSpPr/>
      </dsp:nvSpPr>
      <dsp:spPr>
        <a:xfrm>
          <a:off x="0" y="316794"/>
          <a:ext cx="1912090" cy="128024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C6A94-3313-462D-87E1-AD645A0E261F}">
      <dsp:nvSpPr>
        <dsp:cNvPr id="0" name=""/>
        <dsp:cNvSpPr/>
      </dsp:nvSpPr>
      <dsp:spPr>
        <a:xfrm>
          <a:off x="1750114" y="1904854"/>
          <a:ext cx="7255176" cy="143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29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Comunidad:</a:t>
          </a:r>
          <a:r>
            <a:rPr lang="es-EC" sz="20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Identificación de acciones directas para que la comunidad interna y externa pueda poner en práctica iniciativas de sostenibilidad. Alianzas entre organizaciones y la academia a través de Vínculos con la Sociedad.</a:t>
          </a:r>
          <a:r>
            <a:rPr lang="es-EC" sz="19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  </a:t>
          </a:r>
          <a:r>
            <a:rPr lang="es-EC" sz="1900" kern="12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Ej</a:t>
          </a:r>
          <a:r>
            <a:rPr lang="es-EC" sz="19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Comunidad de pescadores en el Golfo                                                                                                                                                                                                                                             </a:t>
          </a:r>
          <a:endParaRPr lang="es-ES" sz="1900" kern="1200" dirty="0"/>
        </a:p>
      </dsp:txBody>
      <dsp:txXfrm>
        <a:off x="1750114" y="1904854"/>
        <a:ext cx="7255176" cy="1431041"/>
      </dsp:txXfrm>
    </dsp:sp>
    <dsp:sp modelId="{067E0B5B-6E86-4863-9E31-087C0EF9FD76}">
      <dsp:nvSpPr>
        <dsp:cNvPr id="0" name=""/>
        <dsp:cNvSpPr/>
      </dsp:nvSpPr>
      <dsp:spPr>
        <a:xfrm>
          <a:off x="27134" y="412858"/>
          <a:ext cx="1911109" cy="150259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42529-F730-447E-9517-AD291F8C5F41}">
      <dsp:nvSpPr>
        <dsp:cNvPr id="0" name=""/>
        <dsp:cNvSpPr/>
      </dsp:nvSpPr>
      <dsp:spPr>
        <a:xfrm>
          <a:off x="1861530" y="3671787"/>
          <a:ext cx="7191340" cy="14310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292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Operacional</a:t>
          </a:r>
          <a:r>
            <a:rPr lang="es-EC" sz="2000" kern="1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: Implementación de planes de sostenibilidad en el campus ESPOL en: energía, agua, agricultura y  residuos. </a:t>
          </a:r>
          <a:endParaRPr lang="es-ES" sz="2000" kern="1200" dirty="0"/>
        </a:p>
      </dsp:txBody>
      <dsp:txXfrm>
        <a:off x="1861530" y="3671787"/>
        <a:ext cx="7191340" cy="1431041"/>
      </dsp:txXfrm>
    </dsp:sp>
    <dsp:sp modelId="{19FC87C0-935F-4E80-B03D-C060DECFB18A}">
      <dsp:nvSpPr>
        <dsp:cNvPr id="0" name=""/>
        <dsp:cNvSpPr/>
      </dsp:nvSpPr>
      <dsp:spPr>
        <a:xfrm>
          <a:off x="0" y="1878596"/>
          <a:ext cx="1935691" cy="145593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US" noProof="0" smtClean="0"/>
              <a:t>1/19/2021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Favor escribir notas como guía para el docente, considerando que la asignatura al igual que el equipo docente es multidisciplinario.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1714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2584D-8D3E-0A43-82B3-8CFA7EE7880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147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https://docs.wbcsd.org/2019/03/WBCSD-The_state_of_corporate_governance_in_the_era_of_sustainability_risks_and_opportunities.pdf</a:t>
            </a:r>
          </a:p>
          <a:p>
            <a:endParaRPr lang="es-ES" dirty="0" smtClean="0"/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influencia social, que definimos como una medida del impacto que la sociedad hace a la corporación en términos del contrato social y la parte interesada influencia; (2) impacto ambiental, que definimos como el efecto de las acciones de la corporación sobre su entorno geofísico; (3) cultura organizacional, que definimos como la relación entre corporación y sus partes interesadas internas, en particular los empleados, y todos aspectos de esa relación; y (4) finanzas, que definimos en términos de un rendimiento adecuado para el nivel de riesgo emprendido</a:t>
            </a:r>
          </a:p>
          <a:p>
            <a:endParaRPr lang="es-ES" dirty="0" smtClean="0"/>
          </a:p>
          <a:p>
            <a:endParaRPr lang="es-EC" dirty="0" smtClean="0"/>
          </a:p>
          <a:p>
            <a:r>
              <a:rPr lang="es-ES" dirty="0" smtClean="0"/>
              <a:t>El gobierno corporativo puede considerarse como un entorno de confianza, ética, valores morales y confianza, como un esfuerzo sinérgico de todos los constituyentes de la sociedad, es decir las partes interesadas, incluido el gobierno; el público en general, etc. proveedores profesionales / de servicios - y el sector corporativo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1452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https://www.ekosnegocios.com/articulo/harvard-analiza-el-exito-de-pacari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influencia social, que definimos como una medida del impacto que la sociedad hace a la corporación en términos del contrato social y la parte interesada influencia; (2) impacto ambiental, que definimos como el efecto de las acciones de la corporación sobre su entorno geofísico; (3) cultura organizacional, que definimos como la relación entre corporación y sus partes interesadas internas, en particular los empleados, y todos aspectos de esa relación; y (4) finanzas, que definimos en términos de un rendimiento adecuado para el nivel de riesgo emprendido</a:t>
            </a:r>
            <a:endParaRPr lang="es-ES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2247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https://docs.wbcsd.org/2019/03/WBCSD-The_state_of_corporate_governance_in_the_era_of_sustainability_risks_and_opportunities.pdf</a:t>
            </a:r>
          </a:p>
          <a:p>
            <a:endParaRPr lang="es-ES" dirty="0" smtClean="0"/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influencia social, que definimos como una medida del impacto que la sociedad hace a la corporación en términos del contrato social y la parte interesada influencia; (2) impacto ambiental, que definimos como el efecto de las acciones de la corporación sobre su entorno geofísico; (3) cultura organizacional, que definimos como la relación entre corporación y sus partes interesadas internas, en particular los empleados, y todos aspectos de esa relación; y (4) finanzas, que definimos en términos de un rendimiento adecuado para el nivel de riesgo emprendido</a:t>
            </a:r>
            <a:endParaRPr lang="es-ES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184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https://docs.wbcsd.org/2019/03/WBCSD-The_state_of_corporate_governance_in_the_era_of_sustainability_risks_and_opportunities.pdf</a:t>
            </a:r>
          </a:p>
          <a:p>
            <a:endParaRPr lang="es-ES" dirty="0" smtClean="0"/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influencia social, que definimos como una medida del impacto que la sociedad hace a la corporación en términos del contrato social y la parte interesada influencia; (2) impacto ambiental, que definimos como el efecto de las acciones de la corporación sobre su entorno geofísico; (3) cultura organizacional, que definimos como la relación entre corporación y sus partes interesadas internas, en particular los empleados, y todos aspectos de esa relación; y (4) finanzas, que definimos en términos de un rendimiento adecuado para el nivel de riesgo emprendido</a:t>
            </a:r>
          </a:p>
          <a:p>
            <a:endParaRPr lang="es-ES" dirty="0" smtClean="0"/>
          </a:p>
          <a:p>
            <a:endParaRPr lang="es-EC" dirty="0" smtClean="0"/>
          </a:p>
          <a:p>
            <a:r>
              <a:rPr lang="es-ES" dirty="0" smtClean="0"/>
              <a:t>El gobierno corporativo puede considerarse como un entorno de confianza, ética, valores morales y confianza, como un esfuerzo sinérgico de todos los constituyentes de la sociedad, es decir las partes interesadas, incluido el gobierno; el público en general, etc. proveedores profesionales / de servicios - y el sector corporativo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6518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https://docs.wbcsd.org/2019/03/WBCSD-The_state_of_corporate_governance_in_the_era_of_sustainability_risks_and_opportunities.pdf</a:t>
            </a:r>
          </a:p>
          <a:p>
            <a:endParaRPr lang="es-ES" dirty="0" smtClean="0"/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influencia social, que definimos como una medida del impacto que la sociedad hace a la corporación en términos del contrato social y la parte interesada influencia; (2) impacto ambiental, que definimos como el efecto de las acciones de la corporación sobre su entorno geofísico; (3) cultura organizacional, que definimos como la relación entre corporación y sus partes interesadas internas, en particular los empleados, y todos aspectos de esa relación; y (4) finanzas, que definimos en términos de un rendimiento adecuado para el nivel de riesgo emprendido</a:t>
            </a:r>
          </a:p>
          <a:p>
            <a:endParaRPr lang="es-ES" dirty="0" smtClean="0"/>
          </a:p>
          <a:p>
            <a:endParaRPr lang="es-EC" dirty="0" smtClean="0"/>
          </a:p>
          <a:p>
            <a:r>
              <a:rPr lang="es-ES" dirty="0" smtClean="0"/>
              <a:t>El gobierno corporativo puede considerarse como un entorno de confianza, ética, valores morales y confianza, como un esfuerzo sinérgico de todos los constituyentes de la sociedad, es decir las partes interesadas, incluido el gobierno; el público en general, etc. proveedores profesionales / de servicios - y el sector corporativo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1281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https://docs.wbcsd.org/2019/03/WBCSD-The_state_of_corporate_governance_in_the_era_of_sustainability_risks_and_opportunities.pdf</a:t>
            </a:r>
          </a:p>
          <a:p>
            <a:endParaRPr lang="es-ES" dirty="0" smtClean="0"/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influencia social, que definimos como una medida del impacto que la sociedad hace a la corporación en términos del contrato social y la parte interesada influencia; (2) impacto ambiental, que definimos como el efecto de las acciones de la corporación sobre su entorno geofísico; (3) cultura organizacional, que definimos como la relación entre corporación y sus partes interesadas internas, en particular los empleados, y todos aspectos de esa relación; y (4) finanzas, que definimos en términos de un rendimiento adecuado para el nivel de riesgo emprendido</a:t>
            </a:r>
          </a:p>
          <a:p>
            <a:endParaRPr lang="es-ES" dirty="0" smtClean="0"/>
          </a:p>
          <a:p>
            <a:endParaRPr lang="es-EC" dirty="0" smtClean="0"/>
          </a:p>
          <a:p>
            <a:r>
              <a:rPr lang="es-ES" dirty="0" smtClean="0"/>
              <a:t>El gobierno corporativo puede considerarse como un entorno de confianza, ética, valores morales y confianza, como un esfuerzo sinérgico de todos los constituyentes de la sociedad, es decir las partes interesadas, incluido el gobierno; el público en general, etc. proveedores profesionales / de servicios - y el sector corporativo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3747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gobernanza se refiere a los procesos más cooperativos de gobierno, formulación de políticas y toma de decisiones, tan diferentes del antiguo modelo jerárquico en el que las autoridades estatales ejercían un control soberano sobre los grupos y ciudadanos que conforman la sociedad civil (</a:t>
            </a:r>
            <a:r>
              <a:rPr lang="es-ES" dirty="0" err="1" smtClean="0"/>
              <a:t>Mayntz</a:t>
            </a:r>
            <a:r>
              <a:rPr lang="es-ES" dirty="0" smtClean="0"/>
              <a:t>, 2003). La gobernanza enfatiza que las políticas se formulan e implementan en entornos en red de múltiples actores, en los cuales los actores persiguen diferentes objetivos (</a:t>
            </a:r>
            <a:r>
              <a:rPr lang="es-ES" dirty="0" err="1" smtClean="0"/>
              <a:t>Rhodes</a:t>
            </a:r>
            <a:r>
              <a:rPr lang="es-ES" dirty="0" smtClean="0"/>
              <a:t>, 1997). Las relaciones entre los actores en estos entornos en red se caracterizan por interdependencias, y los actores deben cooperar para lograr sus objetivos (De </a:t>
            </a:r>
            <a:r>
              <a:rPr lang="es-ES" dirty="0" err="1" smtClean="0"/>
              <a:t>Bruijn</a:t>
            </a:r>
            <a:r>
              <a:rPr lang="es-ES" dirty="0" smtClean="0"/>
              <a:t> y diez </a:t>
            </a:r>
            <a:r>
              <a:rPr lang="es-ES" dirty="0" err="1" smtClean="0"/>
              <a:t>Heuvelhof</a:t>
            </a:r>
            <a:r>
              <a:rPr lang="es-ES" dirty="0" smtClean="0"/>
              <a:t>, 2000). Las interacciones entre los actores que tienen como objetivo abordar un problema político tienen lugar en arenas virtuales, lugares donde las partes interesadas interactúan e intercambian información, conocimiento y puntos de vista, y en las que intentan llegar a un acuerdo sobre la forma en que se debe abordar el problema político. (</a:t>
            </a:r>
            <a:r>
              <a:rPr lang="es-ES" dirty="0" err="1" smtClean="0"/>
              <a:t>Klijn</a:t>
            </a:r>
            <a:r>
              <a:rPr lang="es-ES" dirty="0" smtClean="0"/>
              <a:t> y </a:t>
            </a:r>
            <a:r>
              <a:rPr lang="es-ES" dirty="0" err="1" smtClean="0"/>
              <a:t>Koppenjan</a:t>
            </a:r>
            <a:r>
              <a:rPr lang="es-ES" dirty="0" smtClean="0"/>
              <a:t>, 2000).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390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buen gobierno es, por supuesto, importante en todas las esferas de la sociedad, ya sea el entorno corporativo o la sociedad en general o el entorno político. Los niveles de buen gobierno pueden, por ejemplo, mejorar la fe pública y la confianza en el entorno político. Cuando los recursos son demasiado limitados para cumplir con las expectativas mínimas de las personas, es un buen nivel de gobierno el que puede ayudar a promover el bienestar de la sociedad. Y, por supuesto, una preocupación con la gobernanza es al menos tan frecuente en el mundo corporativo (</a:t>
            </a:r>
            <a:r>
              <a:rPr lang="es-ES" dirty="0" err="1" smtClean="0"/>
              <a:t>Durnev</a:t>
            </a:r>
            <a:r>
              <a:rPr lang="es-ES" dirty="0" smtClean="0"/>
              <a:t> y Kim, 2005)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04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gobernanza se refiere a los procesos más cooperativos de gobierno, formulación de políticas y toma de decisiones, tan diferentes del antiguo modelo jerárquico en el que las autoridades estatales ejercían un control soberano sobre los grupos y ciudadanos que conforman la sociedad civil (</a:t>
            </a:r>
            <a:r>
              <a:rPr lang="es-ES" dirty="0" err="1" smtClean="0"/>
              <a:t>Mayntz</a:t>
            </a:r>
            <a:r>
              <a:rPr lang="es-ES" dirty="0" smtClean="0"/>
              <a:t>, 2003). La gobernanza enfatiza que las políticas se formulan e implementan en entornos en red de múltiples actores, en los cuales los actores persiguen diferentes objetivos (</a:t>
            </a:r>
            <a:r>
              <a:rPr lang="es-ES" dirty="0" err="1" smtClean="0"/>
              <a:t>Rhodes</a:t>
            </a:r>
            <a:r>
              <a:rPr lang="es-ES" dirty="0" smtClean="0"/>
              <a:t>, 1997). Las relaciones entre los actores en estos entornos en red se caracterizan por interdependencias, y los actores deben cooperar para lograr sus objetivos (De </a:t>
            </a:r>
            <a:r>
              <a:rPr lang="es-ES" dirty="0" err="1" smtClean="0"/>
              <a:t>Bruijn</a:t>
            </a:r>
            <a:r>
              <a:rPr lang="es-ES" dirty="0" smtClean="0"/>
              <a:t> y diez </a:t>
            </a:r>
            <a:r>
              <a:rPr lang="es-ES" dirty="0" err="1" smtClean="0"/>
              <a:t>Heuvelhof</a:t>
            </a:r>
            <a:r>
              <a:rPr lang="es-ES" dirty="0" smtClean="0"/>
              <a:t>, 2000). Las interacciones entre los actores que tienen como objetivo abordar un problema político tienen lugar en arenas virtuales, lugares donde las partes interesadas interactúan e intercambian información, conocimiento y puntos de vista, y en las que intentan llegar a un acuerdo sobre la forma en que se debe abordar el problema político. (</a:t>
            </a:r>
            <a:r>
              <a:rPr lang="es-ES" dirty="0" err="1" smtClean="0"/>
              <a:t>Klijn</a:t>
            </a:r>
            <a:r>
              <a:rPr lang="es-ES" dirty="0" smtClean="0"/>
              <a:t> y </a:t>
            </a:r>
            <a:r>
              <a:rPr lang="es-ES" dirty="0" err="1" smtClean="0"/>
              <a:t>Koppenjan</a:t>
            </a:r>
            <a:r>
              <a:rPr lang="es-ES" dirty="0" smtClean="0"/>
              <a:t>, 2000).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414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gobernanza se refiere a los procesos más cooperativos de gobierno, formulación de políticas y toma de decisiones, tan diferentes del antiguo modelo jerárquico en el que las autoridades estatales ejercían un control soberano sobre los grupos y ciudadanos que conforman la sociedad civil (</a:t>
            </a:r>
            <a:r>
              <a:rPr lang="es-ES" dirty="0" err="1" smtClean="0"/>
              <a:t>Mayntz</a:t>
            </a:r>
            <a:r>
              <a:rPr lang="es-ES" dirty="0" smtClean="0"/>
              <a:t>, 2003). La gobernanza enfatiza que las políticas se formulan e implementan en entornos en red de múltiples actores, en los cuales los actores persiguen diferentes objetivos (</a:t>
            </a:r>
            <a:r>
              <a:rPr lang="es-ES" dirty="0" err="1" smtClean="0"/>
              <a:t>Rhodes</a:t>
            </a:r>
            <a:r>
              <a:rPr lang="es-ES" dirty="0" smtClean="0"/>
              <a:t>, 1997). Las relaciones entre los actores en estos entornos en red se caracterizan por interdependencias, y los actores deben cooperar para lograr sus objetivos (De </a:t>
            </a:r>
            <a:r>
              <a:rPr lang="es-ES" dirty="0" err="1" smtClean="0"/>
              <a:t>Bruijn</a:t>
            </a:r>
            <a:r>
              <a:rPr lang="es-ES" dirty="0" smtClean="0"/>
              <a:t> y diez </a:t>
            </a:r>
            <a:r>
              <a:rPr lang="es-ES" dirty="0" err="1" smtClean="0"/>
              <a:t>Heuvelhof</a:t>
            </a:r>
            <a:r>
              <a:rPr lang="es-ES" dirty="0" smtClean="0"/>
              <a:t>, 2000). Las interacciones entre los actores que tienen como objetivo abordar un problema político tienen lugar en arenas virtuales, lugares donde las partes interesadas interactúan e intercambian información, conocimiento y puntos de vista, y en las que intentan llegar a un acuerdo sobre la forma en que se debe abordar el problema político. (</a:t>
            </a:r>
            <a:r>
              <a:rPr lang="es-ES" dirty="0" err="1" smtClean="0"/>
              <a:t>Klijn</a:t>
            </a:r>
            <a:r>
              <a:rPr lang="es-ES" dirty="0" smtClean="0"/>
              <a:t> y </a:t>
            </a:r>
            <a:r>
              <a:rPr lang="es-ES" dirty="0" err="1" smtClean="0"/>
              <a:t>Koppenjan</a:t>
            </a:r>
            <a:r>
              <a:rPr lang="es-ES" dirty="0" smtClean="0"/>
              <a:t>, 2000).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6927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4723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gobernanza se refiere a los procesos más cooperativos de gobierno, formulación de políticas y toma de decisiones, tan diferentes del antiguo modelo jerárquico en el que las autoridades estatales ejercían un control soberano sobre los grupos y ciudadanos que conforman la sociedad civil (</a:t>
            </a:r>
            <a:r>
              <a:rPr lang="es-ES" dirty="0" err="1" smtClean="0"/>
              <a:t>Mayntz</a:t>
            </a:r>
            <a:r>
              <a:rPr lang="es-ES" dirty="0" smtClean="0"/>
              <a:t>, 2003). La gobernanza enfatiza que las políticas se formulan e implementan en entornos en red de múltiples actores, en los cuales los actores persiguen diferentes objetivos (</a:t>
            </a:r>
            <a:r>
              <a:rPr lang="es-ES" dirty="0" err="1" smtClean="0"/>
              <a:t>Rhodes</a:t>
            </a:r>
            <a:r>
              <a:rPr lang="es-ES" dirty="0" smtClean="0"/>
              <a:t>, 1997). Las relaciones entre los actores en estos entornos en red se caracterizan por interdependencias, y los actores deben cooperar para lograr sus objetivos (De </a:t>
            </a:r>
            <a:r>
              <a:rPr lang="es-ES" dirty="0" err="1" smtClean="0"/>
              <a:t>Bruijn</a:t>
            </a:r>
            <a:r>
              <a:rPr lang="es-ES" dirty="0" smtClean="0"/>
              <a:t> y diez </a:t>
            </a:r>
            <a:r>
              <a:rPr lang="es-ES" dirty="0" err="1" smtClean="0"/>
              <a:t>Heuvelhof</a:t>
            </a:r>
            <a:r>
              <a:rPr lang="es-ES" dirty="0" smtClean="0"/>
              <a:t>, 2000). Las interacciones entre los actores que tienen como objetivo abordar un problema político tienen lugar en arenas virtuales, lugares donde las partes interesadas interactúan e intercambian información, conocimiento y puntos de vista, y en las que intentan llegar a un acuerdo sobre la forma en que se debe abordar el problema político. (</a:t>
            </a:r>
            <a:r>
              <a:rPr lang="es-ES" dirty="0" err="1" smtClean="0"/>
              <a:t>Klijn</a:t>
            </a:r>
            <a:r>
              <a:rPr lang="es-ES" dirty="0" smtClean="0"/>
              <a:t> y </a:t>
            </a:r>
            <a:r>
              <a:rPr lang="es-ES" dirty="0" err="1" smtClean="0"/>
              <a:t>Koppenjan</a:t>
            </a:r>
            <a:r>
              <a:rPr lang="es-ES" dirty="0" smtClean="0"/>
              <a:t>, 2000).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0261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C6780ED6-F9AB-4814-AFC6-A6ADB1B8E826}" type="slidenum">
              <a:rPr lang="es-ES" altLang="en-US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10</a:t>
            </a:fld>
            <a:endParaRPr lang="es-E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3884613" y="8686800"/>
            <a:ext cx="29591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061" tIns="44530" rIns="89061" bIns="44530" anchor="b"/>
          <a:lstStyle>
            <a:lvl1pPr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/>
            <a:fld id="{0DA0BEF8-C1F8-49B7-BFC0-C91BE1A4D0F4}" type="slidenum">
              <a:rPr lang="es-ES" altLang="en-US" sz="11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algn="r" eaLnBrk="1" hangingPunct="1"/>
              <a:t>10</a:t>
            </a:fld>
            <a:endParaRPr lang="es-ES" altLang="en-US" sz="110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884613" y="8686800"/>
            <a:ext cx="29606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061" tIns="44530" rIns="89061" bIns="44530" anchor="b"/>
          <a:lstStyle>
            <a:lvl1pPr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/>
            <a:fld id="{484FF3D6-59BA-47C5-BAA2-47CB84AE26AB}" type="slidenum">
              <a:rPr lang="es-ES" altLang="en-US" sz="11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algn="r" eaLnBrk="1" hangingPunct="1"/>
              <a:t>10</a:t>
            </a:fld>
            <a:endParaRPr lang="es-ES" altLang="en-US" sz="110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43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6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72113" cy="410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3884613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396" tIns="44198" rIns="88396" bIns="44198" anchor="b"/>
          <a:lstStyle>
            <a:lvl1pPr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/>
            <a:fld id="{C15A290D-17A8-41D8-984C-811CEC4CE0B7}" type="slidenum">
              <a:rPr lang="en-US" altLang="en-US" sz="1200">
                <a:solidFill>
                  <a:srgbClr val="000000"/>
                </a:solidFill>
                <a:latin typeface="Gill Sans"/>
                <a:ea typeface="MS PGothic" panose="020B0600070205080204" pitchFamily="34" charset="-128"/>
              </a:rPr>
              <a:pPr algn="r" eaLnBrk="1" hangingPunct="1"/>
              <a:t>10</a:t>
            </a:fld>
            <a:endParaRPr lang="en-US" altLang="en-US" sz="1200">
              <a:solidFill>
                <a:srgbClr val="000000"/>
              </a:solidFill>
              <a:latin typeface="Gill Sans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8187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fld id="{23E2DBB8-1A93-43C0-BCD7-0701EE98B97B}" type="slidenum">
              <a:rPr lang="es-ES" altLang="en-US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11</a:t>
            </a:fld>
            <a:endParaRPr lang="es-E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3884613" y="8686800"/>
            <a:ext cx="29591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061" tIns="44530" rIns="89061" bIns="44530" anchor="b"/>
          <a:lstStyle>
            <a:lvl1pPr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/>
            <a:fld id="{FB459A52-D663-4DCE-832F-88ED0ACD30BC}" type="slidenum">
              <a:rPr lang="es-ES" altLang="en-US" sz="11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algn="r" eaLnBrk="1" hangingPunct="1"/>
              <a:t>11</a:t>
            </a:fld>
            <a:endParaRPr lang="es-ES" altLang="en-US" sz="110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3884613" y="8686800"/>
            <a:ext cx="29606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061" tIns="44530" rIns="89061" bIns="44530" anchor="b"/>
          <a:lstStyle>
            <a:lvl1pPr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/>
            <a:fld id="{2813CAAD-0B59-4490-ADBF-0F2A145E45E8}" type="slidenum">
              <a:rPr lang="es-ES" altLang="en-US" sz="11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algn="r" eaLnBrk="1" hangingPunct="1"/>
              <a:t>11</a:t>
            </a:fld>
            <a:endParaRPr lang="es-ES" altLang="en-US" sz="110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9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20713" y="622300"/>
            <a:ext cx="5530850" cy="3111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4" name="Text Box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3944938"/>
            <a:ext cx="5416550" cy="3732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070" tIns="42869" rIns="86070" bIns="4286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13"/>
              </a:spcBef>
              <a:buFont typeface="Times New Roman" panose="02020603050405020304" pitchFamily="18" charset="0"/>
              <a:buChar char="-"/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</a:pPr>
            <a:r>
              <a:rPr lang="es-EC" altLang="en-US" dirty="0" smtClean="0">
                <a:cs typeface="Lucida Sans Unicode" panose="020B0602030504020204" pitchFamily="34" charset="0"/>
              </a:rPr>
              <a:t>Las decisiones se deben tomar en base a la información que se ha recabado, organizado y gestionado en los últimos 3 años.</a:t>
            </a:r>
          </a:p>
          <a:p>
            <a:pPr eaLnBrk="1" hangingPunct="1">
              <a:spcBef>
                <a:spcPts val="413"/>
              </a:spcBef>
              <a:buFont typeface="Times New Roman" panose="02020603050405020304" pitchFamily="18" charset="0"/>
              <a:buChar char="-"/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</a:pPr>
            <a:r>
              <a:rPr lang="es-EC" altLang="en-US" dirty="0" smtClean="0">
                <a:cs typeface="Lucida Sans Unicode" panose="020B0602030504020204" pitchFamily="34" charset="0"/>
              </a:rPr>
              <a:t> La gobernanza se ha estructurado también en el marco de las corrientes internacionales de manejo de bosques y de todo el reposicionamiento de este en el gran marco de Cambio Climático.</a:t>
            </a:r>
          </a:p>
          <a:p>
            <a:pPr eaLnBrk="1" hangingPunct="1">
              <a:spcBef>
                <a:spcPts val="413"/>
              </a:spcBef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</a:pPr>
            <a:endParaRPr lang="es-EC" altLang="en-US" b="1" dirty="0" smtClean="0"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413"/>
              </a:spcBef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</a:pPr>
            <a:endParaRPr lang="en-US" altLang="en-US" dirty="0" smtClean="0"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413"/>
              </a:spcBef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</a:pPr>
            <a:endParaRPr lang="en-US" altLang="en-US" dirty="0" smtClean="0">
              <a:cs typeface="Lucida Sans Unicode" panose="020B0602030504020204" pitchFamily="34" charset="0"/>
            </a:endParaRP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3836988" y="7886700"/>
            <a:ext cx="29337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070" tIns="42869" rIns="86070" bIns="42869" anchor="b"/>
          <a:lstStyle>
            <a:lvl1pPr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2750" algn="l"/>
                <a:tab pos="827088" algn="l"/>
                <a:tab pos="1241425" algn="l"/>
                <a:tab pos="1657350" algn="l"/>
                <a:tab pos="2071688" algn="l"/>
                <a:tab pos="2486025" algn="l"/>
                <a:tab pos="2900363" algn="l"/>
                <a:tab pos="3314700" algn="l"/>
                <a:tab pos="3730625" algn="l"/>
                <a:tab pos="4144963" algn="l"/>
                <a:tab pos="4559300" algn="l"/>
                <a:tab pos="4973638" algn="l"/>
                <a:tab pos="5389563" algn="l"/>
                <a:tab pos="5803900" algn="l"/>
                <a:tab pos="6218238" algn="l"/>
                <a:tab pos="6632575" algn="l"/>
                <a:tab pos="7048500" algn="l"/>
                <a:tab pos="7462838" algn="l"/>
                <a:tab pos="7877175" algn="l"/>
                <a:tab pos="8291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r" eaLnBrk="1" hangingPunct="1"/>
            <a:fld id="{C5ADB080-1D70-474D-8D2F-A49277FFB9A5}" type="slidenum">
              <a:rPr lang="es-ES" altLang="en-US" sz="11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algn="r" eaLnBrk="1" hangingPunct="1"/>
              <a:t>11</a:t>
            </a:fld>
            <a:endParaRPr lang="es-ES" altLang="en-US" sz="110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49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 dirty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tx1"/>
                </a:solidFill>
              </a:rPr>
              <a:pPr/>
              <a:t>‹Nº›</a:t>
            </a:fld>
            <a:endParaRPr lang="en-US" b="1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4043"/>
            <a:ext cx="3932237" cy="1089529"/>
          </a:xfrm>
        </p:spPr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noProof="0"/>
              <a:t>Haga clic en el icono para agregar una imagen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  <a:p>
            <a:pPr lvl="0"/>
            <a:endParaRPr lang="en-US" noProof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noProof="0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noProof="0" dirty="0"/>
              <a:t>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Section Header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Section Header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s-ES" noProof="0"/>
              <a:t>Haga clic para modificar el estilo de título del patrón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s-ES" noProof="0" dirty="0"/>
              <a:t>Haga clic para modificar el estilo de título del patrón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C" noProof="0" dirty="0" err="1"/>
              <a:t>Edit</a:t>
            </a:r>
            <a:r>
              <a:rPr lang="es-EC" noProof="0" dirty="0"/>
              <a:t> Master </a:t>
            </a:r>
            <a:r>
              <a:rPr lang="es-EC" noProof="0" dirty="0" err="1"/>
              <a:t>text</a:t>
            </a:r>
            <a:r>
              <a:rPr lang="es-EC" noProof="0" dirty="0"/>
              <a:t> </a:t>
            </a:r>
            <a:r>
              <a:rPr lang="es-EC" noProof="0" dirty="0" err="1"/>
              <a:t>styles</a:t>
            </a:r>
            <a:endParaRPr lang="es-EC" noProof="0" dirty="0"/>
          </a:p>
          <a:p>
            <a:pPr lvl="1"/>
            <a:r>
              <a:rPr lang="es-EC" noProof="0" dirty="0" err="1"/>
              <a:t>Second</a:t>
            </a:r>
            <a:r>
              <a:rPr lang="es-EC" noProof="0" dirty="0"/>
              <a:t> </a:t>
            </a:r>
            <a:r>
              <a:rPr lang="es-EC" noProof="0" dirty="0" err="1"/>
              <a:t>level</a:t>
            </a:r>
            <a:endParaRPr lang="es-EC" noProof="0" dirty="0"/>
          </a:p>
          <a:p>
            <a:pPr lvl="2"/>
            <a:r>
              <a:rPr lang="es-EC" noProof="0" dirty="0" err="1"/>
              <a:t>Third</a:t>
            </a:r>
            <a:r>
              <a:rPr lang="es-EC" noProof="0" dirty="0"/>
              <a:t> </a:t>
            </a:r>
            <a:r>
              <a:rPr lang="es-EC" noProof="0" dirty="0" err="1"/>
              <a:t>level</a:t>
            </a:r>
            <a:endParaRPr lang="es-EC" noProof="0" dirty="0"/>
          </a:p>
          <a:p>
            <a:pPr lvl="3"/>
            <a:r>
              <a:rPr lang="es-EC" noProof="0" dirty="0" err="1"/>
              <a:t>Fourth</a:t>
            </a:r>
            <a:r>
              <a:rPr lang="es-EC" noProof="0" dirty="0"/>
              <a:t> </a:t>
            </a:r>
            <a:r>
              <a:rPr lang="es-EC" noProof="0" dirty="0" err="1"/>
              <a:t>level</a:t>
            </a:r>
            <a:endParaRPr lang="es-EC" noProof="0" dirty="0"/>
          </a:p>
          <a:p>
            <a:pPr lvl="4"/>
            <a:r>
              <a:rPr lang="es-EC" noProof="0" dirty="0" err="1"/>
              <a:t>Fifth</a:t>
            </a:r>
            <a:r>
              <a:rPr lang="es-EC" noProof="0" dirty="0"/>
              <a:t> </a:t>
            </a:r>
            <a:r>
              <a:rPr lang="es-EC" noProof="0" dirty="0" err="1"/>
              <a:t>level</a:t>
            </a:r>
            <a:endParaRPr lang="es-EC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s-E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noProof="0" smtClean="0">
                <a:solidFill>
                  <a:schemeClr val="bg1"/>
                </a:solidFill>
              </a:rPr>
              <a:pPr/>
              <a:t>‹Nº›</a:t>
            </a:fld>
            <a:endParaRPr lang="en-US" b="1" noProof="0" dirty="0">
              <a:solidFill>
                <a:schemeClr val="bg1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192D699-F041-4AC0-8EB5-16E6C1F08C5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802983" y="123826"/>
            <a:ext cx="892942" cy="3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1.jpe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5153240"/>
            <a:ext cx="10607040" cy="701731"/>
          </a:xfrm>
        </p:spPr>
        <p:txBody>
          <a:bodyPr/>
          <a:lstStyle/>
          <a:p>
            <a:r>
              <a:rPr lang="es-EC" dirty="0" smtClean="0"/>
              <a:t>5.4. Gobernanza</a:t>
            </a: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5" y="191798"/>
            <a:ext cx="74866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750050" y="2708276"/>
            <a:ext cx="391795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5195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69875" y="1568056"/>
            <a:ext cx="5316538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ES" altLang="en-US" sz="1800" b="1" dirty="0" smtClean="0">
                <a:latin typeface="Gill Sans"/>
              </a:rPr>
              <a:t>Iniciativa Ministerio del Ambiente del Ecuador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ES" altLang="en-US" sz="1800" b="1" dirty="0" smtClean="0">
                <a:latin typeface="Gill Sans"/>
              </a:rPr>
              <a:t>INCENTIVOS ECONÓMICOS (pagos por servicios </a:t>
            </a:r>
            <a:r>
              <a:rPr lang="es-ES" altLang="en-US" sz="1800" b="1" dirty="0" err="1" smtClean="0">
                <a:latin typeface="Gill Sans"/>
              </a:rPr>
              <a:t>ecosistemicos</a:t>
            </a:r>
            <a:r>
              <a:rPr lang="es-ES" altLang="en-US" sz="1800" b="1" dirty="0" smtClean="0">
                <a:latin typeface="Gill Sans"/>
              </a:rPr>
              <a:t>)</a:t>
            </a:r>
            <a:endParaRPr lang="es-ES" altLang="en-US" sz="1800" b="1" dirty="0">
              <a:latin typeface="Gill Sans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ES" altLang="en-US" sz="1800" dirty="0">
                <a:latin typeface="Gill Sans"/>
              </a:rPr>
              <a:t>Campesinos y comunidades indígenas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ES" altLang="en-US" sz="1800" dirty="0">
                <a:latin typeface="Gill Sans"/>
              </a:rPr>
              <a:t>Compromiso </a:t>
            </a:r>
            <a:r>
              <a:rPr lang="es-ES" altLang="en-US" sz="1800" b="1" dirty="0">
                <a:latin typeface="Gill Sans"/>
              </a:rPr>
              <a:t>voluntario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ES" altLang="en-US" sz="1800" b="1" dirty="0">
                <a:latin typeface="Gill Sans"/>
              </a:rPr>
              <a:t>CONSERVACIÓN Y PROTECCIÓN </a:t>
            </a:r>
            <a:r>
              <a:rPr lang="es-ES" altLang="en-US" sz="1800" dirty="0">
                <a:latin typeface="Gill Sans"/>
              </a:rPr>
              <a:t>de sus ecosistemas nativos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ES" altLang="en-US" sz="1800" dirty="0">
                <a:latin typeface="Gill Sans"/>
              </a:rPr>
              <a:t>20 años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ES" altLang="en-US" sz="1800" dirty="0">
                <a:latin typeface="Gill Sans"/>
              </a:rPr>
              <a:t>Incentivo condicionado a la conservación y protección de los ecosistemas.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s-ES" altLang="en-US" sz="1800" dirty="0">
                <a:latin typeface="Gill Sans"/>
              </a:rPr>
              <a:t>Distribución </a:t>
            </a:r>
            <a:r>
              <a:rPr lang="es-ES" altLang="en-US" sz="1800" b="1" dirty="0">
                <a:latin typeface="Gill Sans"/>
              </a:rPr>
              <a:t>directa y equitativa </a:t>
            </a:r>
            <a:r>
              <a:rPr lang="es-ES" altLang="en-US" sz="1800" dirty="0">
                <a:latin typeface="Gill Sans"/>
              </a:rPr>
              <a:t>de beneficios; a nivel nacional y dirigido a propietarios de </a:t>
            </a:r>
            <a:r>
              <a:rPr lang="es-ES" altLang="en-US" sz="1800" dirty="0" smtClean="0">
                <a:latin typeface="Gill Sans"/>
              </a:rPr>
              <a:t>bosques: Privados, pueblos y nacionalidades.</a:t>
            </a:r>
            <a:endParaRPr lang="es-ES" altLang="en-US" sz="1800" dirty="0">
              <a:latin typeface="Gill Sans"/>
            </a:endParaRP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1847850" y="3860801"/>
            <a:ext cx="3887788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729288" y="720726"/>
            <a:ext cx="4254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608013" indent="-3905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3375"/>
              </a:spcBef>
              <a:buClrTx/>
              <a:buSzTx/>
              <a:buFont typeface="Gill Sans"/>
              <a:buChar char="•"/>
            </a:pPr>
            <a:r>
              <a:rPr lang="en-US" altLang="en-US" sz="1800" dirty="0" err="1">
                <a:solidFill>
                  <a:srgbClr val="FFFFFF"/>
                </a:solidFill>
                <a:latin typeface="Gill Sans"/>
              </a:rPr>
              <a:t>Proteger</a:t>
            </a:r>
            <a:r>
              <a:rPr lang="en-US" altLang="en-US" sz="1800" dirty="0">
                <a:solidFill>
                  <a:srgbClr val="FFFFFF"/>
                </a:solidFill>
                <a:latin typeface="Gill Sans"/>
              </a:rPr>
              <a:t> los </a:t>
            </a:r>
            <a:r>
              <a:rPr lang="en-US" altLang="en-US" sz="1800" dirty="0" err="1">
                <a:solidFill>
                  <a:srgbClr val="FFFFFF"/>
                </a:solidFill>
                <a:latin typeface="Gill Sans"/>
              </a:rPr>
              <a:t>bosques</a:t>
            </a:r>
            <a:r>
              <a:rPr lang="en-US" altLang="en-US" sz="1800" dirty="0">
                <a:solidFill>
                  <a:srgbClr val="FFFFFF"/>
                </a:solidFill>
                <a:latin typeface="Gill Sans"/>
              </a:rPr>
              <a:t> y </a:t>
            </a:r>
            <a:r>
              <a:rPr lang="en-US" altLang="en-US" sz="1800" dirty="0" err="1">
                <a:solidFill>
                  <a:srgbClr val="FFFFFF"/>
                </a:solidFill>
                <a:latin typeface="Gill Sans"/>
              </a:rPr>
              <a:t>sus</a:t>
            </a:r>
            <a:r>
              <a:rPr lang="en-US" altLang="en-US" sz="1800" dirty="0">
                <a:solidFill>
                  <a:srgbClr val="FFFFFF"/>
                </a:solidFill>
                <a:latin typeface="Gill Sans"/>
              </a:rPr>
              <a:t> </a:t>
            </a:r>
            <a:r>
              <a:rPr lang="en-US" altLang="en-US" sz="1800" dirty="0" err="1">
                <a:solidFill>
                  <a:srgbClr val="FFFFFF"/>
                </a:solidFill>
                <a:latin typeface="Gill Sans"/>
              </a:rPr>
              <a:t>valores</a:t>
            </a:r>
            <a:r>
              <a:rPr lang="en-US" altLang="en-US" sz="1800" dirty="0">
                <a:solidFill>
                  <a:srgbClr val="FFFFFF"/>
                </a:solidFill>
                <a:latin typeface="Gill Sans"/>
              </a:rPr>
              <a:t> </a:t>
            </a:r>
            <a:r>
              <a:rPr lang="en-US" altLang="en-US" sz="1800" dirty="0" err="1">
                <a:solidFill>
                  <a:srgbClr val="FFFFFF"/>
                </a:solidFill>
                <a:latin typeface="Gill Sans"/>
              </a:rPr>
              <a:t>ecológicos</a:t>
            </a:r>
            <a:r>
              <a:rPr lang="en-US" altLang="en-US" sz="1800" dirty="0">
                <a:solidFill>
                  <a:srgbClr val="FFFFFF"/>
                </a:solidFill>
                <a:latin typeface="Gill Sans"/>
              </a:rPr>
              <a:t>, </a:t>
            </a:r>
            <a:r>
              <a:rPr lang="en-US" altLang="en-US" sz="1800" dirty="0" err="1">
                <a:solidFill>
                  <a:srgbClr val="FFFFFF"/>
                </a:solidFill>
                <a:latin typeface="Gill Sans"/>
              </a:rPr>
              <a:t>económicos</a:t>
            </a:r>
            <a:r>
              <a:rPr lang="en-US" altLang="en-US" sz="1800" dirty="0">
                <a:solidFill>
                  <a:srgbClr val="FFFFFF"/>
                </a:solidFill>
                <a:latin typeface="Gill Sans"/>
              </a:rPr>
              <a:t> y </a:t>
            </a:r>
            <a:r>
              <a:rPr lang="en-US" altLang="en-US" sz="1800" dirty="0" err="1">
                <a:solidFill>
                  <a:srgbClr val="FFFFFF"/>
                </a:solidFill>
                <a:latin typeface="Gill Sans"/>
              </a:rPr>
              <a:t>culturales</a:t>
            </a:r>
            <a:r>
              <a:rPr lang="en-US" altLang="en-US" sz="1800" dirty="0">
                <a:solidFill>
                  <a:srgbClr val="FFFFFF"/>
                </a:solidFill>
                <a:latin typeface="Gill Sans"/>
              </a:rPr>
              <a:t> (4 </a:t>
            </a:r>
            <a:r>
              <a:rPr lang="en-US" altLang="en-US" sz="1800" dirty="0" err="1">
                <a:solidFill>
                  <a:srgbClr val="FFFFFF"/>
                </a:solidFill>
                <a:latin typeface="Gill Sans"/>
              </a:rPr>
              <a:t>millones</a:t>
            </a:r>
            <a:r>
              <a:rPr lang="en-US" altLang="en-US" sz="1800" dirty="0">
                <a:solidFill>
                  <a:srgbClr val="FFFFFF"/>
                </a:solidFill>
                <a:latin typeface="Gill Sans"/>
              </a:rPr>
              <a:t> de </a:t>
            </a:r>
            <a:r>
              <a:rPr lang="en-US" altLang="en-US" sz="1800" dirty="0" err="1">
                <a:solidFill>
                  <a:srgbClr val="FFFFFF"/>
                </a:solidFill>
                <a:latin typeface="Gill Sans"/>
              </a:rPr>
              <a:t>hectáreas</a:t>
            </a:r>
            <a:r>
              <a:rPr lang="en-US" altLang="en-US" sz="1800" dirty="0">
                <a:solidFill>
                  <a:srgbClr val="FFFFFF"/>
                </a:solidFill>
                <a:latin typeface="Gill Sans"/>
              </a:rPr>
              <a:t>).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311900" y="1979613"/>
            <a:ext cx="37798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3375"/>
              </a:spcBef>
              <a:buClrTx/>
              <a:buSzTx/>
              <a:buNone/>
            </a:pPr>
            <a:r>
              <a:rPr lang="en-US" altLang="en-US" sz="1800">
                <a:solidFill>
                  <a:srgbClr val="FFFFFF"/>
                </a:solidFill>
                <a:latin typeface="Gill Sans"/>
              </a:rPr>
              <a:t>Reducir las tasas de deforestación y las emisiones de Gases de efecto invernadero asociadas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680075" y="3060701"/>
            <a:ext cx="44831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608013" indent="-3905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608013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  <a:tab pos="9591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3375"/>
              </a:spcBef>
              <a:buClrTx/>
              <a:buSzTx/>
              <a:buFont typeface="Gill Sans"/>
              <a:buChar char="•"/>
            </a:pPr>
            <a:r>
              <a:rPr lang="en-US" altLang="en-US" sz="1800">
                <a:solidFill>
                  <a:srgbClr val="FFFFFF"/>
                </a:solidFill>
                <a:latin typeface="Gill Sans"/>
              </a:rPr>
              <a:t>Mejorar las condiciones de vida de las poblaciones rurales (aprox. 1 millón de beneficiarios)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6391276" y="727076"/>
            <a:ext cx="180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1774825" y="5013326"/>
            <a:ext cx="37020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380207"/>
            <a:ext cx="3448051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1F497D"/>
                </a:solidFill>
              </a:rPr>
              <a:t>¿</a:t>
            </a:r>
            <a:r>
              <a:rPr lang="en-US" altLang="en-US" sz="2800" b="1" dirty="0" err="1">
                <a:solidFill>
                  <a:srgbClr val="1F497D"/>
                </a:solidFill>
              </a:rPr>
              <a:t>Qué</a:t>
            </a:r>
            <a:r>
              <a:rPr lang="en-US" altLang="en-US" sz="2800" b="1" dirty="0">
                <a:solidFill>
                  <a:srgbClr val="1F497D"/>
                </a:solidFill>
              </a:rPr>
              <a:t> </a:t>
            </a:r>
            <a:r>
              <a:rPr lang="en-US" altLang="en-US" sz="2800" b="1" dirty="0" err="1">
                <a:solidFill>
                  <a:srgbClr val="1F497D"/>
                </a:solidFill>
              </a:rPr>
              <a:t>es</a:t>
            </a:r>
            <a:r>
              <a:rPr lang="en-US" altLang="en-US" sz="2800" b="1" dirty="0">
                <a:solidFill>
                  <a:srgbClr val="1F497D"/>
                </a:solidFill>
              </a:rPr>
              <a:t>  </a:t>
            </a:r>
            <a:r>
              <a:rPr lang="en-US" altLang="en-US" sz="2800" b="1" dirty="0" smtClean="0">
                <a:solidFill>
                  <a:srgbClr val="1F497D"/>
                </a:solidFill>
              </a:rPr>
              <a:t>el </a:t>
            </a:r>
            <a:r>
              <a:rPr lang="en-US" altLang="en-US" sz="2800" b="1" dirty="0" err="1" smtClean="0">
                <a:solidFill>
                  <a:srgbClr val="1F497D"/>
                </a:solidFill>
              </a:rPr>
              <a:t>Programa</a:t>
            </a:r>
            <a:r>
              <a:rPr lang="en-US" altLang="en-US" sz="2800" b="1" dirty="0">
                <a:solidFill>
                  <a:srgbClr val="1F497D"/>
                </a:solidFill>
              </a:rPr>
              <a:t/>
            </a:r>
            <a:br>
              <a:rPr lang="en-US" altLang="en-US" sz="2800" b="1" dirty="0">
                <a:solidFill>
                  <a:srgbClr val="1F497D"/>
                </a:solidFill>
              </a:rPr>
            </a:br>
            <a:r>
              <a:rPr lang="en-US" altLang="en-US" sz="2800" b="1" dirty="0">
                <a:solidFill>
                  <a:srgbClr val="1F497D"/>
                </a:solidFill>
              </a:rPr>
              <a:t>Socio Bosque?</a:t>
            </a:r>
            <a:br>
              <a:rPr lang="en-US" altLang="en-US" sz="2800" b="1" dirty="0">
                <a:solidFill>
                  <a:srgbClr val="1F497D"/>
                </a:solidFill>
              </a:rPr>
            </a:br>
            <a:endParaRPr lang="en-US" altLang="en-US" sz="2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000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0" y="588962"/>
            <a:ext cx="5774054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-1" y="0"/>
            <a:ext cx="7897091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err="1" smtClean="0">
                <a:solidFill>
                  <a:srgbClr val="1F497D"/>
                </a:solidFill>
              </a:rPr>
              <a:t>Programa</a:t>
            </a:r>
            <a:r>
              <a:rPr lang="en-US" altLang="en-US" sz="2800" b="1" dirty="0" smtClean="0">
                <a:solidFill>
                  <a:srgbClr val="1F497D"/>
                </a:solidFill>
              </a:rPr>
              <a:t> Socio </a:t>
            </a:r>
            <a:r>
              <a:rPr lang="en-US" altLang="en-US" sz="2800" b="1" dirty="0">
                <a:solidFill>
                  <a:srgbClr val="1F497D"/>
                </a:solidFill>
              </a:rPr>
              <a:t>Bosque </a:t>
            </a:r>
            <a:r>
              <a:rPr lang="en-US" altLang="en-US" sz="2800" b="1" dirty="0" err="1">
                <a:solidFill>
                  <a:srgbClr val="1F497D"/>
                </a:solidFill>
              </a:rPr>
              <a:t>en</a:t>
            </a:r>
            <a:r>
              <a:rPr lang="en-US" altLang="en-US" sz="2800" b="1" dirty="0">
                <a:solidFill>
                  <a:srgbClr val="1F497D"/>
                </a:solidFill>
              </a:rPr>
              <a:t> la </a:t>
            </a:r>
            <a:r>
              <a:rPr lang="en-US" altLang="en-US" sz="2800" b="1" dirty="0" err="1">
                <a:solidFill>
                  <a:srgbClr val="1F497D"/>
                </a:solidFill>
              </a:rPr>
              <a:t>Gobernanza</a:t>
            </a:r>
            <a:r>
              <a:rPr lang="en-US" altLang="en-US" sz="2800" b="1" dirty="0">
                <a:solidFill>
                  <a:srgbClr val="1F497D"/>
                </a:solidFill>
              </a:rPr>
              <a:t> </a:t>
            </a:r>
            <a:r>
              <a:rPr lang="en-US" altLang="en-US" sz="2800" b="1" dirty="0" err="1">
                <a:solidFill>
                  <a:srgbClr val="1F497D"/>
                </a:solidFill>
              </a:rPr>
              <a:t>Forestal</a:t>
            </a:r>
            <a:endParaRPr lang="en-US" altLang="en-US" sz="2800" b="1" dirty="0">
              <a:solidFill>
                <a:srgbClr val="1F497D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1493" y="4735512"/>
            <a:ext cx="36004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Socio Bosque se </a:t>
            </a:r>
            <a:r>
              <a:rPr lang="en-US" altLang="en-US" sz="1800" dirty="0" err="1"/>
              <a:t>encuentra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dentro</a:t>
            </a:r>
            <a:r>
              <a:rPr lang="en-US" altLang="en-US" sz="1800" dirty="0"/>
              <a:t> del Sistema de </a:t>
            </a:r>
            <a:r>
              <a:rPr lang="en-US" altLang="en-US" sz="1800" dirty="0" err="1"/>
              <a:t>Incentivos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como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mecanismo</a:t>
            </a:r>
            <a:r>
              <a:rPr lang="en-US" altLang="en-US" sz="1800" dirty="0"/>
              <a:t> para la </a:t>
            </a:r>
            <a:r>
              <a:rPr lang="en-US" altLang="en-US" sz="1800" dirty="0" err="1"/>
              <a:t>conservación</a:t>
            </a:r>
            <a:r>
              <a:rPr lang="en-US" altLang="en-US" sz="1800" dirty="0"/>
              <a:t> de los </a:t>
            </a:r>
            <a:r>
              <a:rPr lang="en-US" altLang="en-US" sz="1800" dirty="0" err="1"/>
              <a:t>bosques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nativos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remanentes</a:t>
            </a:r>
            <a:r>
              <a:rPr lang="en-US" altLang="en-US" sz="1800" dirty="0"/>
              <a:t> 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6801861" y="892174"/>
            <a:ext cx="51847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C" altLang="en-US" sz="1800" dirty="0">
                <a:latin typeface="Gill Sans"/>
              </a:rPr>
              <a:t>  Duración por 20 años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C" altLang="en-US" sz="1800" dirty="0">
              <a:latin typeface="Gill Sans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C" altLang="en-US" sz="1800" i="1" dirty="0">
                <a:latin typeface="Gill Sans"/>
              </a:rPr>
              <a:t>Obligación de los beneficiarios</a:t>
            </a:r>
            <a:r>
              <a:rPr lang="es-EC" altLang="en-US" sz="1800" dirty="0">
                <a:latin typeface="Gill Sans"/>
              </a:rPr>
              <a:t>: proteger y conservar el Área Bajo Conservación, esto incluye: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n-US" sz="1800" dirty="0">
                <a:latin typeface="Gill Sans"/>
              </a:rPr>
              <a:t>No talar el área de conservación;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n-US" sz="1800" dirty="0">
                <a:latin typeface="Gill Sans"/>
              </a:rPr>
              <a:t>No cambiar el uso del suelo del área;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n-US" sz="1800" dirty="0">
                <a:latin typeface="Gill Sans"/>
              </a:rPr>
              <a:t>No quemar el área;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n-US" sz="1800" dirty="0">
                <a:latin typeface="Gill Sans"/>
              </a:rPr>
              <a:t>No realizar actividades que alteren el comportamiento natural o que amenacen la capacidad de dar refugio a la biodiversidad, alteren las condiciones hidrológicas naturales o reduzcan el almacenamiento de carbono;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S" altLang="en-US" sz="1800" dirty="0">
                <a:latin typeface="Gill Sans"/>
              </a:rPr>
              <a:t>No cazar con fines comerciales o deportivos en el área de conservación;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C" altLang="en-US" sz="1800" dirty="0">
              <a:latin typeface="Gill Sans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EC" altLang="en-US" sz="1800" i="1" dirty="0">
                <a:latin typeface="Gill Sans"/>
              </a:rPr>
              <a:t>Obligación del MAE</a:t>
            </a:r>
            <a:r>
              <a:rPr lang="es-EC" altLang="en-US" sz="1800" dirty="0">
                <a:latin typeface="Gill Sans"/>
              </a:rPr>
              <a:t>: realizar las transferencias del incentivo en el plazo determinado</a:t>
            </a:r>
          </a:p>
        </p:txBody>
      </p:sp>
    </p:spTree>
    <p:extLst>
      <p:ext uri="{BB962C8B-B14F-4D97-AF65-F5344CB8AC3E}">
        <p14:creationId xmlns:p14="http://schemas.microsoft.com/office/powerpoint/2010/main" val="1215771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Diagram group"/>
          <p:cNvGrpSpPr/>
          <p:nvPr/>
        </p:nvGrpSpPr>
        <p:grpSpPr>
          <a:xfrm>
            <a:off x="909494" y="3051062"/>
            <a:ext cx="1390230" cy="1033427"/>
            <a:chOff x="2573505" y="3036638"/>
            <a:chExt cx="2017469" cy="1772096"/>
          </a:xfrm>
          <a:scene3d>
            <a:camera prst="isometricOffAxis2Top"/>
            <a:lightRig rig="threePt" dir="t"/>
          </a:scene3d>
        </p:grpSpPr>
        <p:sp>
          <p:nvSpPr>
            <p:cNvPr id="23" name="Flecha doblada hacia arriba 22"/>
            <p:cNvSpPr/>
            <p:nvPr/>
          </p:nvSpPr>
          <p:spPr>
            <a:xfrm rot="5400000">
              <a:off x="2696192" y="2913951"/>
              <a:ext cx="1772096" cy="201746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isometricOffAxis2Top"/>
              <a:lightRig rig="threePt" dir="t"/>
            </a:scene3d>
            <a:sp3d>
              <a:bevelT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3" name="Diagram group"/>
          <p:cNvGrpSpPr/>
          <p:nvPr/>
        </p:nvGrpSpPr>
        <p:grpSpPr>
          <a:xfrm>
            <a:off x="3468049" y="3598428"/>
            <a:ext cx="1390230" cy="1033427"/>
            <a:chOff x="2573505" y="3036638"/>
            <a:chExt cx="2017469" cy="1772096"/>
          </a:xfrm>
          <a:scene3d>
            <a:camera prst="isometricOffAxis2Top"/>
            <a:lightRig rig="threePt" dir="t"/>
          </a:scene3d>
        </p:grpSpPr>
        <p:sp>
          <p:nvSpPr>
            <p:cNvPr id="44" name="Flecha doblada hacia arriba 43"/>
            <p:cNvSpPr/>
            <p:nvPr/>
          </p:nvSpPr>
          <p:spPr>
            <a:xfrm rot="5400000">
              <a:off x="2696192" y="2913951"/>
              <a:ext cx="1772096" cy="2017469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isometricOffAxis2Top"/>
              <a:lightRig rig="threePt" dir="t"/>
            </a:scene3d>
            <a:sp3d>
              <a:bevelT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5" name="Diagram group"/>
          <p:cNvGrpSpPr/>
          <p:nvPr/>
        </p:nvGrpSpPr>
        <p:grpSpPr>
          <a:xfrm>
            <a:off x="558739" y="2368422"/>
            <a:ext cx="1721773" cy="1205335"/>
            <a:chOff x="2469358" y="1537212"/>
            <a:chExt cx="2952824" cy="2066881"/>
          </a:xfrm>
          <a:solidFill>
            <a:schemeClr val="accent1">
              <a:hueOff val="0"/>
              <a:satOff val="0"/>
              <a:lumOff val="0"/>
            </a:schemeClr>
          </a:solidFill>
          <a:scene3d>
            <a:camera prst="isometricOffAxis2Top"/>
            <a:lightRig rig="threePt" dir="t"/>
          </a:scene3d>
        </p:grpSpPr>
        <p:grpSp>
          <p:nvGrpSpPr>
            <p:cNvPr id="36" name="Grupo 35"/>
            <p:cNvGrpSpPr/>
            <p:nvPr/>
          </p:nvGrpSpPr>
          <p:grpSpPr>
            <a:xfrm>
              <a:off x="2469358" y="1537212"/>
              <a:ext cx="2952824" cy="2066881"/>
              <a:chOff x="2469358" y="1537212"/>
              <a:chExt cx="2952824" cy="2066881"/>
            </a:xfrm>
            <a:grpFill/>
            <a:scene3d>
              <a:camera prst="isometricOffAxis2Top"/>
              <a:lightRig rig="threePt" dir="t"/>
            </a:scene3d>
          </p:grpSpPr>
          <p:sp>
            <p:nvSpPr>
              <p:cNvPr id="37" name="Rectángulo redondeado 36"/>
              <p:cNvSpPr/>
              <p:nvPr/>
            </p:nvSpPr>
            <p:spPr>
              <a:xfrm>
                <a:off x="2469358" y="1537212"/>
                <a:ext cx="2952824" cy="2066881"/>
              </a:xfrm>
              <a:prstGeom prst="roundRect">
                <a:avLst>
                  <a:gd name="adj" fmla="val 16670"/>
                </a:avLst>
              </a:prstGeom>
              <a:grpFill/>
              <a:sp3d>
                <a:bevelT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Rectángulo 37"/>
              <p:cNvSpPr/>
              <p:nvPr/>
            </p:nvSpPr>
            <p:spPr>
              <a:xfrm>
                <a:off x="2570273" y="1638127"/>
                <a:ext cx="2750994" cy="186505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5738" tIns="185738" rIns="185738" bIns="185738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875" dirty="0"/>
              </a:p>
            </p:txBody>
          </p:sp>
        </p:grpSp>
      </p:grpSp>
      <p:sp>
        <p:nvSpPr>
          <p:cNvPr id="56" name="Rectangle 5"/>
          <p:cNvSpPr/>
          <p:nvPr/>
        </p:nvSpPr>
        <p:spPr>
          <a:xfrm>
            <a:off x="-148733" y="3276164"/>
            <a:ext cx="13282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050" dirty="0"/>
              <a:t>CONSTITUCIÓN </a:t>
            </a:r>
          </a:p>
          <a:p>
            <a:pPr lvl="0" algn="ctr"/>
            <a:r>
              <a:rPr lang="es-EC" sz="1050" dirty="0"/>
              <a:t>2008</a:t>
            </a:r>
          </a:p>
        </p:txBody>
      </p:sp>
      <p:sp>
        <p:nvSpPr>
          <p:cNvPr id="57" name="Rectangle 6"/>
          <p:cNvSpPr/>
          <p:nvPr/>
        </p:nvSpPr>
        <p:spPr>
          <a:xfrm>
            <a:off x="1098292" y="4140977"/>
            <a:ext cx="233296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1050" dirty="0"/>
              <a:t>PLAN NACIONAL DE DESARROLLO</a:t>
            </a:r>
          </a:p>
          <a:p>
            <a:pPr lvl="0" algn="ctr"/>
            <a:r>
              <a:rPr lang="es-EC" sz="1050" b="1" dirty="0"/>
              <a:t>ESTRATEGIA TERRITORIAL NACIONAL 2017 - 2021</a:t>
            </a:r>
          </a:p>
        </p:txBody>
      </p:sp>
      <p:sp>
        <p:nvSpPr>
          <p:cNvPr id="58" name="Rectangle 8"/>
          <p:cNvSpPr/>
          <p:nvPr/>
        </p:nvSpPr>
        <p:spPr>
          <a:xfrm>
            <a:off x="4630323" y="1622715"/>
            <a:ext cx="152150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/>
              <a:t>CÓDIGO ORGÁNICO DE ORGANIZACIÓN TERRITORIAL, AUTONOMÍA Y DESCENTRALIZACIÓN</a:t>
            </a:r>
          </a:p>
        </p:txBody>
      </p:sp>
      <p:sp>
        <p:nvSpPr>
          <p:cNvPr id="59" name="Rectangle 6"/>
          <p:cNvSpPr/>
          <p:nvPr/>
        </p:nvSpPr>
        <p:spPr>
          <a:xfrm>
            <a:off x="8030186" y="1438884"/>
            <a:ext cx="142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050" dirty="0"/>
              <a:t> ESTRATEGIA NACIONAL BIODIVERSIDAD</a:t>
            </a:r>
          </a:p>
          <a:p>
            <a:pPr lvl="0" algn="ctr"/>
            <a:endParaRPr lang="es-EC" sz="1050" dirty="0"/>
          </a:p>
        </p:txBody>
      </p:sp>
      <p:sp>
        <p:nvSpPr>
          <p:cNvPr id="60" name="1 Título"/>
          <p:cNvSpPr txBox="1">
            <a:spLocks/>
          </p:cNvSpPr>
          <p:nvPr/>
        </p:nvSpPr>
        <p:spPr>
          <a:xfrm>
            <a:off x="1166131" y="1317641"/>
            <a:ext cx="1055538" cy="324367"/>
          </a:xfrm>
          <a:prstGeom prst="roundRect">
            <a:avLst/>
          </a:prstGeom>
          <a:solidFill>
            <a:schemeClr val="bg1"/>
          </a:solidFill>
        </p:spPr>
        <p:txBody>
          <a:bodyPr lIns="91438" tIns="45719" rIns="91438" bIns="45719"/>
          <a:lstStyle/>
          <a:p>
            <a:pPr marL="0" lvl="1" indent="-457189" algn="r">
              <a:defRPr/>
            </a:pPr>
            <a:r>
              <a:rPr lang="es-EC" altLang="es-ES" b="1" dirty="0">
                <a:solidFill>
                  <a:srgbClr val="DAA600"/>
                </a:solidFill>
                <a:latin typeface="Arial Narrow" pitchFamily="34" charset="0"/>
                <a:cs typeface="Arial" pitchFamily="34" charset="0"/>
              </a:rPr>
              <a:t>Nacional</a:t>
            </a:r>
          </a:p>
        </p:txBody>
      </p:sp>
      <p:sp>
        <p:nvSpPr>
          <p:cNvPr id="61" name="1 Título"/>
          <p:cNvSpPr txBox="1">
            <a:spLocks/>
          </p:cNvSpPr>
          <p:nvPr/>
        </p:nvSpPr>
        <p:spPr>
          <a:xfrm>
            <a:off x="8846822" y="1156549"/>
            <a:ext cx="2666640" cy="316363"/>
          </a:xfrm>
          <a:prstGeom prst="roundRect">
            <a:avLst/>
          </a:prstGeom>
          <a:solidFill>
            <a:schemeClr val="bg1"/>
          </a:solidFill>
        </p:spPr>
        <p:txBody>
          <a:bodyPr lIns="91438" tIns="45719" rIns="91438" bIns="45719"/>
          <a:lstStyle/>
          <a:p>
            <a:pPr marL="0" lvl="1" indent="-457189" algn="r">
              <a:defRPr/>
            </a:pPr>
            <a:r>
              <a:rPr lang="en-US" altLang="es-ES" b="1" dirty="0" err="1">
                <a:solidFill>
                  <a:srgbClr val="DAA600"/>
                </a:solidFill>
                <a:latin typeface="Arial Narrow" pitchFamily="34" charset="0"/>
                <a:cs typeface="Arial" pitchFamily="34" charset="0"/>
              </a:rPr>
              <a:t>Estrategias</a:t>
            </a:r>
            <a:r>
              <a:rPr lang="en-US" altLang="es-ES" b="1" dirty="0">
                <a:solidFill>
                  <a:srgbClr val="DAA600"/>
                </a:solidFill>
                <a:latin typeface="Arial Narrow" pitchFamily="34" charset="0"/>
                <a:cs typeface="Arial" pitchFamily="34" charset="0"/>
              </a:rPr>
              <a:t> y Planes </a:t>
            </a:r>
            <a:endParaRPr lang="es-EC" altLang="es-ES" b="1" dirty="0">
              <a:solidFill>
                <a:srgbClr val="DAA60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62" name="Conector recto 61"/>
          <p:cNvCxnSpPr>
            <a:cxnSpLocks/>
          </p:cNvCxnSpPr>
          <p:nvPr/>
        </p:nvCxnSpPr>
        <p:spPr>
          <a:xfrm>
            <a:off x="7519978" y="1250747"/>
            <a:ext cx="0" cy="5445475"/>
          </a:xfrm>
          <a:prstGeom prst="line">
            <a:avLst/>
          </a:prstGeom>
          <a:ln w="31750">
            <a:solidFill>
              <a:srgbClr val="DEB710"/>
            </a:solidFill>
            <a:prstDash val="lgDash"/>
          </a:ln>
          <a:effectLst>
            <a:outerShdw blurRad="40000" dist="20000" dir="5400000" rotWithShape="0">
              <a:srgbClr val="DAA6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31" y="1722360"/>
            <a:ext cx="1406224" cy="1132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5" name="1 Título">
            <a:extLst>
              <a:ext uri="{FF2B5EF4-FFF2-40B4-BE49-F238E27FC236}">
                <a16:creationId xmlns:a16="http://schemas.microsoft.com/office/drawing/2014/main" id="{4599D9F6-585B-4CC9-8D1A-DFAA180F26B2}"/>
              </a:ext>
            </a:extLst>
          </p:cNvPr>
          <p:cNvSpPr txBox="1">
            <a:spLocks/>
          </p:cNvSpPr>
          <p:nvPr/>
        </p:nvSpPr>
        <p:spPr>
          <a:xfrm>
            <a:off x="5890861" y="5972221"/>
            <a:ext cx="1055538" cy="324367"/>
          </a:xfrm>
          <a:prstGeom prst="roundRect">
            <a:avLst/>
          </a:prstGeom>
          <a:solidFill>
            <a:schemeClr val="bg1"/>
          </a:solidFill>
        </p:spPr>
        <p:txBody>
          <a:bodyPr lIns="91438" tIns="45719" rIns="91438" bIns="45719"/>
          <a:lstStyle/>
          <a:p>
            <a:pPr marL="0" lvl="1" indent="-457189">
              <a:defRPr/>
            </a:pPr>
            <a:r>
              <a:rPr lang="es-EC" altLang="es-ES" b="1" dirty="0">
                <a:solidFill>
                  <a:srgbClr val="DAA600"/>
                </a:solidFill>
                <a:latin typeface="Arial Narrow" pitchFamily="34" charset="0"/>
                <a:cs typeface="Arial" pitchFamily="34" charset="0"/>
              </a:rPr>
              <a:t>Local</a:t>
            </a:r>
          </a:p>
        </p:txBody>
      </p:sp>
      <p:grpSp>
        <p:nvGrpSpPr>
          <p:cNvPr id="63" name="Diagram group">
            <a:extLst>
              <a:ext uri="{FF2B5EF4-FFF2-40B4-BE49-F238E27FC236}">
                <a16:creationId xmlns:a16="http://schemas.microsoft.com/office/drawing/2014/main" id="{DE2D72F9-AD12-45A1-A6E3-BA3D8220B82C}"/>
              </a:ext>
            </a:extLst>
          </p:cNvPr>
          <p:cNvGrpSpPr/>
          <p:nvPr/>
        </p:nvGrpSpPr>
        <p:grpSpPr>
          <a:xfrm>
            <a:off x="4977095" y="3151686"/>
            <a:ext cx="1935515" cy="1521877"/>
            <a:chOff x="2469358" y="1537212"/>
            <a:chExt cx="2952824" cy="2066881"/>
          </a:xfrm>
          <a:solidFill>
            <a:schemeClr val="accent1">
              <a:hueOff val="0"/>
              <a:satOff val="0"/>
              <a:lumOff val="0"/>
            </a:schemeClr>
          </a:solidFill>
          <a:scene3d>
            <a:camera prst="isometricOffAxis2Top"/>
            <a:lightRig rig="threePt" dir="t"/>
          </a:scene3d>
        </p:grpSpPr>
        <p:grpSp>
          <p:nvGrpSpPr>
            <p:cNvPr id="64" name="Grupo 45">
              <a:extLst>
                <a:ext uri="{FF2B5EF4-FFF2-40B4-BE49-F238E27FC236}">
                  <a16:creationId xmlns:a16="http://schemas.microsoft.com/office/drawing/2014/main" id="{E40CF3B9-E5F5-48F8-890D-ADCE4E219910}"/>
                </a:ext>
              </a:extLst>
            </p:cNvPr>
            <p:cNvGrpSpPr/>
            <p:nvPr/>
          </p:nvGrpSpPr>
          <p:grpSpPr>
            <a:xfrm>
              <a:off x="2469358" y="1537212"/>
              <a:ext cx="2952824" cy="2066881"/>
              <a:chOff x="2469358" y="1537212"/>
              <a:chExt cx="2952824" cy="2066881"/>
            </a:xfrm>
            <a:grpFill/>
            <a:scene3d>
              <a:camera prst="isometricOffAxis2Top"/>
              <a:lightRig rig="threePt" dir="t"/>
            </a:scene3d>
          </p:grpSpPr>
          <p:sp>
            <p:nvSpPr>
              <p:cNvPr id="65" name="Rectángulo redondeado 46">
                <a:extLst>
                  <a:ext uri="{FF2B5EF4-FFF2-40B4-BE49-F238E27FC236}">
                    <a16:creationId xmlns:a16="http://schemas.microsoft.com/office/drawing/2014/main" id="{417B0E10-3DF5-4A9F-AF9E-19A501AFA8B6}"/>
                  </a:ext>
                </a:extLst>
              </p:cNvPr>
              <p:cNvSpPr/>
              <p:nvPr/>
            </p:nvSpPr>
            <p:spPr>
              <a:xfrm>
                <a:off x="2469358" y="1537212"/>
                <a:ext cx="2952824" cy="2066881"/>
              </a:xfrm>
              <a:prstGeom prst="roundRect">
                <a:avLst>
                  <a:gd name="adj" fmla="val 16670"/>
                </a:avLst>
              </a:prstGeom>
              <a:grpFill/>
              <a:sp3d>
                <a:bevelT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Rectángulo 47">
                <a:extLst>
                  <a:ext uri="{FF2B5EF4-FFF2-40B4-BE49-F238E27FC236}">
                    <a16:creationId xmlns:a16="http://schemas.microsoft.com/office/drawing/2014/main" id="{3CC72901-8598-401B-A248-DE88FE391918}"/>
                  </a:ext>
                </a:extLst>
              </p:cNvPr>
              <p:cNvSpPr/>
              <p:nvPr/>
            </p:nvSpPr>
            <p:spPr>
              <a:xfrm>
                <a:off x="2570273" y="1638127"/>
                <a:ext cx="2750994" cy="186505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5738" tIns="185738" rIns="185738" bIns="185738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875" dirty="0"/>
              </a:p>
            </p:txBody>
          </p:sp>
        </p:grpSp>
      </p:grpSp>
      <p:sp>
        <p:nvSpPr>
          <p:cNvPr id="67" name="1 Título">
            <a:extLst>
              <a:ext uri="{FF2B5EF4-FFF2-40B4-BE49-F238E27FC236}">
                <a16:creationId xmlns:a16="http://schemas.microsoft.com/office/drawing/2014/main" id="{CB701BBC-1423-4375-A05F-F1A0C1259D83}"/>
              </a:ext>
            </a:extLst>
          </p:cNvPr>
          <p:cNvSpPr txBox="1">
            <a:spLocks/>
          </p:cNvSpPr>
          <p:nvPr/>
        </p:nvSpPr>
        <p:spPr>
          <a:xfrm>
            <a:off x="4505638" y="1193500"/>
            <a:ext cx="2897006" cy="324367"/>
          </a:xfrm>
          <a:prstGeom prst="roundRect">
            <a:avLst/>
          </a:prstGeom>
          <a:solidFill>
            <a:schemeClr val="bg1"/>
          </a:solidFill>
        </p:spPr>
        <p:txBody>
          <a:bodyPr lIns="91438" tIns="45719" rIns="91438" bIns="45719"/>
          <a:lstStyle/>
          <a:p>
            <a:pPr marL="0" lvl="1" indent="-457189" algn="r">
              <a:defRPr/>
            </a:pPr>
            <a:r>
              <a:rPr lang="es-EC" altLang="es-ES" b="1" dirty="0">
                <a:solidFill>
                  <a:srgbClr val="DAA600"/>
                </a:solidFill>
                <a:latin typeface="Arial Narrow" pitchFamily="34" charset="0"/>
                <a:cs typeface="Arial" pitchFamily="34" charset="0"/>
              </a:rPr>
              <a:t>Hacia la implementación local</a:t>
            </a:r>
          </a:p>
        </p:txBody>
      </p:sp>
      <p:pic>
        <p:nvPicPr>
          <p:cNvPr id="1028" name="Picture 4" descr="Resultado de imagen para cootad">
            <a:extLst>
              <a:ext uri="{FF2B5EF4-FFF2-40B4-BE49-F238E27FC236}">
                <a16:creationId xmlns:a16="http://schemas.microsoft.com/office/drawing/2014/main" id="{606B2F27-E6AB-43A3-BE8D-4BC73E70F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51" y="2614484"/>
            <a:ext cx="876519" cy="12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lootugs">
            <a:extLst>
              <a:ext uri="{FF2B5EF4-FFF2-40B4-BE49-F238E27FC236}">
                <a16:creationId xmlns:a16="http://schemas.microsoft.com/office/drawing/2014/main" id="{022285E6-4790-4752-A82A-4BC4D8DA1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26" y="2688790"/>
            <a:ext cx="920111" cy="130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8">
            <a:extLst>
              <a:ext uri="{FF2B5EF4-FFF2-40B4-BE49-F238E27FC236}">
                <a16:creationId xmlns:a16="http://schemas.microsoft.com/office/drawing/2014/main" id="{D3B2ACC1-739D-48FB-A642-B4524A9DE5C2}"/>
              </a:ext>
            </a:extLst>
          </p:cNvPr>
          <p:cNvSpPr/>
          <p:nvPr/>
        </p:nvSpPr>
        <p:spPr>
          <a:xfrm>
            <a:off x="6210668" y="1790777"/>
            <a:ext cx="119184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 smtClean="0"/>
              <a:t>CODIGO ORGANICO AMBIENTAL (COA) Y REGLAMENTO</a:t>
            </a:r>
            <a:endParaRPr lang="es-EC" sz="1050" dirty="0"/>
          </a:p>
        </p:txBody>
      </p:sp>
      <p:sp>
        <p:nvSpPr>
          <p:cNvPr id="77" name="Rectangle 8">
            <a:extLst>
              <a:ext uri="{FF2B5EF4-FFF2-40B4-BE49-F238E27FC236}">
                <a16:creationId xmlns:a16="http://schemas.microsoft.com/office/drawing/2014/main" id="{AC7F4A8A-4E18-4F48-A1A3-DB89CB3A12F6}"/>
              </a:ext>
            </a:extLst>
          </p:cNvPr>
          <p:cNvSpPr/>
          <p:nvPr/>
        </p:nvSpPr>
        <p:spPr>
          <a:xfrm>
            <a:off x="3917404" y="4814901"/>
            <a:ext cx="152150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/>
              <a:t>PLAN DE DESARROLLO Y ORDENAMIENTO TERRITORIAL</a:t>
            </a:r>
          </a:p>
        </p:txBody>
      </p:sp>
      <p:sp>
        <p:nvSpPr>
          <p:cNvPr id="80" name="Rectangle 8">
            <a:extLst>
              <a:ext uri="{FF2B5EF4-FFF2-40B4-BE49-F238E27FC236}">
                <a16:creationId xmlns:a16="http://schemas.microsoft.com/office/drawing/2014/main" id="{F399F358-09B9-4AC0-970A-1A50C9A75E7A}"/>
              </a:ext>
            </a:extLst>
          </p:cNvPr>
          <p:cNvSpPr/>
          <p:nvPr/>
        </p:nvSpPr>
        <p:spPr>
          <a:xfrm>
            <a:off x="3832033" y="5664743"/>
            <a:ext cx="15215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050" dirty="0"/>
              <a:t>PLAN DE USO Y GESTIÓN DE SUELO</a:t>
            </a:r>
          </a:p>
        </p:txBody>
      </p:sp>
      <p:grpSp>
        <p:nvGrpSpPr>
          <p:cNvPr id="39" name="Diagram group"/>
          <p:cNvGrpSpPr/>
          <p:nvPr/>
        </p:nvGrpSpPr>
        <p:grpSpPr>
          <a:xfrm>
            <a:off x="2273239" y="3281420"/>
            <a:ext cx="1721773" cy="1205335"/>
            <a:chOff x="2469358" y="1537212"/>
            <a:chExt cx="2952824" cy="2066881"/>
          </a:xfrm>
          <a:solidFill>
            <a:schemeClr val="accent1">
              <a:hueOff val="0"/>
              <a:satOff val="0"/>
              <a:lumOff val="0"/>
            </a:schemeClr>
          </a:solidFill>
          <a:scene3d>
            <a:camera prst="isometricOffAxis2Top"/>
            <a:lightRig rig="threePt" dir="t"/>
          </a:scene3d>
        </p:grpSpPr>
        <p:grpSp>
          <p:nvGrpSpPr>
            <p:cNvPr id="40" name="Grupo 39"/>
            <p:cNvGrpSpPr/>
            <p:nvPr/>
          </p:nvGrpSpPr>
          <p:grpSpPr>
            <a:xfrm>
              <a:off x="2469358" y="1537212"/>
              <a:ext cx="2952824" cy="2066881"/>
              <a:chOff x="2469358" y="1537212"/>
              <a:chExt cx="2952824" cy="2066881"/>
            </a:xfrm>
            <a:grpFill/>
            <a:scene3d>
              <a:camera prst="isometricOffAxis2Top"/>
              <a:lightRig rig="threePt" dir="t"/>
            </a:scene3d>
          </p:grpSpPr>
          <p:sp>
            <p:nvSpPr>
              <p:cNvPr id="41" name="Rectángulo redondeado 40"/>
              <p:cNvSpPr/>
              <p:nvPr/>
            </p:nvSpPr>
            <p:spPr>
              <a:xfrm>
                <a:off x="2469358" y="1537212"/>
                <a:ext cx="2952824" cy="2066881"/>
              </a:xfrm>
              <a:prstGeom prst="roundRect">
                <a:avLst>
                  <a:gd name="adj" fmla="val 16670"/>
                </a:avLst>
              </a:prstGeom>
              <a:grpFill/>
              <a:sp3d>
                <a:bevelT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Rectángulo 41"/>
              <p:cNvSpPr/>
              <p:nvPr/>
            </p:nvSpPr>
            <p:spPr>
              <a:xfrm>
                <a:off x="2570273" y="1638127"/>
                <a:ext cx="2750994" cy="186505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5738" tIns="185738" rIns="185738" bIns="185738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875" dirty="0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8832D8D-DB0F-484A-8F43-3776219D55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434" t="21603" r="34145" b="23343"/>
          <a:stretch/>
        </p:blipFill>
        <p:spPr>
          <a:xfrm>
            <a:off x="2526720" y="2587569"/>
            <a:ext cx="1446236" cy="1300486"/>
          </a:xfrm>
          <a:prstGeom prst="rect">
            <a:avLst/>
          </a:prstGeom>
        </p:spPr>
      </p:pic>
      <p:grpSp>
        <p:nvGrpSpPr>
          <p:cNvPr id="81" name="Diagram group">
            <a:extLst>
              <a:ext uri="{FF2B5EF4-FFF2-40B4-BE49-F238E27FC236}">
                <a16:creationId xmlns:a16="http://schemas.microsoft.com/office/drawing/2014/main" id="{226E7C1C-77E4-4F3A-8160-F163B5145422}"/>
              </a:ext>
            </a:extLst>
          </p:cNvPr>
          <p:cNvGrpSpPr/>
          <p:nvPr/>
        </p:nvGrpSpPr>
        <p:grpSpPr>
          <a:xfrm>
            <a:off x="5305388" y="4928205"/>
            <a:ext cx="1935515" cy="1521877"/>
            <a:chOff x="2469358" y="1537212"/>
            <a:chExt cx="2952824" cy="2066881"/>
          </a:xfrm>
          <a:solidFill>
            <a:schemeClr val="accent1">
              <a:hueOff val="0"/>
              <a:satOff val="0"/>
              <a:lumOff val="0"/>
            </a:schemeClr>
          </a:solidFill>
          <a:scene3d>
            <a:camera prst="isometricOffAxis2Top"/>
            <a:lightRig rig="threePt" dir="t"/>
          </a:scene3d>
        </p:grpSpPr>
        <p:grpSp>
          <p:nvGrpSpPr>
            <p:cNvPr id="82" name="Grupo 45">
              <a:extLst>
                <a:ext uri="{FF2B5EF4-FFF2-40B4-BE49-F238E27FC236}">
                  <a16:creationId xmlns:a16="http://schemas.microsoft.com/office/drawing/2014/main" id="{9B2624E4-DC3C-46AA-A633-9F5D115D4EFD}"/>
                </a:ext>
              </a:extLst>
            </p:cNvPr>
            <p:cNvGrpSpPr/>
            <p:nvPr/>
          </p:nvGrpSpPr>
          <p:grpSpPr>
            <a:xfrm>
              <a:off x="2469358" y="1537212"/>
              <a:ext cx="2952824" cy="2066881"/>
              <a:chOff x="2469358" y="1537212"/>
              <a:chExt cx="2952824" cy="2066881"/>
            </a:xfrm>
            <a:grpFill/>
            <a:scene3d>
              <a:camera prst="isometricOffAxis2Top"/>
              <a:lightRig rig="threePt" dir="t"/>
            </a:scene3d>
          </p:grpSpPr>
          <p:sp>
            <p:nvSpPr>
              <p:cNvPr id="83" name="Rectángulo redondeado 46">
                <a:extLst>
                  <a:ext uri="{FF2B5EF4-FFF2-40B4-BE49-F238E27FC236}">
                    <a16:creationId xmlns:a16="http://schemas.microsoft.com/office/drawing/2014/main" id="{73264403-F0D7-46F0-84E7-597989C31CB4}"/>
                  </a:ext>
                </a:extLst>
              </p:cNvPr>
              <p:cNvSpPr/>
              <p:nvPr/>
            </p:nvSpPr>
            <p:spPr>
              <a:xfrm>
                <a:off x="2469358" y="1537212"/>
                <a:ext cx="2952824" cy="2066881"/>
              </a:xfrm>
              <a:prstGeom prst="roundRect">
                <a:avLst>
                  <a:gd name="adj" fmla="val 16670"/>
                </a:avLst>
              </a:prstGeom>
              <a:grpFill/>
              <a:sp3d>
                <a:bevelT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Rectángulo 47">
                <a:extLst>
                  <a:ext uri="{FF2B5EF4-FFF2-40B4-BE49-F238E27FC236}">
                    <a16:creationId xmlns:a16="http://schemas.microsoft.com/office/drawing/2014/main" id="{EF8DB0D1-8EE4-4912-BE6E-629862306E52}"/>
                  </a:ext>
                </a:extLst>
              </p:cNvPr>
              <p:cNvSpPr/>
              <p:nvPr/>
            </p:nvSpPr>
            <p:spPr>
              <a:xfrm>
                <a:off x="2570273" y="1638127"/>
                <a:ext cx="2750994" cy="186505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5738" tIns="185738" rIns="185738" bIns="185738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875" dirty="0"/>
              </a:p>
            </p:txBody>
          </p:sp>
        </p:grpSp>
      </p:grpSp>
      <p:sp>
        <p:nvSpPr>
          <p:cNvPr id="85" name="Rectangle 8">
            <a:extLst>
              <a:ext uri="{FF2B5EF4-FFF2-40B4-BE49-F238E27FC236}">
                <a16:creationId xmlns:a16="http://schemas.microsoft.com/office/drawing/2014/main" id="{874737C9-A31B-4716-9897-81C3D5C56658}"/>
              </a:ext>
            </a:extLst>
          </p:cNvPr>
          <p:cNvSpPr/>
          <p:nvPr/>
        </p:nvSpPr>
        <p:spPr>
          <a:xfrm>
            <a:off x="5546080" y="4786867"/>
            <a:ext cx="1521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PDOT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+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PUGS</a:t>
            </a:r>
            <a:endParaRPr lang="es-EC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6" name="Imagen 1">
            <a:extLst>
              <a:ext uri="{FF2B5EF4-FFF2-40B4-BE49-F238E27FC236}">
                <a16:creationId xmlns:a16="http://schemas.microsoft.com/office/drawing/2014/main" id="{E89C0AE8-4F0F-461A-89A5-C389174D9A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24" y="1887577"/>
            <a:ext cx="1369045" cy="6905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grpSp>
        <p:nvGrpSpPr>
          <p:cNvPr id="97" name="Diagram group">
            <a:extLst>
              <a:ext uri="{FF2B5EF4-FFF2-40B4-BE49-F238E27FC236}">
                <a16:creationId xmlns:a16="http://schemas.microsoft.com/office/drawing/2014/main" id="{2C858AD8-2640-49B8-B0F0-9420684B624B}"/>
              </a:ext>
            </a:extLst>
          </p:cNvPr>
          <p:cNvGrpSpPr/>
          <p:nvPr/>
        </p:nvGrpSpPr>
        <p:grpSpPr>
          <a:xfrm>
            <a:off x="7918719" y="2741079"/>
            <a:ext cx="1721773" cy="1205335"/>
            <a:chOff x="2469358" y="1537212"/>
            <a:chExt cx="2952824" cy="2066881"/>
          </a:xfrm>
          <a:solidFill>
            <a:schemeClr val="accent1">
              <a:hueOff val="0"/>
              <a:satOff val="0"/>
              <a:lumOff val="0"/>
            </a:schemeClr>
          </a:solidFill>
          <a:scene3d>
            <a:camera prst="isometricOffAxis2Top"/>
            <a:lightRig rig="threePt" dir="t"/>
          </a:scene3d>
        </p:grpSpPr>
        <p:grpSp>
          <p:nvGrpSpPr>
            <p:cNvPr id="98" name="Grupo 35">
              <a:extLst>
                <a:ext uri="{FF2B5EF4-FFF2-40B4-BE49-F238E27FC236}">
                  <a16:creationId xmlns:a16="http://schemas.microsoft.com/office/drawing/2014/main" id="{41979EAC-5F91-4B78-A742-EA93BFA65CBA}"/>
                </a:ext>
              </a:extLst>
            </p:cNvPr>
            <p:cNvGrpSpPr/>
            <p:nvPr/>
          </p:nvGrpSpPr>
          <p:grpSpPr>
            <a:xfrm>
              <a:off x="2469358" y="1537212"/>
              <a:ext cx="2952824" cy="2066881"/>
              <a:chOff x="2469358" y="1537212"/>
              <a:chExt cx="2952824" cy="2066881"/>
            </a:xfrm>
            <a:grpFill/>
            <a:scene3d>
              <a:camera prst="isometricOffAxis2Top"/>
              <a:lightRig rig="threePt" dir="t"/>
            </a:scene3d>
          </p:grpSpPr>
          <p:sp>
            <p:nvSpPr>
              <p:cNvPr id="99" name="Rectángulo redondeado 36">
                <a:extLst>
                  <a:ext uri="{FF2B5EF4-FFF2-40B4-BE49-F238E27FC236}">
                    <a16:creationId xmlns:a16="http://schemas.microsoft.com/office/drawing/2014/main" id="{00E8C349-F3E8-40AB-A6BD-7492661FBB69}"/>
                  </a:ext>
                </a:extLst>
              </p:cNvPr>
              <p:cNvSpPr/>
              <p:nvPr/>
            </p:nvSpPr>
            <p:spPr>
              <a:xfrm>
                <a:off x="2469358" y="1537212"/>
                <a:ext cx="2952824" cy="2066881"/>
              </a:xfrm>
              <a:prstGeom prst="roundRect">
                <a:avLst>
                  <a:gd name="adj" fmla="val 16670"/>
                </a:avLst>
              </a:prstGeom>
              <a:grpFill/>
              <a:sp3d>
                <a:bevelT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0" name="Rectángulo 37">
                <a:extLst>
                  <a:ext uri="{FF2B5EF4-FFF2-40B4-BE49-F238E27FC236}">
                    <a16:creationId xmlns:a16="http://schemas.microsoft.com/office/drawing/2014/main" id="{F41A34B3-8ED4-41DE-BC6C-5B9BB20B60A5}"/>
                  </a:ext>
                </a:extLst>
              </p:cNvPr>
              <p:cNvSpPr/>
              <p:nvPr/>
            </p:nvSpPr>
            <p:spPr>
              <a:xfrm>
                <a:off x="2570273" y="1638127"/>
                <a:ext cx="2750994" cy="186505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5738" tIns="185738" rIns="185738" bIns="185738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875" dirty="0"/>
              </a:p>
            </p:txBody>
          </p:sp>
        </p:grpSp>
      </p:grpSp>
      <p:grpSp>
        <p:nvGrpSpPr>
          <p:cNvPr id="101" name="Diagram group">
            <a:extLst>
              <a:ext uri="{FF2B5EF4-FFF2-40B4-BE49-F238E27FC236}">
                <a16:creationId xmlns:a16="http://schemas.microsoft.com/office/drawing/2014/main" id="{5427303D-E3D1-4193-82D1-DA568D486892}"/>
              </a:ext>
            </a:extLst>
          </p:cNvPr>
          <p:cNvGrpSpPr/>
          <p:nvPr/>
        </p:nvGrpSpPr>
        <p:grpSpPr>
          <a:xfrm>
            <a:off x="10062456" y="2683022"/>
            <a:ext cx="1721773" cy="1205335"/>
            <a:chOff x="2469358" y="1537212"/>
            <a:chExt cx="2952824" cy="2066881"/>
          </a:xfrm>
          <a:solidFill>
            <a:schemeClr val="accent1">
              <a:hueOff val="0"/>
              <a:satOff val="0"/>
              <a:lumOff val="0"/>
            </a:schemeClr>
          </a:solidFill>
          <a:scene3d>
            <a:camera prst="isometricOffAxis2Top"/>
            <a:lightRig rig="threePt" dir="t"/>
          </a:scene3d>
        </p:grpSpPr>
        <p:grpSp>
          <p:nvGrpSpPr>
            <p:cNvPr id="102" name="Grupo 35">
              <a:extLst>
                <a:ext uri="{FF2B5EF4-FFF2-40B4-BE49-F238E27FC236}">
                  <a16:creationId xmlns:a16="http://schemas.microsoft.com/office/drawing/2014/main" id="{25A4E825-2821-4C8A-B38B-316D1209E117}"/>
                </a:ext>
              </a:extLst>
            </p:cNvPr>
            <p:cNvGrpSpPr/>
            <p:nvPr/>
          </p:nvGrpSpPr>
          <p:grpSpPr>
            <a:xfrm>
              <a:off x="2469358" y="1537212"/>
              <a:ext cx="2952824" cy="2066881"/>
              <a:chOff x="2469358" y="1537212"/>
              <a:chExt cx="2952824" cy="2066881"/>
            </a:xfrm>
            <a:grpFill/>
            <a:scene3d>
              <a:camera prst="isometricOffAxis2Top"/>
              <a:lightRig rig="threePt" dir="t"/>
            </a:scene3d>
          </p:grpSpPr>
          <p:sp>
            <p:nvSpPr>
              <p:cNvPr id="103" name="Rectángulo redondeado 36">
                <a:extLst>
                  <a:ext uri="{FF2B5EF4-FFF2-40B4-BE49-F238E27FC236}">
                    <a16:creationId xmlns:a16="http://schemas.microsoft.com/office/drawing/2014/main" id="{DDDADE7F-2C70-4B14-A036-E9989326774E}"/>
                  </a:ext>
                </a:extLst>
              </p:cNvPr>
              <p:cNvSpPr/>
              <p:nvPr/>
            </p:nvSpPr>
            <p:spPr>
              <a:xfrm>
                <a:off x="2469358" y="1537212"/>
                <a:ext cx="2952824" cy="2066881"/>
              </a:xfrm>
              <a:prstGeom prst="roundRect">
                <a:avLst>
                  <a:gd name="adj" fmla="val 16670"/>
                </a:avLst>
              </a:prstGeom>
              <a:grpFill/>
              <a:sp3d>
                <a:bevelT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4" name="Rectángulo 37">
                <a:extLst>
                  <a:ext uri="{FF2B5EF4-FFF2-40B4-BE49-F238E27FC236}">
                    <a16:creationId xmlns:a16="http://schemas.microsoft.com/office/drawing/2014/main" id="{968338D3-D8AA-4432-A45F-E3835BF9B1F7}"/>
                  </a:ext>
                </a:extLst>
              </p:cNvPr>
              <p:cNvSpPr/>
              <p:nvPr/>
            </p:nvSpPr>
            <p:spPr>
              <a:xfrm>
                <a:off x="2570273" y="1638127"/>
                <a:ext cx="2750994" cy="186505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5738" tIns="185738" rIns="185738" bIns="185738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875" dirty="0"/>
              </a:p>
            </p:txBody>
          </p:sp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FDD0F3-3CAD-43E2-AB51-343AC537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4304" y="2014124"/>
            <a:ext cx="942990" cy="132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30AADAB-8CE8-4C70-8BEE-AEDE32F85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2535" y="2262325"/>
            <a:ext cx="1945836" cy="9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 6">
            <a:extLst>
              <a:ext uri="{FF2B5EF4-FFF2-40B4-BE49-F238E27FC236}">
                <a16:creationId xmlns:a16="http://schemas.microsoft.com/office/drawing/2014/main" id="{35C27882-1839-46D8-8CF1-839F86736367}"/>
              </a:ext>
            </a:extLst>
          </p:cNvPr>
          <p:cNvSpPr/>
          <p:nvPr/>
        </p:nvSpPr>
        <p:spPr>
          <a:xfrm>
            <a:off x="9682535" y="1568874"/>
            <a:ext cx="18616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050" dirty="0" smtClean="0"/>
              <a:t>CONTRIBUCIONES NACIONALES DETERMINADAS ADAPTACIÓN </a:t>
            </a:r>
            <a:r>
              <a:rPr lang="es-MX" sz="1050" dirty="0"/>
              <a:t>Y MITIGACIÓN</a:t>
            </a:r>
            <a:endParaRPr lang="es-EC" sz="1050" dirty="0"/>
          </a:p>
        </p:txBody>
      </p:sp>
      <p:grpSp>
        <p:nvGrpSpPr>
          <p:cNvPr id="69" name="Diagram group">
            <a:extLst>
              <a:ext uri="{FF2B5EF4-FFF2-40B4-BE49-F238E27FC236}">
                <a16:creationId xmlns:a16="http://schemas.microsoft.com/office/drawing/2014/main" id="{320EC398-232E-41BF-B523-9FC4969AC92B}"/>
              </a:ext>
            </a:extLst>
          </p:cNvPr>
          <p:cNvGrpSpPr/>
          <p:nvPr/>
        </p:nvGrpSpPr>
        <p:grpSpPr>
          <a:xfrm>
            <a:off x="7934997" y="4685530"/>
            <a:ext cx="1721773" cy="1205335"/>
            <a:chOff x="2469358" y="1537212"/>
            <a:chExt cx="2952824" cy="2066881"/>
          </a:xfrm>
          <a:solidFill>
            <a:schemeClr val="accent1">
              <a:hueOff val="0"/>
              <a:satOff val="0"/>
              <a:lumOff val="0"/>
            </a:schemeClr>
          </a:solidFill>
          <a:scene3d>
            <a:camera prst="isometricOffAxis2Top"/>
            <a:lightRig rig="threePt" dir="t"/>
          </a:scene3d>
        </p:grpSpPr>
        <p:grpSp>
          <p:nvGrpSpPr>
            <p:cNvPr id="70" name="Grupo 35">
              <a:extLst>
                <a:ext uri="{FF2B5EF4-FFF2-40B4-BE49-F238E27FC236}">
                  <a16:creationId xmlns:a16="http://schemas.microsoft.com/office/drawing/2014/main" id="{F43D9298-2478-4077-BF9B-C4F6C39796CA}"/>
                </a:ext>
              </a:extLst>
            </p:cNvPr>
            <p:cNvGrpSpPr/>
            <p:nvPr/>
          </p:nvGrpSpPr>
          <p:grpSpPr>
            <a:xfrm>
              <a:off x="2469358" y="1537212"/>
              <a:ext cx="2952824" cy="2066881"/>
              <a:chOff x="2469358" y="1537212"/>
              <a:chExt cx="2952824" cy="2066881"/>
            </a:xfrm>
            <a:grpFill/>
            <a:scene3d>
              <a:camera prst="isometricOffAxis2Top"/>
              <a:lightRig rig="threePt" dir="t"/>
            </a:scene3d>
          </p:grpSpPr>
          <p:sp>
            <p:nvSpPr>
              <p:cNvPr id="71" name="Rectángulo redondeado 36">
                <a:extLst>
                  <a:ext uri="{FF2B5EF4-FFF2-40B4-BE49-F238E27FC236}">
                    <a16:creationId xmlns:a16="http://schemas.microsoft.com/office/drawing/2014/main" id="{0FBC5AB5-D725-4BCB-8831-679A5281A72E}"/>
                  </a:ext>
                </a:extLst>
              </p:cNvPr>
              <p:cNvSpPr/>
              <p:nvPr/>
            </p:nvSpPr>
            <p:spPr>
              <a:xfrm>
                <a:off x="2469358" y="1537212"/>
                <a:ext cx="2952824" cy="2066881"/>
              </a:xfrm>
              <a:prstGeom prst="roundRect">
                <a:avLst>
                  <a:gd name="adj" fmla="val 16670"/>
                </a:avLst>
              </a:prstGeom>
              <a:grpFill/>
              <a:sp3d>
                <a:bevelT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Rectángulo 37">
                <a:extLst>
                  <a:ext uri="{FF2B5EF4-FFF2-40B4-BE49-F238E27FC236}">
                    <a16:creationId xmlns:a16="http://schemas.microsoft.com/office/drawing/2014/main" id="{63AA8AA3-5366-41DD-BF35-EEC50A5D2542}"/>
                  </a:ext>
                </a:extLst>
              </p:cNvPr>
              <p:cNvSpPr/>
              <p:nvPr/>
            </p:nvSpPr>
            <p:spPr>
              <a:xfrm>
                <a:off x="2570273" y="1638127"/>
                <a:ext cx="2750994" cy="186505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5738" tIns="185738" rIns="185738" bIns="185738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875" dirty="0"/>
              </a:p>
            </p:txBody>
          </p:sp>
        </p:grpSp>
      </p:grpSp>
      <p:grpSp>
        <p:nvGrpSpPr>
          <p:cNvPr id="73" name="Diagram group">
            <a:extLst>
              <a:ext uri="{FF2B5EF4-FFF2-40B4-BE49-F238E27FC236}">
                <a16:creationId xmlns:a16="http://schemas.microsoft.com/office/drawing/2014/main" id="{9D49E035-B129-4D9B-8632-AC6D7AAC469B}"/>
              </a:ext>
            </a:extLst>
          </p:cNvPr>
          <p:cNvGrpSpPr/>
          <p:nvPr/>
        </p:nvGrpSpPr>
        <p:grpSpPr>
          <a:xfrm>
            <a:off x="10121299" y="4692030"/>
            <a:ext cx="1721773" cy="1205335"/>
            <a:chOff x="2469358" y="1537212"/>
            <a:chExt cx="2952824" cy="2066881"/>
          </a:xfrm>
          <a:solidFill>
            <a:schemeClr val="accent1">
              <a:hueOff val="0"/>
              <a:satOff val="0"/>
              <a:lumOff val="0"/>
            </a:schemeClr>
          </a:solidFill>
          <a:scene3d>
            <a:camera prst="isometricOffAxis2Top"/>
            <a:lightRig rig="threePt" dir="t"/>
          </a:scene3d>
        </p:grpSpPr>
        <p:grpSp>
          <p:nvGrpSpPr>
            <p:cNvPr id="74" name="Grupo 35">
              <a:extLst>
                <a:ext uri="{FF2B5EF4-FFF2-40B4-BE49-F238E27FC236}">
                  <a16:creationId xmlns:a16="http://schemas.microsoft.com/office/drawing/2014/main" id="{C71D5660-A485-4C01-ACE8-238066A216FD}"/>
                </a:ext>
              </a:extLst>
            </p:cNvPr>
            <p:cNvGrpSpPr/>
            <p:nvPr/>
          </p:nvGrpSpPr>
          <p:grpSpPr>
            <a:xfrm>
              <a:off x="2469358" y="1537212"/>
              <a:ext cx="2952824" cy="2066881"/>
              <a:chOff x="2469358" y="1537212"/>
              <a:chExt cx="2952824" cy="2066881"/>
            </a:xfrm>
            <a:grpFill/>
            <a:scene3d>
              <a:camera prst="isometricOffAxis2Top"/>
              <a:lightRig rig="threePt" dir="t"/>
            </a:scene3d>
          </p:grpSpPr>
          <p:sp>
            <p:nvSpPr>
              <p:cNvPr id="75" name="Rectángulo redondeado 36">
                <a:extLst>
                  <a:ext uri="{FF2B5EF4-FFF2-40B4-BE49-F238E27FC236}">
                    <a16:creationId xmlns:a16="http://schemas.microsoft.com/office/drawing/2014/main" id="{3F3DF484-3C6C-4FCF-AF33-8B173E1C44BF}"/>
                  </a:ext>
                </a:extLst>
              </p:cNvPr>
              <p:cNvSpPr/>
              <p:nvPr/>
            </p:nvSpPr>
            <p:spPr>
              <a:xfrm>
                <a:off x="2469358" y="1537212"/>
                <a:ext cx="2952824" cy="2066881"/>
              </a:xfrm>
              <a:prstGeom prst="roundRect">
                <a:avLst>
                  <a:gd name="adj" fmla="val 16670"/>
                </a:avLst>
              </a:prstGeom>
              <a:grpFill/>
              <a:sp3d>
                <a:bevelT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Rectángulo 37">
                <a:extLst>
                  <a:ext uri="{FF2B5EF4-FFF2-40B4-BE49-F238E27FC236}">
                    <a16:creationId xmlns:a16="http://schemas.microsoft.com/office/drawing/2014/main" id="{842A00CC-6174-4FD3-B794-3497F7446563}"/>
                  </a:ext>
                </a:extLst>
              </p:cNvPr>
              <p:cNvSpPr/>
              <p:nvPr/>
            </p:nvSpPr>
            <p:spPr>
              <a:xfrm>
                <a:off x="2570273" y="1638127"/>
                <a:ext cx="2750994" cy="1865051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85738" tIns="185738" rIns="185738" bIns="185738" numCol="1" spcCol="1270" anchor="ctr" anchorCtr="0">
                <a:noAutofit/>
              </a:bodyPr>
              <a:lstStyle/>
              <a:p>
                <a:pPr algn="ctr" defTabSz="21669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875" dirty="0"/>
              </a:p>
            </p:txBody>
          </p:sp>
        </p:grp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39F570BA-577E-4CF0-96EB-D158A23A2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0505" y="3812034"/>
            <a:ext cx="1050755" cy="14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ángulo 78">
            <a:extLst>
              <a:ext uri="{FF2B5EF4-FFF2-40B4-BE49-F238E27FC236}">
                <a16:creationId xmlns:a16="http://schemas.microsoft.com/office/drawing/2014/main" id="{FB322814-9854-4FFE-82D8-E4DBC06CA5CD}"/>
              </a:ext>
            </a:extLst>
          </p:cNvPr>
          <p:cNvSpPr/>
          <p:nvPr/>
        </p:nvSpPr>
        <p:spPr>
          <a:xfrm>
            <a:off x="1808191" y="126787"/>
            <a:ext cx="9220878" cy="1028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lnSpc>
                <a:spcPct val="86000"/>
              </a:lnSpc>
              <a:spcBef>
                <a:spcPct val="0"/>
              </a:spcBef>
              <a:defRPr/>
            </a:pPr>
            <a:r>
              <a:rPr lang="en-US" sz="2800" b="1" kern="800" spc="-53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NORMATIVO PARA LA SOSTENIBILIDAD                                          </a:t>
            </a:r>
            <a:endParaRPr lang="es-EC" sz="2800" b="1" kern="800" spc="-53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11"/>
          <a:srcRect l="32687" t="7715" r="33881" b="9290"/>
          <a:stretch/>
        </p:blipFill>
        <p:spPr>
          <a:xfrm>
            <a:off x="10363073" y="3732297"/>
            <a:ext cx="1053627" cy="147131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214304" y="5832015"/>
            <a:ext cx="1857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Cambio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Climatico</a:t>
            </a:r>
            <a:r>
              <a:rPr lang="en-US" sz="1400" b="1" dirty="0" smtClean="0"/>
              <a:t> y </a:t>
            </a:r>
            <a:r>
              <a:rPr lang="en-US" sz="1400" b="1" dirty="0" err="1" smtClean="0"/>
              <a:t>Reduccion</a:t>
            </a:r>
            <a:r>
              <a:rPr lang="en-US" sz="1400" b="1" dirty="0" smtClean="0"/>
              <a:t> </a:t>
            </a:r>
            <a:r>
              <a:rPr lang="en-US" sz="1400" dirty="0" smtClean="0"/>
              <a:t>de </a:t>
            </a:r>
            <a:r>
              <a:rPr lang="en-US" sz="1400" dirty="0" err="1" smtClean="0"/>
              <a:t>Riesgos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4306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13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64552" y="298205"/>
            <a:ext cx="11852844" cy="387798"/>
          </a:xfrm>
        </p:spPr>
        <p:txBody>
          <a:bodyPr/>
          <a:lstStyle/>
          <a:p>
            <a:r>
              <a:rPr lang="es-EC" sz="2800" b="1" dirty="0" smtClean="0"/>
              <a:t>¿Cuál </a:t>
            </a:r>
            <a:r>
              <a:rPr lang="es-EC" sz="2800" b="1" dirty="0"/>
              <a:t>e</a:t>
            </a:r>
            <a:r>
              <a:rPr lang="es-EC" sz="2800" b="1" dirty="0" smtClean="0"/>
              <a:t>s el rol de las empresas hacia sociedades más sostenibles? </a:t>
            </a:r>
            <a:endParaRPr lang="en-US" sz="28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3979" y="2320197"/>
            <a:ext cx="10873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340" y="3244927"/>
            <a:ext cx="6082056" cy="274306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42261" y="1021780"/>
            <a:ext cx="111961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Gobernanza corporativa: </a:t>
            </a:r>
            <a:r>
              <a:rPr lang="es-ES" sz="2800" dirty="0"/>
              <a:t>entorno de </a:t>
            </a:r>
            <a:r>
              <a:rPr lang="es-ES" sz="2800" dirty="0" smtClean="0"/>
              <a:t>ética</a:t>
            </a:r>
            <a:r>
              <a:rPr lang="es-ES" sz="2800" dirty="0"/>
              <a:t>, valores morales y </a:t>
            </a:r>
            <a:r>
              <a:rPr lang="es-ES" sz="2800" dirty="0" smtClean="0"/>
              <a:t>confianza. Esfuerzo sinérgico </a:t>
            </a:r>
            <a:r>
              <a:rPr lang="es-ES" sz="2800" dirty="0"/>
              <a:t>de todos los constituyentes de la </a:t>
            </a:r>
            <a:r>
              <a:rPr lang="es-ES" sz="2800" dirty="0" smtClean="0"/>
              <a:t>sociedad: gobierno, público, proveedores </a:t>
            </a:r>
            <a:r>
              <a:rPr lang="es-ES" sz="2800" dirty="0"/>
              <a:t>profesionales / de servicios - y el sector corporativo</a:t>
            </a:r>
            <a:endParaRPr lang="es-EC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C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C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Aspectos para la sostenibilidad </a:t>
            </a:r>
          </a:p>
          <a:p>
            <a:pPr marL="514350" indent="-514350">
              <a:buAutoNum type="arabicPeriod"/>
            </a:pPr>
            <a:r>
              <a:rPr lang="es-EC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Influencia social </a:t>
            </a:r>
          </a:p>
          <a:p>
            <a:pPr marL="514350" indent="-514350">
              <a:buAutoNum type="arabicPeriod"/>
            </a:pPr>
            <a:r>
              <a:rPr lang="es-EC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Impacto ambiental</a:t>
            </a:r>
          </a:p>
          <a:p>
            <a:pPr marL="514350" indent="-514350">
              <a:buAutoNum type="arabicPeriod"/>
            </a:pPr>
            <a:r>
              <a:rPr lang="es-EC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Cultura organizacional</a:t>
            </a:r>
          </a:p>
          <a:p>
            <a:pPr marL="514350" indent="-514350">
              <a:buAutoNum type="arabicPeriod"/>
            </a:pPr>
            <a:r>
              <a:rPr lang="es-EC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Finanzas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64552" y="5630386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Aras y Crowther, 2008</a:t>
            </a:r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204412" y="5999718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WBC,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9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14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64552" y="298205"/>
            <a:ext cx="11852844" cy="387798"/>
          </a:xfrm>
        </p:spPr>
        <p:txBody>
          <a:bodyPr/>
          <a:lstStyle/>
          <a:p>
            <a:r>
              <a:rPr lang="es-EC" sz="2800" b="1" dirty="0" smtClean="0"/>
              <a:t>¿Cuál </a:t>
            </a:r>
            <a:r>
              <a:rPr lang="es-EC" sz="2800" b="1" dirty="0"/>
              <a:t>e</a:t>
            </a:r>
            <a:r>
              <a:rPr lang="es-EC" sz="2800" b="1" dirty="0" smtClean="0"/>
              <a:t>s el rol de las empresas hacia sociedades más sostenibles? </a:t>
            </a:r>
            <a:endParaRPr lang="en-US" sz="28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3979" y="2320197"/>
            <a:ext cx="10873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08787" y="1654803"/>
            <a:ext cx="8376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Responsabilidad Social Corporativa</a:t>
            </a:r>
          </a:p>
          <a:p>
            <a:endParaRPr lang="es-EC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Aspectos para la sostenibilidad </a:t>
            </a:r>
          </a:p>
          <a:p>
            <a:pPr marL="514350" indent="-514350">
              <a:buAutoNum type="arabicPeriod"/>
            </a:pP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Transparencia </a:t>
            </a:r>
          </a:p>
          <a:p>
            <a:pPr marL="514350" indent="-514350">
              <a:buAutoNum type="arabicPeriod"/>
            </a:pP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Apropiación (</a:t>
            </a:r>
            <a:r>
              <a:rPr lang="es-EC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accountability</a:t>
            </a: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514350" indent="-514350">
              <a:buAutoNum type="arabicPeriod"/>
            </a:pP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Responsabilidad</a:t>
            </a:r>
          </a:p>
          <a:p>
            <a:pPr marL="514350" indent="-514350">
              <a:buAutoNum type="arabicPeriod"/>
            </a:pP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Justicia </a:t>
            </a:r>
            <a:r>
              <a:rPr lang="es-EC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es-EC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s-EC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769" y="2302097"/>
            <a:ext cx="4377137" cy="289213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248495" y="5261681"/>
            <a:ext cx="3086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Caso Chocolates PACARI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15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64552" y="298205"/>
            <a:ext cx="11852844" cy="775597"/>
          </a:xfrm>
        </p:spPr>
        <p:txBody>
          <a:bodyPr/>
          <a:lstStyle/>
          <a:p>
            <a:r>
              <a:rPr lang="es-EC" sz="2800" b="1" dirty="0" smtClean="0"/>
              <a:t>Chocolates PACARI Ejemplo de Responsabilidad Social Corporativa</a:t>
            </a:r>
            <a:endParaRPr lang="en-US" sz="28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3979" y="2320197"/>
            <a:ext cx="10873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3979" y="1372006"/>
            <a:ext cx="110419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Responsabilidad Social Corporativa</a:t>
            </a:r>
          </a:p>
          <a:p>
            <a:endParaRPr lang="es-EC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4000 agricultores de pequeña escala</a:t>
            </a:r>
          </a:p>
          <a:p>
            <a:pPr marL="514350" indent="-514350">
              <a:buAutoNum type="arabicPeriod"/>
            </a:pP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Inclusión de mujeres agricultoras </a:t>
            </a:r>
            <a:endParaRPr lang="es-EC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Empresas que tienen un costo de venta tres veces más bajo que el costo de producción. PACARI paga el triple al agricultor</a:t>
            </a:r>
          </a:p>
          <a:p>
            <a:pPr marL="514350" indent="-514350">
              <a:buAutoNum type="arabicPeriod"/>
            </a:pP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Chocolates 100% orgánicos y veganos </a:t>
            </a:r>
          </a:p>
          <a:p>
            <a:pPr marL="514350" indent="-514350">
              <a:buAutoNum type="arabicPeriod"/>
            </a:pP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Sello WWWF proyecto para que cazadores se conviertan en agricultores</a:t>
            </a:r>
          </a:p>
          <a:p>
            <a:pPr marL="514350" indent="-514350">
              <a:buAutoNum type="arabicPeriod"/>
            </a:pPr>
            <a:endParaRPr lang="es-EC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/>
          <p:cNvSpPr>
            <a:spLocks noGrp="1"/>
          </p:cNvSpPr>
          <p:nvPr>
            <p:ph type="pic" sz="quarter" idx="13"/>
          </p:nvPr>
        </p:nvSpPr>
        <p:spPr>
          <a:xfrm>
            <a:off x="0" y="4522076"/>
            <a:ext cx="11944014" cy="2146775"/>
          </a:xfrm>
        </p:spPr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96685" y="189148"/>
            <a:ext cx="11032925" cy="746846"/>
          </a:xfrm>
        </p:spPr>
        <p:txBody>
          <a:bodyPr/>
          <a:lstStyle/>
          <a:p>
            <a:r>
              <a:rPr lang="es-EC" sz="4400" dirty="0"/>
              <a:t>¿Cuál es el rol de la academia hacia sociedades más sostenibles? </a:t>
            </a:r>
            <a:r>
              <a:rPr lang="en-US" dirty="0"/>
              <a:t/>
            </a:r>
            <a:br>
              <a:rPr lang="en-US" dirty="0"/>
            </a:br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777368" y="1518355"/>
            <a:ext cx="9666514" cy="221599"/>
          </a:xfrm>
        </p:spPr>
        <p:txBody>
          <a:bodyPr/>
          <a:lstStyle/>
          <a:p>
            <a:r>
              <a:rPr lang="en-US" dirty="0" smtClean="0"/>
              <a:t>Campus </a:t>
            </a:r>
            <a:r>
              <a:rPr lang="en-US" dirty="0" err="1" smtClean="0"/>
              <a:t>Universitario</a:t>
            </a:r>
            <a:r>
              <a:rPr lang="en-US" dirty="0" smtClean="0"/>
              <a:t> </a:t>
            </a:r>
            <a:r>
              <a:rPr lang="en-US" dirty="0" err="1" smtClean="0"/>
              <a:t>Sostenible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ESPOL</a:t>
            </a:r>
            <a:endParaRPr lang="es-EC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650032880"/>
              </p:ext>
            </p:extLst>
          </p:nvPr>
        </p:nvGraphicFramePr>
        <p:xfrm>
          <a:off x="1679482" y="1518355"/>
          <a:ext cx="9321800" cy="5328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17834" r="7177" b="10489"/>
          <a:stretch/>
        </p:blipFill>
        <p:spPr>
          <a:xfrm>
            <a:off x="218739" y="5053256"/>
            <a:ext cx="2921486" cy="14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72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64552" y="298205"/>
            <a:ext cx="11852844" cy="387798"/>
          </a:xfrm>
        </p:spPr>
        <p:txBody>
          <a:bodyPr/>
          <a:lstStyle/>
          <a:p>
            <a:r>
              <a:rPr lang="es-EC" sz="2800" b="1" dirty="0" smtClean="0"/>
              <a:t>¿Cuál </a:t>
            </a:r>
            <a:r>
              <a:rPr lang="es-EC" sz="2800" b="1" dirty="0"/>
              <a:t>e</a:t>
            </a:r>
            <a:r>
              <a:rPr lang="es-EC" sz="2800" b="1" dirty="0" smtClean="0"/>
              <a:t>s el rol de la academia hacia sociedades más sostenibles? </a:t>
            </a:r>
            <a:endParaRPr lang="en-US" sz="28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3979" y="2320197"/>
            <a:ext cx="10873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79" y="1369362"/>
            <a:ext cx="2082266" cy="4782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48" y="979196"/>
            <a:ext cx="3894197" cy="249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4" r="7177" b="10489"/>
          <a:stretch/>
        </p:blipFill>
        <p:spPr>
          <a:xfrm>
            <a:off x="7525269" y="1369362"/>
            <a:ext cx="4204342" cy="1667208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7901868" y="3598800"/>
            <a:ext cx="3267075" cy="1517073"/>
            <a:chOff x="0" y="0"/>
            <a:chExt cx="3267075" cy="1668780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4475" y="0"/>
              <a:ext cx="1752600" cy="1668780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43075" cy="1668780"/>
            </a:xfrm>
            <a:prstGeom prst="rect">
              <a:avLst/>
            </a:prstGeom>
          </p:spPr>
        </p:pic>
      </p:grpSp>
      <p:sp>
        <p:nvSpPr>
          <p:cNvPr id="21" name="Rectángulo 20"/>
          <p:cNvSpPr/>
          <p:nvPr/>
        </p:nvSpPr>
        <p:spPr>
          <a:xfrm>
            <a:off x="7406221" y="5115873"/>
            <a:ext cx="4060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rgbClr val="000000"/>
                </a:solidFill>
              </a:rPr>
              <a:t>Caracterización de residuos con estudiantes</a:t>
            </a:r>
            <a:endParaRPr lang="es-EC" sz="1400" dirty="0"/>
          </a:p>
        </p:txBody>
      </p:sp>
      <p:sp>
        <p:nvSpPr>
          <p:cNvPr id="22" name="Rectángulo 21"/>
          <p:cNvSpPr/>
          <p:nvPr/>
        </p:nvSpPr>
        <p:spPr>
          <a:xfrm>
            <a:off x="7738050" y="3056202"/>
            <a:ext cx="3794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solidFill>
                  <a:srgbClr val="000000"/>
                </a:solidFill>
              </a:rPr>
              <a:t>Planta fotovoltaica Edificio de Rectorado</a:t>
            </a:r>
            <a:endParaRPr lang="es-EC" sz="1400" dirty="0"/>
          </a:p>
        </p:txBody>
      </p:sp>
      <p:sp>
        <p:nvSpPr>
          <p:cNvPr id="3" name="Rectángulo 2"/>
          <p:cNvSpPr/>
          <p:nvPr/>
        </p:nvSpPr>
        <p:spPr>
          <a:xfrm>
            <a:off x="2949026" y="3472960"/>
            <a:ext cx="4358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Taller </a:t>
            </a:r>
            <a:r>
              <a:rPr lang="es-ES_tradnl" dirty="0" smtClean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transitando hacia una IES sostenible</a:t>
            </a:r>
            <a:endParaRPr lang="en-US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5064" y="4030530"/>
            <a:ext cx="3556363" cy="1748163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2949026" y="5739679"/>
            <a:ext cx="213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Club Sostenibilidad </a:t>
            </a:r>
            <a:endParaRPr lang="en-US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3405" y="5513781"/>
            <a:ext cx="2120641" cy="111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64552" y="298205"/>
            <a:ext cx="11852844" cy="387798"/>
          </a:xfrm>
        </p:spPr>
        <p:txBody>
          <a:bodyPr/>
          <a:lstStyle/>
          <a:p>
            <a:r>
              <a:rPr lang="es-EC" sz="2800" b="1" dirty="0" smtClean="0"/>
              <a:t>¿Cuál </a:t>
            </a:r>
            <a:r>
              <a:rPr lang="es-EC" sz="2800" b="1" dirty="0"/>
              <a:t>e</a:t>
            </a:r>
            <a:r>
              <a:rPr lang="es-EC" sz="2800" b="1" dirty="0" smtClean="0"/>
              <a:t>s el rol de la academia hacia sociedades más sostenibles? </a:t>
            </a:r>
            <a:endParaRPr lang="en-US" sz="28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3979" y="2320197"/>
            <a:ext cx="10873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37" y="686003"/>
            <a:ext cx="2082266" cy="4782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498" y="857549"/>
            <a:ext cx="3404656" cy="179544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0529" y="2923095"/>
            <a:ext cx="4492954" cy="174789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974" y="4708889"/>
            <a:ext cx="2205848" cy="220584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5652" y="1228996"/>
            <a:ext cx="4554183" cy="268119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5382" y="4842538"/>
            <a:ext cx="2664439" cy="19385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569234" y="4380411"/>
            <a:ext cx="3370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Sistemas de sensores para monitoreo de uso de energía y recursos como agua.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364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19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64552" y="298205"/>
            <a:ext cx="11852844" cy="775597"/>
          </a:xfrm>
        </p:spPr>
        <p:txBody>
          <a:bodyPr/>
          <a:lstStyle/>
          <a:p>
            <a:r>
              <a:rPr lang="es-EC" sz="2800" b="1" dirty="0" smtClean="0"/>
              <a:t>¿Cuál </a:t>
            </a:r>
            <a:r>
              <a:rPr lang="es-EC" sz="2800" b="1" dirty="0"/>
              <a:t>e</a:t>
            </a:r>
            <a:r>
              <a:rPr lang="es-EC" sz="2800" b="1" dirty="0" smtClean="0"/>
              <a:t>s el rol de la Sociedad Civil hacia sociedades más sostenibles? </a:t>
            </a:r>
            <a:endParaRPr lang="en-US" sz="2800" b="1" dirty="0"/>
          </a:p>
        </p:txBody>
      </p:sp>
      <p:sp>
        <p:nvSpPr>
          <p:cNvPr id="13" name="Rectángulo 12"/>
          <p:cNvSpPr/>
          <p:nvPr/>
        </p:nvSpPr>
        <p:spPr>
          <a:xfrm>
            <a:off x="653979" y="1329056"/>
            <a:ext cx="110419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s-EC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Ciudadanos agrupados en organizaciones / movimientos ambientales y sociales</a:t>
            </a:r>
            <a:endParaRPr lang="es-EC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</a:pPr>
            <a:r>
              <a:rPr lang="es-EC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Organizaciones No Gubernamentales (ONG) </a:t>
            </a: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 trabajan a niveles nacionales e internacionales </a:t>
            </a:r>
          </a:p>
          <a:p>
            <a:pPr marL="457200" indent="-457200">
              <a:buFontTx/>
              <a:buChar char="-"/>
            </a:pP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Influencian y colocan presión en la negociación de tratados ambientales. </a:t>
            </a:r>
          </a:p>
          <a:p>
            <a:pPr marL="457200" indent="-457200">
              <a:buFontTx/>
              <a:buChar char="-"/>
            </a:pP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Protestan y proponen soluciones a las injusticias ambientales. </a:t>
            </a:r>
          </a:p>
          <a:p>
            <a:pPr marL="457200" indent="-457200">
              <a:buFontTx/>
              <a:buChar char="-"/>
            </a:pPr>
            <a:endParaRPr lang="es-EC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Tx/>
              <a:buChar char="-"/>
            </a:pPr>
            <a:endParaRPr lang="es-EC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052" y="4726348"/>
            <a:ext cx="3634220" cy="200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Tabla de contenido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s-EC" sz="2800" dirty="0"/>
              <a:t>¿Qué es la gobernanza?</a:t>
            </a:r>
          </a:p>
          <a:p>
            <a:pPr marL="0"/>
            <a:r>
              <a:rPr lang="es-EC" sz="2800" dirty="0"/>
              <a:t>Rol de partes interesadas hacia una sociedad sostenible</a:t>
            </a:r>
          </a:p>
          <a:p>
            <a:pPr marL="0" lvl="1"/>
            <a:r>
              <a:rPr lang="es-EC" sz="2800" dirty="0"/>
              <a:t>Gobierno</a:t>
            </a:r>
          </a:p>
          <a:p>
            <a:pPr marL="0" lvl="1"/>
            <a:r>
              <a:rPr lang="es-EC" sz="2800" dirty="0"/>
              <a:t>Academia</a:t>
            </a:r>
          </a:p>
          <a:p>
            <a:pPr marL="0" lvl="1"/>
            <a:r>
              <a:rPr lang="es-EC" sz="2800" dirty="0"/>
              <a:t>Ciudadanía </a:t>
            </a:r>
          </a:p>
          <a:p>
            <a:pPr marL="0" lvl="1"/>
            <a:r>
              <a:rPr lang="es-EC" sz="2800" dirty="0"/>
              <a:t>Empresa Privada </a:t>
            </a:r>
          </a:p>
          <a:p>
            <a:pPr marL="0" indent="0">
              <a:buNone/>
            </a:pPr>
            <a:endParaRPr lang="es-EC" dirty="0" smtClean="0"/>
          </a:p>
          <a:p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D2B7EB95-C87C-9243-BBBB-16FD6E49276A}"/>
              </a:ext>
            </a:extLst>
          </p:cNvPr>
          <p:cNvGrpSpPr/>
          <p:nvPr/>
        </p:nvGrpSpPr>
        <p:grpSpPr>
          <a:xfrm>
            <a:off x="7139270" y="1091146"/>
            <a:ext cx="4652136" cy="4447999"/>
            <a:chOff x="404734" y="1585928"/>
            <a:chExt cx="5358439" cy="5081777"/>
          </a:xfrm>
        </p:grpSpPr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D652CF23-E27F-FC4B-9A7F-B61087C3D29E}"/>
                </a:ext>
              </a:extLst>
            </p:cNvPr>
            <p:cNvSpPr/>
            <p:nvPr/>
          </p:nvSpPr>
          <p:spPr>
            <a:xfrm>
              <a:off x="894353" y="1585928"/>
              <a:ext cx="4868820" cy="495046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14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620" u="sng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164327E5-8520-1E49-9F40-8398F84C9915}"/>
                </a:ext>
              </a:extLst>
            </p:cNvPr>
            <p:cNvGrpSpPr/>
            <p:nvPr/>
          </p:nvGrpSpPr>
          <p:grpSpPr>
            <a:xfrm>
              <a:off x="1664734" y="2418647"/>
              <a:ext cx="3328057" cy="4249058"/>
              <a:chOff x="1135722" y="1266610"/>
              <a:chExt cx="3886290" cy="5684700"/>
            </a:xfrm>
          </p:grpSpPr>
          <p:grpSp>
            <p:nvGrpSpPr>
              <p:cNvPr id="8" name="Group 9">
                <a:extLst>
                  <a:ext uri="{FF2B5EF4-FFF2-40B4-BE49-F238E27FC236}">
                    <a16:creationId xmlns:a16="http://schemas.microsoft.com/office/drawing/2014/main" id="{A91D65A8-F128-0F4B-BB55-71FF111EB2F3}"/>
                  </a:ext>
                </a:extLst>
              </p:cNvPr>
              <p:cNvGrpSpPr/>
              <p:nvPr/>
            </p:nvGrpSpPr>
            <p:grpSpPr>
              <a:xfrm>
                <a:off x="1725818" y="1891813"/>
                <a:ext cx="2817306" cy="3074373"/>
                <a:chOff x="1551647" y="1290580"/>
                <a:chExt cx="4240266" cy="4033508"/>
              </a:xfrm>
            </p:grpSpPr>
            <p:sp>
              <p:nvSpPr>
                <p:cNvPr id="11" name="Oval 11">
                  <a:extLst>
                    <a:ext uri="{FF2B5EF4-FFF2-40B4-BE49-F238E27FC236}">
                      <a16:creationId xmlns:a16="http://schemas.microsoft.com/office/drawing/2014/main" id="{E24E8263-7280-1342-9B4E-80CCA2D4550E}"/>
                    </a:ext>
                  </a:extLst>
                </p:cNvPr>
                <p:cNvSpPr/>
                <p:nvPr/>
              </p:nvSpPr>
              <p:spPr>
                <a:xfrm>
                  <a:off x="1551647" y="1290580"/>
                  <a:ext cx="2497547" cy="2441576"/>
                </a:xfrm>
                <a:prstGeom prst="ellipse">
                  <a:avLst/>
                </a:prstGeom>
                <a:solidFill>
                  <a:srgbClr val="FFA7EC">
                    <a:alpha val="50000"/>
                  </a:srgbClr>
                </a:solidFill>
                <a:ln>
                  <a:solidFill>
                    <a:srgbClr val="FF28E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ES_tradnl" sz="1620" u="sng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" name="Oval 12">
                  <a:extLst>
                    <a:ext uri="{FF2B5EF4-FFF2-40B4-BE49-F238E27FC236}">
                      <a16:creationId xmlns:a16="http://schemas.microsoft.com/office/drawing/2014/main" id="{72F1257F-3B67-9F4F-82F8-199E159C5936}"/>
                    </a:ext>
                  </a:extLst>
                </p:cNvPr>
                <p:cNvSpPr/>
                <p:nvPr/>
              </p:nvSpPr>
              <p:spPr>
                <a:xfrm>
                  <a:off x="3294367" y="1526380"/>
                  <a:ext cx="2497546" cy="2441576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  <a:alpha val="5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ES_tradnl" sz="1620" u="sng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CDF64D6-2E7F-F24B-AC99-46FC223AB335}"/>
                    </a:ext>
                  </a:extLst>
                </p:cNvPr>
                <p:cNvSpPr/>
                <p:nvPr/>
              </p:nvSpPr>
              <p:spPr>
                <a:xfrm>
                  <a:off x="3075684" y="2747169"/>
                  <a:ext cx="2497547" cy="244157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0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ES_tradnl" sz="1620" u="sng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962E8BF-A175-D248-AB36-95192FF965BA}"/>
                    </a:ext>
                  </a:extLst>
                </p:cNvPr>
                <p:cNvSpPr/>
                <p:nvPr/>
              </p:nvSpPr>
              <p:spPr>
                <a:xfrm>
                  <a:off x="1551647" y="2747169"/>
                  <a:ext cx="2497547" cy="2441576"/>
                </a:xfrm>
                <a:prstGeom prst="ellipse">
                  <a:avLst/>
                </a:prstGeom>
                <a:solidFill>
                  <a:schemeClr val="accent4">
                    <a:lumMod val="40000"/>
                    <a:lumOff val="60000"/>
                    <a:alpha val="49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s-ES_tradnl" sz="1620" u="sng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59BCD5B-430C-7641-8257-B3B93316FD74}"/>
                    </a:ext>
                  </a:extLst>
                </p:cNvPr>
                <p:cNvSpPr/>
                <p:nvPr/>
              </p:nvSpPr>
              <p:spPr>
                <a:xfrm rot="2705445">
                  <a:off x="1523605" y="3557179"/>
                  <a:ext cx="2318521" cy="1215297"/>
                </a:xfrm>
                <a:prstGeom prst="rect">
                  <a:avLst/>
                </a:prstGeom>
                <a:noFill/>
              </p:spPr>
              <p:txBody>
                <a:bodyPr spcFirstLastPara="1" wrap="none" lIns="82296" tIns="41148" rIns="82296" bIns="41148" numCol="1">
                  <a:prstTxWarp prst="textArchDown">
                    <a:avLst>
                      <a:gd name="adj" fmla="val 2719997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sz="6480" u="sng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Academia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BDE2B87-FACA-334B-A493-3BF6A2742E98}"/>
                    </a:ext>
                  </a:extLst>
                </p:cNvPr>
                <p:cNvSpPr/>
                <p:nvPr/>
              </p:nvSpPr>
              <p:spPr>
                <a:xfrm rot="19358319">
                  <a:off x="3991712" y="3868658"/>
                  <a:ext cx="1403889" cy="996329"/>
                </a:xfrm>
                <a:prstGeom prst="rect">
                  <a:avLst/>
                </a:prstGeom>
                <a:noFill/>
              </p:spPr>
              <p:txBody>
                <a:bodyPr spcFirstLastPara="1" wrap="none" lIns="82296" tIns="41148" rIns="82296" bIns="41148" numCol="1">
                  <a:prstTxWarp prst="textArchDown">
                    <a:avLst>
                      <a:gd name="adj" fmla="val 21545242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sz="4860" u="sng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Sociedad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0FB60654-268F-3E48-832D-829A0FA3AFE1}"/>
                    </a:ext>
                  </a:extLst>
                </p:cNvPr>
                <p:cNvSpPr/>
                <p:nvPr/>
              </p:nvSpPr>
              <p:spPr>
                <a:xfrm rot="1852737">
                  <a:off x="4099727" y="2116563"/>
                  <a:ext cx="1553000" cy="581303"/>
                </a:xfrm>
                <a:prstGeom prst="rect">
                  <a:avLst/>
                </a:prstGeom>
                <a:noFill/>
              </p:spPr>
              <p:txBody>
                <a:bodyPr spcFirstLastPara="1" wrap="square" lIns="82296" tIns="41148" rIns="82296" bIns="41148" numCol="1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4860" u="sng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Industria</a:t>
                  </a:r>
                  <a:endParaRPr lang="en-US" sz="4860" u="sng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D123D83-32FA-7749-AC73-3B014EA8D424}"/>
                    </a:ext>
                  </a:extLst>
                </p:cNvPr>
                <p:cNvSpPr/>
                <p:nvPr/>
              </p:nvSpPr>
              <p:spPr>
                <a:xfrm rot="19182221">
                  <a:off x="1655466" y="1904143"/>
                  <a:ext cx="1799324" cy="503430"/>
                </a:xfrm>
                <a:prstGeom prst="rect">
                  <a:avLst/>
                </a:prstGeom>
                <a:noFill/>
              </p:spPr>
              <p:txBody>
                <a:bodyPr spcFirstLastPara="1" wrap="none" lIns="82296" tIns="41148" rIns="82296" bIns="41148" numCol="1">
                  <a:prstTxWarp prst="textArchUp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4860" u="sng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Gobierno</a:t>
                  </a:r>
                  <a:endParaRPr lang="en-US" sz="4860" u="sng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4B28D0E9-ED8F-AF4C-9A99-E7808259A1FC}"/>
                  </a:ext>
                </a:extLst>
              </p:cNvPr>
              <p:cNvSpPr/>
              <p:nvPr/>
            </p:nvSpPr>
            <p:spPr>
              <a:xfrm rot="16200000">
                <a:off x="236517" y="2165815"/>
                <a:ext cx="5684700" cy="3886290"/>
              </a:xfrm>
              <a:prstGeom prst="rect">
                <a:avLst/>
              </a:prstGeom>
              <a:noFill/>
            </p:spPr>
            <p:txBody>
              <a:bodyPr spcFirstLastPara="1" wrap="none" lIns="82296" tIns="41148" rIns="82296" bIns="41148" numCol="1">
                <a:prstTxWarp prst="textCircle">
                  <a:avLst/>
                </a:prstTxWarp>
                <a:spAutoFit/>
              </a:bodyPr>
              <a:lstStyle/>
              <a:p>
                <a:pPr algn="ctr"/>
                <a:r>
                  <a:rPr lang="en-US" sz="4860" u="sng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Modelo</a:t>
                </a:r>
                <a:r>
                  <a:rPr lang="en-US" sz="4860" u="sng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4860" u="sng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Hélice</a:t>
                </a:r>
                <a:r>
                  <a:rPr lang="en-US" sz="4860" u="sng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  <a:r>
                  <a:rPr lang="en-US" sz="4860" u="sng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Cuádruple</a:t>
                </a:r>
                <a:endParaRPr lang="en-US" sz="4860" u="sng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E872E3B9-66D8-DD4B-8DCD-67848384F201}"/>
                </a:ext>
              </a:extLst>
            </p:cNvPr>
            <p:cNvSpPr txBox="1"/>
            <p:nvPr/>
          </p:nvSpPr>
          <p:spPr>
            <a:xfrm>
              <a:off x="404734" y="3252865"/>
              <a:ext cx="212777" cy="390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ES_tradnl" sz="162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96686" y="562571"/>
            <a:ext cx="9666514" cy="746846"/>
          </a:xfrm>
        </p:spPr>
        <p:txBody>
          <a:bodyPr/>
          <a:lstStyle/>
          <a:p>
            <a:r>
              <a:rPr lang="es-EC" dirty="0" smtClean="0"/>
              <a:t>Trabajo autónomo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696686" y="1309417"/>
            <a:ext cx="9666514" cy="1142877"/>
          </a:xfrm>
        </p:spPr>
        <p:txBody>
          <a:bodyPr/>
          <a:lstStyle/>
          <a:p>
            <a:r>
              <a:rPr lang="es-EC" dirty="0" smtClean="0"/>
              <a:t>Escoge un reto social o ambiental actual del Ecuador y analiza el rol que pueden realizar los actores principales hacia una sociedad más sostenible. </a:t>
            </a:r>
          </a:p>
          <a:p>
            <a:pPr marL="285750" indent="-285750">
              <a:buFontTx/>
              <a:buChar char="-"/>
            </a:pPr>
            <a:endParaRPr lang="es-EC" dirty="0"/>
          </a:p>
          <a:p>
            <a:endParaRPr lang="en-U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2160890"/>
            <a:ext cx="9163616" cy="330446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01783" y="560832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Análisis </a:t>
            </a:r>
            <a:r>
              <a:rPr lang="es-EC" dirty="0" err="1" smtClean="0"/>
              <a:t>Lexometrico</a:t>
            </a:r>
            <a:r>
              <a:rPr lang="es-EC" dirty="0" smtClean="0"/>
              <a:t> de los temas relevantes de la región LAC en base a los planes de desarrollo nacionales </a:t>
            </a:r>
            <a:r>
              <a:rPr lang="en-US" dirty="0" smtClean="0"/>
              <a:t>(CEPAL, 2018)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62650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Referencias: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446314" y="237163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+mj-lt"/>
              </a:rPr>
              <a:t>Kocian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M.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Batker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D. Harrison-Cox, J. 2011. An Ecological Study of Ecuador’s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Intag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Region: The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Environmental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Impacts and Potential Rewards of Mining. Earth Economics, Tacoma,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WA</a:t>
            </a:r>
          </a:p>
          <a:p>
            <a:endParaRPr lang="en-US" dirty="0">
              <a:solidFill>
                <a:srgbClr val="000000"/>
              </a:solidFill>
              <a:latin typeface="+mj-lt"/>
            </a:endParaRPr>
          </a:p>
          <a:p>
            <a:r>
              <a:rPr lang="en-US" dirty="0" err="1" smtClean="0">
                <a:latin typeface="+mj-lt"/>
              </a:rPr>
              <a:t>Loiseau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E, </a:t>
            </a:r>
            <a:r>
              <a:rPr lang="en-US" dirty="0" err="1">
                <a:latin typeface="+mj-lt"/>
              </a:rPr>
              <a:t>Saikku</a:t>
            </a:r>
            <a:r>
              <a:rPr lang="en-US" dirty="0">
                <a:latin typeface="+mj-lt"/>
              </a:rPr>
              <a:t> L, </a:t>
            </a:r>
            <a:r>
              <a:rPr lang="en-US" dirty="0" err="1">
                <a:latin typeface="+mj-lt"/>
              </a:rPr>
              <a:t>Antikainen</a:t>
            </a:r>
            <a:r>
              <a:rPr lang="en-US" dirty="0">
                <a:latin typeface="+mj-lt"/>
              </a:rPr>
              <a:t> R, </a:t>
            </a:r>
            <a:r>
              <a:rPr lang="en-US" dirty="0" err="1">
                <a:latin typeface="+mj-lt"/>
              </a:rPr>
              <a:t>Droste</a:t>
            </a:r>
            <a:r>
              <a:rPr lang="en-US" dirty="0">
                <a:latin typeface="+mj-lt"/>
              </a:rPr>
              <a:t> N, </a:t>
            </a:r>
            <a:r>
              <a:rPr lang="en-US" dirty="0" err="1">
                <a:latin typeface="+mj-lt"/>
              </a:rPr>
              <a:t>Hansjürgens</a:t>
            </a:r>
            <a:r>
              <a:rPr lang="en-US" dirty="0">
                <a:latin typeface="+mj-lt"/>
              </a:rPr>
              <a:t> B, </a:t>
            </a:r>
            <a:r>
              <a:rPr lang="en-US" dirty="0" err="1">
                <a:latin typeface="+mj-lt"/>
              </a:rPr>
              <a:t>Pitkänen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K, </a:t>
            </a:r>
            <a:r>
              <a:rPr lang="en-US" dirty="0" err="1" smtClean="0">
                <a:latin typeface="+mj-lt"/>
              </a:rPr>
              <a:t>Leskinen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P, </a:t>
            </a:r>
            <a:r>
              <a:rPr lang="en-US" dirty="0" err="1">
                <a:latin typeface="+mj-lt"/>
              </a:rPr>
              <a:t>Kuikman</a:t>
            </a:r>
            <a:r>
              <a:rPr lang="en-US" dirty="0">
                <a:latin typeface="+mj-lt"/>
              </a:rPr>
              <a:t> P, Thomsen M, Green economy and related concepts: An overview, </a:t>
            </a:r>
            <a:r>
              <a:rPr lang="en-US" i="1" dirty="0">
                <a:latin typeface="+mj-lt"/>
              </a:rPr>
              <a:t>Journal </a:t>
            </a:r>
            <a:r>
              <a:rPr lang="en-US" i="1" dirty="0" smtClean="0">
                <a:latin typeface="+mj-lt"/>
              </a:rPr>
              <a:t>of Cleaner </a:t>
            </a:r>
            <a:r>
              <a:rPr lang="en-US" i="1" dirty="0">
                <a:latin typeface="+mj-lt"/>
              </a:rPr>
              <a:t>Production </a:t>
            </a:r>
            <a:r>
              <a:rPr lang="en-US" dirty="0">
                <a:latin typeface="+mj-lt"/>
              </a:rPr>
              <a:t>(2016), </a:t>
            </a:r>
            <a:r>
              <a:rPr lang="en-US" dirty="0" err="1">
                <a:latin typeface="+mj-lt"/>
              </a:rPr>
              <a:t>doi</a:t>
            </a:r>
            <a:r>
              <a:rPr lang="en-US" dirty="0">
                <a:latin typeface="+mj-lt"/>
              </a:rPr>
              <a:t>: 10.1016/j.jclepro.2016.08.024</a:t>
            </a:r>
            <a:r>
              <a:rPr lang="en-US" dirty="0" smtClean="0">
                <a:latin typeface="+mj-lt"/>
              </a:rPr>
              <a:t>.</a:t>
            </a:r>
          </a:p>
          <a:p>
            <a:endParaRPr lang="en-US" dirty="0">
              <a:solidFill>
                <a:srgbClr val="000000"/>
              </a:solidFill>
              <a:latin typeface="+mj-lt"/>
            </a:endParaRPr>
          </a:p>
          <a:p>
            <a:r>
              <a:rPr lang="es-EC" dirty="0">
                <a:latin typeface="+mj-lt"/>
              </a:rPr>
              <a:t>Segundo informe </a:t>
            </a:r>
            <a:r>
              <a:rPr lang="es-EC" dirty="0" smtClean="0">
                <a:latin typeface="+mj-lt"/>
              </a:rPr>
              <a:t>anual sobre </a:t>
            </a:r>
            <a:r>
              <a:rPr lang="es-EC" dirty="0">
                <a:latin typeface="+mj-lt"/>
              </a:rPr>
              <a:t>el </a:t>
            </a:r>
            <a:r>
              <a:rPr lang="es-EC" dirty="0" smtClean="0">
                <a:latin typeface="+mj-lt"/>
              </a:rPr>
              <a:t>progreso y </a:t>
            </a:r>
            <a:r>
              <a:rPr lang="es-EC" dirty="0">
                <a:latin typeface="+mj-lt"/>
              </a:rPr>
              <a:t>los desafíos </a:t>
            </a:r>
            <a:r>
              <a:rPr lang="es-EC" dirty="0" smtClean="0">
                <a:latin typeface="+mj-lt"/>
              </a:rPr>
              <a:t>regionales de </a:t>
            </a:r>
            <a:r>
              <a:rPr lang="es-EC" dirty="0">
                <a:latin typeface="+mj-lt"/>
              </a:rPr>
              <a:t>la Agenda 2030 </a:t>
            </a:r>
            <a:r>
              <a:rPr lang="es-EC" dirty="0" smtClean="0">
                <a:latin typeface="+mj-lt"/>
              </a:rPr>
              <a:t>para el </a:t>
            </a:r>
            <a:r>
              <a:rPr lang="es-EC" dirty="0">
                <a:latin typeface="+mj-lt"/>
              </a:rPr>
              <a:t>Desarrollo </a:t>
            </a:r>
            <a:r>
              <a:rPr lang="es-EC" dirty="0" smtClean="0">
                <a:latin typeface="+mj-lt"/>
              </a:rPr>
              <a:t>Sostenible en </a:t>
            </a:r>
            <a:r>
              <a:rPr lang="es-EC" dirty="0">
                <a:latin typeface="+mj-lt"/>
              </a:rPr>
              <a:t>América Latina y el </a:t>
            </a:r>
            <a:r>
              <a:rPr lang="es-EC" dirty="0" smtClean="0">
                <a:latin typeface="+mj-lt"/>
              </a:rPr>
              <a:t>Caribe, CEPAL, 2018</a:t>
            </a:r>
            <a:endParaRPr lang="en-US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6314" y="140822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err="1"/>
              <a:t>Avila</a:t>
            </a:r>
            <a:r>
              <a:rPr lang="es-EC" dirty="0"/>
              <a:t> y </a:t>
            </a:r>
            <a:r>
              <a:rPr lang="es-EC" dirty="0" err="1"/>
              <a:t>Pinkus</a:t>
            </a:r>
            <a:r>
              <a:rPr lang="es-EC" dirty="0"/>
              <a:t> (2018). Teorías económicas ambientales y su vínculo con la dimensión social de la sustentabilidad en áreas protegidas.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2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Objetivos de clase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9094" y="1377921"/>
            <a:ext cx="10871405" cy="1737360"/>
          </a:xfrm>
        </p:spPr>
        <p:txBody>
          <a:bodyPr/>
          <a:lstStyle/>
          <a:p>
            <a:pPr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Comprender el rol de los actores (gobierno, corporaciones, sociedad civil, academia) en la transición a un modelo de sostenibilidad. </a:t>
            </a:r>
          </a:p>
          <a:p>
            <a:pPr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Comprender el concepto de gobernanza y cómo contribuye al desarrollo sostenible considerando movimientos </a:t>
            </a:r>
            <a:r>
              <a:rPr lang="es-ES" sz="2800" dirty="0" smtClean="0"/>
              <a:t>ambientales de </a:t>
            </a:r>
            <a:r>
              <a:rPr lang="es-ES" sz="2800" dirty="0"/>
              <a:t>base, responsabilidad social corporativa, justicia </a:t>
            </a:r>
            <a:r>
              <a:rPr lang="es-ES" sz="2800" dirty="0" smtClean="0"/>
              <a:t>social</a:t>
            </a:r>
            <a:endParaRPr lang="en-US" sz="2800" dirty="0"/>
          </a:p>
          <a:p>
            <a:pPr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Comprender las políticas ambientales locales y mundiales.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8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30959"/>
            <a:ext cx="9666514" cy="746846"/>
          </a:xfrm>
        </p:spPr>
        <p:txBody>
          <a:bodyPr/>
          <a:lstStyle/>
          <a:p>
            <a:r>
              <a:rPr lang="en-US" dirty="0" err="1" smtClean="0"/>
              <a:t>Introducción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4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35231" y="1023551"/>
            <a:ext cx="9666514" cy="387798"/>
          </a:xfrm>
        </p:spPr>
        <p:txBody>
          <a:bodyPr/>
          <a:lstStyle/>
          <a:p>
            <a:r>
              <a:rPr lang="es-EC" sz="2800" dirty="0" smtClean="0"/>
              <a:t>¿Qué es la gobernanza? </a:t>
            </a:r>
            <a:endParaRPr lang="en-US" sz="28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3979" y="2320197"/>
            <a:ext cx="10873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96686" y="1595021"/>
            <a:ext cx="113567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Formulación de procesos más cooperativos de organización, formulación de políticas y toma de decisiones.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Proceso en el que todos los grupos de interés pueden colaborar hacia un fin común (sostenibilidad).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Difiere del modo jerárquico en el que el Estado ejerce un control soberano sobre los grupos y ciudadanos que conforman la sociedad civil (gobierno)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gobernanza implica responsabilidad y compromiso de todos los actores: políticos</a:t>
            </a:r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privados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ciudadanos.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43467" y="235937"/>
            <a:ext cx="9666514" cy="746846"/>
          </a:xfrm>
        </p:spPr>
        <p:txBody>
          <a:bodyPr/>
          <a:lstStyle/>
          <a:p>
            <a:r>
              <a:rPr lang="es-EC" dirty="0" smtClean="0"/>
              <a:t>Gobernanza 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642423" y="1504558"/>
            <a:ext cx="108508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Puede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implementarse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distintos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ambientes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 entre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ellos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85750">
              <a:buFontTx/>
              <a:buChar char="-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Gobierno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85750">
              <a:buFontTx/>
              <a:buChar char="-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Corporaciones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85750">
              <a:buFontTx/>
              <a:buChar char="-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Organizaciones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la Sociedad Civil </a:t>
            </a:r>
          </a:p>
          <a:p>
            <a:pPr indent="-285750">
              <a:buFontTx/>
              <a:buChar char="-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Academia </a:t>
            </a:r>
          </a:p>
          <a:p>
            <a:pPr indent="-285750">
              <a:buFontTx/>
              <a:buChar char="-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285750">
              <a:buFontTx/>
              <a:buChar char="-"/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Gobernanza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positiva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los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niveles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gobernanza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pueden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positivos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ejemplo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cuando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los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recursos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limitados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son los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procesos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la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relación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los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grupos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interés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los que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pueden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promover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ienestar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sociedad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Durnev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Kim, 2005).</a:t>
            </a:r>
          </a:p>
        </p:txBody>
      </p:sp>
    </p:spTree>
    <p:extLst>
      <p:ext uri="{BB962C8B-B14F-4D97-AF65-F5344CB8AC3E}">
        <p14:creationId xmlns:p14="http://schemas.microsoft.com/office/powerpoint/2010/main" val="411973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6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39156" y="424815"/>
            <a:ext cx="11356769" cy="775597"/>
          </a:xfrm>
        </p:spPr>
        <p:txBody>
          <a:bodyPr/>
          <a:lstStyle/>
          <a:p>
            <a:r>
              <a:rPr lang="es-EC" sz="2800" dirty="0" smtClean="0"/>
              <a:t>¿</a:t>
            </a:r>
            <a:r>
              <a:rPr lang="es-EC" sz="2800" b="1" dirty="0" smtClean="0"/>
              <a:t>Cuál </a:t>
            </a:r>
            <a:r>
              <a:rPr lang="es-EC" sz="2800" b="1" dirty="0"/>
              <a:t>e</a:t>
            </a:r>
            <a:r>
              <a:rPr lang="es-EC" sz="2800" b="1" dirty="0" smtClean="0"/>
              <a:t>s el rol de los grupos de interés (</a:t>
            </a:r>
            <a:r>
              <a:rPr lang="es-EC" sz="2800" b="1" dirty="0" err="1" smtClean="0"/>
              <a:t>stakeholders</a:t>
            </a:r>
            <a:r>
              <a:rPr lang="es-EC" sz="2800" b="1" dirty="0" smtClean="0"/>
              <a:t>) hacia sociedades más sostenibles? </a:t>
            </a:r>
            <a:endParaRPr lang="en-US" sz="28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3979" y="2320197"/>
            <a:ext cx="10873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53979" y="4782600"/>
            <a:ext cx="55920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1.Rol del Gobierno</a:t>
            </a:r>
          </a:p>
          <a:p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Rol de las Corporaciones</a:t>
            </a:r>
          </a:p>
          <a:p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Rol de la Academia</a:t>
            </a:r>
          </a:p>
          <a:p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Rol de la Sociedad </a:t>
            </a:r>
            <a:r>
              <a:rPr lang="es-EC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ivil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79" y="1170804"/>
            <a:ext cx="4262145" cy="36328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16771" t="13692" r="47612" b="24505"/>
          <a:stretch/>
        </p:blipFill>
        <p:spPr>
          <a:xfrm>
            <a:off x="6631102" y="960631"/>
            <a:ext cx="4260607" cy="3457793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887616" y="4529557"/>
            <a:ext cx="616753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Gobierno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Nacional</a:t>
            </a:r>
          </a:p>
          <a:p>
            <a:r>
              <a:rPr lang="es-EC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Gobiernos Provinciales y Zonales</a:t>
            </a:r>
          </a:p>
          <a:p>
            <a:r>
              <a:rPr lang="es-EC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Gobiernos Locales (municipios y parroquias)</a:t>
            </a:r>
          </a:p>
          <a:p>
            <a:r>
              <a:rPr lang="es-EC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Actores sectores y sociedad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7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39156" y="424815"/>
            <a:ext cx="11356769" cy="775597"/>
          </a:xfrm>
        </p:spPr>
        <p:txBody>
          <a:bodyPr/>
          <a:lstStyle/>
          <a:p>
            <a:r>
              <a:rPr lang="es-EC" sz="2800" b="1" dirty="0" smtClean="0"/>
              <a:t>¿Cuál </a:t>
            </a:r>
            <a:r>
              <a:rPr lang="es-EC" sz="2800" b="1" dirty="0"/>
              <a:t>e</a:t>
            </a:r>
            <a:r>
              <a:rPr lang="es-EC" sz="2800" b="1" dirty="0" smtClean="0"/>
              <a:t>s el rol del gobierno en la transición hacia sociedades más sostenibles? </a:t>
            </a:r>
            <a:endParaRPr lang="en-US" sz="28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3979" y="2320197"/>
            <a:ext cx="10873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27369" y="1653402"/>
            <a:ext cx="47761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través de políticas, el gobierno puede ayudar a proteger intereses ambientales y públicos. </a:t>
            </a:r>
          </a:p>
          <a:p>
            <a:r>
              <a:rPr lang="es-E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Alentar un desarrollo económico más sostenible para el medio ambiente a través de:</a:t>
            </a:r>
          </a:p>
          <a:p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945" y="1631918"/>
            <a:ext cx="3886250" cy="399180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708969" y="1215583"/>
            <a:ext cx="192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Identificación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endParaRPr lang="es-EC" dirty="0"/>
          </a:p>
        </p:txBody>
      </p:sp>
      <p:sp>
        <p:nvSpPr>
          <p:cNvPr id="5" name="CuadroTexto 4"/>
          <p:cNvSpPr txBox="1"/>
          <p:nvPr/>
        </p:nvSpPr>
        <p:spPr>
          <a:xfrm>
            <a:off x="10363200" y="3229232"/>
            <a:ext cx="167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Formulación</a:t>
            </a:r>
            <a:r>
              <a:rPr lang="en-US" dirty="0" smtClean="0"/>
              <a:t>  </a:t>
            </a:r>
            <a:r>
              <a:rPr lang="en-US" dirty="0" err="1" smtClean="0"/>
              <a:t>politicas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9256555" y="4568308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Implementación</a:t>
            </a:r>
            <a:r>
              <a:rPr lang="en-US" dirty="0" smtClean="0"/>
              <a:t> 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5658170" y="3171658"/>
            <a:ext cx="108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Ajuste</a:t>
            </a:r>
            <a:r>
              <a:rPr lang="en-US" dirty="0" smtClean="0"/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358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8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39156" y="424815"/>
            <a:ext cx="11356769" cy="775597"/>
          </a:xfrm>
        </p:spPr>
        <p:txBody>
          <a:bodyPr/>
          <a:lstStyle/>
          <a:p>
            <a:r>
              <a:rPr lang="es-EC" sz="2800" b="1" dirty="0" smtClean="0"/>
              <a:t>¿Cuál </a:t>
            </a:r>
            <a:r>
              <a:rPr lang="es-EC" sz="2800" b="1" dirty="0"/>
              <a:t>e</a:t>
            </a:r>
            <a:r>
              <a:rPr lang="es-EC" sz="2800" b="1" dirty="0" smtClean="0"/>
              <a:t>s el rol del gobierno en la transición hacia sociedades más sostenibles? </a:t>
            </a:r>
            <a:endParaRPr lang="en-US" sz="28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3979" y="2320197"/>
            <a:ext cx="10873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27369" y="1653402"/>
            <a:ext cx="1140203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s-E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Subsidios / impuestos</a:t>
            </a:r>
            <a:r>
              <a:rPr lang="es-E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E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Puede proporcionar subsidios e impuestos de recaudación que tienen el efecto de incluir costos nocivos para el medio ambiente y la salud en el </a:t>
            </a:r>
            <a:r>
              <a:rPr lang="es-E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mercado</a:t>
            </a:r>
            <a:r>
              <a:rPr lang="es-E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ES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ej</a:t>
            </a:r>
            <a:r>
              <a:rPr lang="es-E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Incentivos para uso de Tecnologías verdes en industria</a:t>
            </a:r>
            <a:r>
              <a:rPr lang="es-E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s-ES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>
              <a:buFontTx/>
              <a:buChar char="-"/>
            </a:pPr>
            <a:r>
              <a:rPr lang="es-E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Fallas </a:t>
            </a:r>
            <a:r>
              <a:rPr lang="es-E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mercado: </a:t>
            </a:r>
            <a:r>
              <a:rPr lang="es-E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puede usar impuestos y subsidios para nivelar el campo de juego donde el mercado no opera libremente debido a las ventajas injustas de algunos jugadores. </a:t>
            </a:r>
            <a:r>
              <a:rPr lang="es-E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ES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ej</a:t>
            </a:r>
            <a:r>
              <a:rPr lang="es-E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s-ES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>
              <a:buFontTx/>
              <a:buChar char="-"/>
            </a:pPr>
            <a:r>
              <a:rPr lang="es-E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tragedia de los bienes comunes</a:t>
            </a:r>
            <a:r>
              <a:rPr lang="es-E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el gobierno juega un papel clave en la preservación de acceso común o de acceso abierto a los recursos como aire, agua y </a:t>
            </a:r>
            <a:r>
              <a:rPr lang="es-E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suelo </a:t>
            </a:r>
            <a:r>
              <a:rPr lang="es-E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ES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ej</a:t>
            </a:r>
            <a:r>
              <a:rPr lang="es-E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Contaminación del agua por agricultura, acuicultura, ciudades).  </a:t>
            </a:r>
            <a:endParaRPr lang="es-ES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EB8303B-9502-480C-9C51-6EF9094D5E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US" b="1" smtClean="0">
                <a:solidFill>
                  <a:schemeClr val="bg1"/>
                </a:solidFill>
              </a:rPr>
              <a:pPr/>
              <a:t>9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39156" y="424815"/>
            <a:ext cx="11356769" cy="775597"/>
          </a:xfrm>
        </p:spPr>
        <p:txBody>
          <a:bodyPr/>
          <a:lstStyle/>
          <a:p>
            <a:r>
              <a:rPr lang="es-EC" sz="2800" b="1" dirty="0" smtClean="0"/>
              <a:t>¿Cuál </a:t>
            </a:r>
            <a:r>
              <a:rPr lang="es-EC" sz="2800" b="1" dirty="0"/>
              <a:t>e</a:t>
            </a:r>
            <a:r>
              <a:rPr lang="es-EC" sz="2800" b="1" dirty="0" smtClean="0"/>
              <a:t>s el rol del gobierno en la transición hacia sociedades más sostenibles? </a:t>
            </a:r>
            <a:endParaRPr lang="en-US" sz="28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3979" y="2320197"/>
            <a:ext cx="10873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36078" y="1471196"/>
            <a:ext cx="105579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Constitución del Ecuador: incluye derechos a la naturaleza</a:t>
            </a:r>
          </a:p>
          <a:p>
            <a:pPr marL="457200" indent="-457200">
              <a:buFontTx/>
              <a:buChar char="-"/>
            </a:pPr>
            <a:r>
              <a:rPr lang="es-EC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Código Orgánico Ambiental </a:t>
            </a: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(Ministerio del Ambiente) (salvaguardar y detener el deterioro del medioambiente:</a:t>
            </a:r>
          </a:p>
          <a:p>
            <a:pPr marL="914400" lvl="1" indent="-457200">
              <a:buFontTx/>
              <a:buChar char="-"/>
            </a:pP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Prevención y Control ambiental </a:t>
            </a:r>
          </a:p>
          <a:p>
            <a:pPr marL="914400" lvl="1" indent="-457200">
              <a:buFontTx/>
              <a:buChar char="-"/>
            </a:pP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 obligaciones de los sectores públicos y privados</a:t>
            </a:r>
          </a:p>
          <a:p>
            <a:pPr marL="914400" lvl="1" indent="-457200">
              <a:buFontTx/>
              <a:buChar char="-"/>
            </a:pP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Reglamento del COA establece Sanciones</a:t>
            </a:r>
          </a:p>
          <a:p>
            <a:pPr marL="914400" lvl="1" indent="-457200">
              <a:buFontTx/>
              <a:buChar char="-"/>
            </a:pP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Ordena la implementación de acciones para enfrentar el cambio climático (CC) y la reducción de riesgos de desastres (RRD).</a:t>
            </a:r>
          </a:p>
          <a:p>
            <a:pPr marL="914400" lvl="1" indent="-457200">
              <a:buFontTx/>
              <a:buChar char="-"/>
            </a:pPr>
            <a:r>
              <a:rPr lang="es-EC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Planes de Ordenamiento del Territorio-  se establece cajas de Herramientas para CC y RRD.</a:t>
            </a:r>
            <a:endParaRPr lang="es-EC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89715846_Ocean presentation_RVA_v4.potx" id="{354FE8D4-E883-4E79-A422-6A1915D44872}" vid="{AAC9F203-D7BC-4B95-936D-67F55828A5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A13BBE6809CA4CA15FCD8FC9132672" ma:contentTypeVersion="7" ma:contentTypeDescription="Crear nuevo documento." ma:contentTypeScope="" ma:versionID="1c79728ebb6fa45ac0ab0e04b59654be">
  <xsd:schema xmlns:xsd="http://www.w3.org/2001/XMLSchema" xmlns:xs="http://www.w3.org/2001/XMLSchema" xmlns:p="http://schemas.microsoft.com/office/2006/metadata/properties" xmlns:ns2="61334bef-1996-41d3-a700-24544e5fe85c" targetNamespace="http://schemas.microsoft.com/office/2006/metadata/properties" ma:root="true" ma:fieldsID="414775687ed71dd9b41da18a027ea304" ns2:_="">
    <xsd:import namespace="61334bef-1996-41d3-a700-24544e5fe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34bef-1996-41d3-a700-24544e5fe8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3D7A05-DE9A-4773-A113-AAE964924F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9E2362-FDB7-4BDC-BD47-1DC9D63F4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334bef-1996-41d3-a700-24544e5fe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9B7651-08C1-49A1-AFE9-4E4CD342176D}">
  <ds:schemaRefs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1334bef-1996-41d3-a700-24544e5fe85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tf89715846</Template>
  <TotalTime>0</TotalTime>
  <Words>2433</Words>
  <Application>Microsoft Office PowerPoint</Application>
  <PresentationFormat>Panorámica</PresentationFormat>
  <Paragraphs>229</Paragraphs>
  <Slides>21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3" baseType="lpstr">
      <vt:lpstr>MS PGothic</vt:lpstr>
      <vt:lpstr>Arial</vt:lpstr>
      <vt:lpstr>Arial Black</vt:lpstr>
      <vt:lpstr>Arial Narrow</vt:lpstr>
      <vt:lpstr>Calibri</vt:lpstr>
      <vt:lpstr>Cambria</vt:lpstr>
      <vt:lpstr>Century Gothic</vt:lpstr>
      <vt:lpstr>Gill Sans</vt:lpstr>
      <vt:lpstr>Lucida Sans Unicode</vt:lpstr>
      <vt:lpstr>MS Mincho</vt:lpstr>
      <vt:lpstr>Times New Roman</vt:lpstr>
      <vt:lpstr>Tema de Office</vt:lpstr>
      <vt:lpstr>5.4. Gobernanza</vt:lpstr>
      <vt:lpstr>Tabla de contenido </vt:lpstr>
      <vt:lpstr>Objetivos de clase</vt:lpstr>
      <vt:lpstr>Introducción</vt:lpstr>
      <vt:lpstr>Gobernanza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¿Cuál es el rol de la academia hacia sociedades más sostenibles?  </vt:lpstr>
      <vt:lpstr>Presentación de PowerPoint</vt:lpstr>
      <vt:lpstr>Presentación de PowerPoint</vt:lpstr>
      <vt:lpstr>Presentación de PowerPoint</vt:lpstr>
      <vt:lpstr>Trabajo autónomo</vt:lpstr>
      <vt:lpstr>Referencias: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2020-01-24T20:50:17Z</dcterms:created>
  <dcterms:modified xsi:type="dcterms:W3CDTF">2021-01-19T16:01:36Z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0x010100CCA13BBE6809CA4CA15FCD8FC9132672</vt:lpwstr>
  </property>
</Properties>
</file>