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34" r:id="rId5"/>
    <p:sldId id="261" r:id="rId6"/>
    <p:sldId id="264" r:id="rId7"/>
    <p:sldId id="335" r:id="rId8"/>
    <p:sldId id="336" r:id="rId9"/>
    <p:sldId id="337" r:id="rId10"/>
    <p:sldId id="338" r:id="rId11"/>
    <p:sldId id="339" r:id="rId12"/>
    <p:sldId id="341" r:id="rId13"/>
    <p:sldId id="343" r:id="rId14"/>
    <p:sldId id="344" r:id="rId15"/>
    <p:sldId id="345" r:id="rId16"/>
    <p:sldId id="347" r:id="rId17"/>
    <p:sldId id="350" r:id="rId18"/>
    <p:sldId id="353" r:id="rId19"/>
    <p:sldId id="356" r:id="rId20"/>
    <p:sldId id="358" r:id="rId21"/>
    <p:sldId id="3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C6FD"/>
    <a:srgbClr val="79AE02"/>
    <a:srgbClr val="067F9C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86727" autoAdjust="0"/>
  </p:normalViewPr>
  <p:slideViewPr>
    <p:cSldViewPr snapToGrid="0">
      <p:cViewPr varScale="1">
        <p:scale>
          <a:sx n="64" d="100"/>
          <a:sy n="64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>
            <a:extLst>
              <a:ext uri="{FF2B5EF4-FFF2-40B4-BE49-F238E27FC236}">
                <a16:creationId xmlns:a16="http://schemas.microsoft.com/office/drawing/2014/main" id="{25181E75-5669-4E0B-A912-B771381D6B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Marcador de notas 2">
            <a:extLst>
              <a:ext uri="{FF2B5EF4-FFF2-40B4-BE49-F238E27FC236}">
                <a16:creationId xmlns:a16="http://schemas.microsoft.com/office/drawing/2014/main" id="{FBFA542B-C98F-4DB6-BD28-DB82E1A77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 altLang="en-US">
              <a:latin typeface="Arial" panose="020B0604020202020204" pitchFamily="34" charset="0"/>
            </a:endParaRPr>
          </a:p>
        </p:txBody>
      </p:sp>
      <p:sp>
        <p:nvSpPr>
          <p:cNvPr id="7172" name="Marcador de número de diapositiva 3">
            <a:extLst>
              <a:ext uri="{FF2B5EF4-FFF2-40B4-BE49-F238E27FC236}">
                <a16:creationId xmlns:a16="http://schemas.microsoft.com/office/drawing/2014/main" id="{78864D2A-ED2D-4AB5-B9A7-6E2930346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2960C4A-B2C5-4906-B461-1E2CC1AF813B}" type="slidenum">
              <a:rPr lang="es-ES" altLang="en-US" sz="1200" smtClean="0">
                <a:latin typeface="Arial" panose="020B0604020202020204" pitchFamily="34" charset="0"/>
              </a:rPr>
              <a:pPr/>
              <a:t>1</a:t>
            </a:fld>
            <a:endParaRPr lang="es-E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7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Ecuador se desechan alrededor de 2'000.0000 de neumáticos al año (16.000 toneladas NFU).</a:t>
            </a:r>
          </a:p>
          <a:p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</a:t>
            </a:r>
            <a:r>
              <a:rPr lang="es-E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Ecocaucho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más del 95% de nuestra materia prima es reciclada.</a:t>
            </a:r>
          </a:p>
          <a:p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la naturaleza de la materia prima, nuestros productos son de larga duración.</a:t>
            </a:r>
          </a:p>
          <a:p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 procesado entre el 2013 y 2017 225.448 neumáticos fuera de uso lo que equivale a 1.353 toneladas de granulo de caucho.</a:t>
            </a:r>
          </a:p>
          <a:p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Procesamos 900 NFU semanales en promedio.</a:t>
            </a:r>
          </a:p>
          <a:p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Reutilizamos en promedio 50.000 neumáticos al año.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4731B-C5F8-D54A-9608-12403B1A36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9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 dirty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‹Nº›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noProof="0"/>
              <a:t>Haga clic en el icono para agregar una imagen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 dirty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s-ES" noProof="0" dirty="0"/>
              <a:t>Haga clic para modificar el estilo de título del patrón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C" noProof="0" dirty="0" err="1"/>
              <a:t>Edit</a:t>
            </a:r>
            <a:r>
              <a:rPr lang="es-EC" noProof="0" dirty="0"/>
              <a:t> Master </a:t>
            </a:r>
            <a:r>
              <a:rPr lang="es-EC" noProof="0" dirty="0" err="1"/>
              <a:t>text</a:t>
            </a:r>
            <a:r>
              <a:rPr lang="es-EC" noProof="0" dirty="0"/>
              <a:t> </a:t>
            </a:r>
            <a:r>
              <a:rPr lang="es-EC" noProof="0" dirty="0" err="1"/>
              <a:t>styles</a:t>
            </a:r>
            <a:endParaRPr lang="es-EC" noProof="0" dirty="0"/>
          </a:p>
          <a:p>
            <a:pPr lvl="1"/>
            <a:r>
              <a:rPr lang="es-EC" noProof="0" dirty="0" err="1"/>
              <a:t>Second</a:t>
            </a:r>
            <a:r>
              <a:rPr lang="es-EC" noProof="0" dirty="0"/>
              <a:t> </a:t>
            </a:r>
            <a:r>
              <a:rPr lang="es-EC" noProof="0" dirty="0" err="1"/>
              <a:t>level</a:t>
            </a:r>
            <a:endParaRPr lang="es-EC" noProof="0" dirty="0"/>
          </a:p>
          <a:p>
            <a:pPr lvl="2"/>
            <a:r>
              <a:rPr lang="es-EC" noProof="0" dirty="0" err="1"/>
              <a:t>Third</a:t>
            </a:r>
            <a:r>
              <a:rPr lang="es-EC" noProof="0" dirty="0"/>
              <a:t> </a:t>
            </a:r>
            <a:r>
              <a:rPr lang="es-EC" noProof="0" dirty="0" err="1"/>
              <a:t>level</a:t>
            </a:r>
            <a:endParaRPr lang="es-EC" noProof="0" dirty="0"/>
          </a:p>
          <a:p>
            <a:pPr lvl="3"/>
            <a:r>
              <a:rPr lang="es-EC" noProof="0" dirty="0" err="1"/>
              <a:t>Fourth</a:t>
            </a:r>
            <a:r>
              <a:rPr lang="es-EC" noProof="0" dirty="0"/>
              <a:t> </a:t>
            </a:r>
            <a:r>
              <a:rPr lang="es-EC" noProof="0" dirty="0" err="1"/>
              <a:t>level</a:t>
            </a:r>
            <a:endParaRPr lang="es-EC" noProof="0" dirty="0"/>
          </a:p>
          <a:p>
            <a:pPr lvl="4"/>
            <a:r>
              <a:rPr lang="es-EC" noProof="0" dirty="0" err="1"/>
              <a:t>Fifth</a:t>
            </a:r>
            <a:r>
              <a:rPr lang="es-EC" noProof="0" dirty="0"/>
              <a:t> </a:t>
            </a:r>
            <a:r>
              <a:rPr lang="es-EC" noProof="0" dirty="0" err="1"/>
              <a:t>level</a:t>
            </a:r>
            <a:endParaRPr lang="es-EC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‹Nº›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192D699-F041-4AC0-8EB5-16E6C1F08C5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802983" y="123826"/>
            <a:ext cx="892942" cy="3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921344917302835?via=ihub" TargetMode="External"/><Relationship Id="rId2" Type="http://schemas.openxmlformats.org/officeDocument/2006/relationships/hyperlink" Target="https://foroeconomiacircular.com/la-economia-circular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reciveci.ec/" TargetMode="External"/><Relationship Id="rId4" Type="http://schemas.openxmlformats.org/officeDocument/2006/relationships/hyperlink" Target="https://www.tearfund.org/~/media/files/tilz/circular_economy/2016-tearfund-closing-the-loop-summary-en.pdf?la=e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593" t="9515" r="-18592" b="9515"/>
          <a:stretch/>
        </p:blipFill>
        <p:spPr>
          <a:xfrm>
            <a:off x="247986" y="1"/>
            <a:ext cx="11944014" cy="4559818"/>
          </a:xfrm>
        </p:spPr>
      </p:pic>
      <p:sp>
        <p:nvSpPr>
          <p:cNvPr id="6147" name="Título 1">
            <a:extLst>
              <a:ext uri="{FF2B5EF4-FFF2-40B4-BE49-F238E27FC236}">
                <a16:creationId xmlns:a16="http://schemas.microsoft.com/office/drawing/2014/main" id="{A42573D4-F69C-4158-B072-A0BBB26CA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56850"/>
            <a:ext cx="10607040" cy="646331"/>
          </a:xfrm>
        </p:spPr>
        <p:txBody>
          <a:bodyPr/>
          <a:lstStyle/>
          <a:p>
            <a:pPr>
              <a:defRPr/>
            </a:pPr>
            <a:r>
              <a:rPr lang="es-EC" altLang="en-US" sz="4000" dirty="0" smtClean="0">
                <a:solidFill>
                  <a:schemeClr val="tx1"/>
                </a:solidFill>
              </a:rPr>
              <a:t>5.1. Introducción </a:t>
            </a:r>
            <a:r>
              <a:rPr lang="es-EC" altLang="en-US" sz="4000" dirty="0">
                <a:solidFill>
                  <a:schemeClr val="tx1"/>
                </a:solidFill>
              </a:rPr>
              <a:t>a la Economía Circular</a:t>
            </a:r>
          </a:p>
        </p:txBody>
      </p:sp>
    </p:spTree>
    <p:extLst>
      <p:ext uri="{BB962C8B-B14F-4D97-AF65-F5344CB8AC3E}">
        <p14:creationId xmlns:p14="http://schemas.microsoft.com/office/powerpoint/2010/main" val="30355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34" t="9923" r="8326" b="16612"/>
          <a:stretch/>
        </p:blipFill>
        <p:spPr>
          <a:xfrm>
            <a:off x="4561174" y="1741209"/>
            <a:ext cx="2636588" cy="148308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09666" y="3329314"/>
            <a:ext cx="113175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empresa PHILIPS ofrece servicios relacionados a la economía circular: instalación LED de larga duración.  Philips mantiene la propiedad y presta servicios gestionados para ampliar la duración y el rendimiento de la iluminación. </a:t>
            </a:r>
          </a:p>
          <a:p>
            <a:r>
              <a:rPr lang="es-ES" dirty="0"/>
              <a:t>- Para los clientes, reduce los costes energéticos y para la empresa, se generan ahorros en las operaciones al reducirse el mantenimiento y la depreciación.</a:t>
            </a:r>
            <a:br>
              <a:rPr lang="es-ES" dirty="0"/>
            </a:br>
            <a:r>
              <a:rPr lang="es-ES" dirty="0"/>
              <a:t>- Los mercados de segunda mano ofrecen la posibilidad de captar un nuevo valor de las piezas y las luminarias usadas. Y cuando finaliza el periodo de servicio, los productos de iluminación se pueden remodelar o reciclar, convirtiéndose así en parte de un ciclo de materiales nuevos</a:t>
            </a:r>
          </a:p>
        </p:txBody>
      </p:sp>
      <p:sp>
        <p:nvSpPr>
          <p:cNvPr id="7" name="Rectangle 5"/>
          <p:cNvSpPr/>
          <p:nvPr/>
        </p:nvSpPr>
        <p:spPr>
          <a:xfrm>
            <a:off x="8040217" y="6322927"/>
            <a:ext cx="24655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50" dirty="0"/>
              <a:t>Fuente: Phillips, 2018 </a:t>
            </a:r>
            <a:endParaRPr lang="en-US" sz="1050" dirty="0"/>
          </a:p>
        </p:txBody>
      </p:sp>
      <p:sp>
        <p:nvSpPr>
          <p:cNvPr id="9" name="Rectangle 4"/>
          <p:cNvSpPr/>
          <p:nvPr/>
        </p:nvSpPr>
        <p:spPr>
          <a:xfrm>
            <a:off x="1594992" y="540880"/>
            <a:ext cx="8568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00" b="1" dirty="0"/>
              <a:t>  </a:t>
            </a:r>
            <a:r>
              <a:rPr lang="es-E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de negocios de Economía Circular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999" y="35932"/>
            <a:ext cx="1266618" cy="5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681" t="42195" r="48296" b="17043"/>
          <a:stretch/>
        </p:blipFill>
        <p:spPr>
          <a:xfrm>
            <a:off x="3503712" y="2402367"/>
            <a:ext cx="2448272" cy="180862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266775"/>
            <a:ext cx="191933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54439" y="4468470"/>
            <a:ext cx="10957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dirty="0"/>
              <a:t>Black Bear es una empresa que utiliza las llantas usadas al final de su vida útil para convertirlas nuevamente en carbón negro a un nivel de calidad que supera al del producto original, de manera que preserva el planeta y sus recursos naturales. El carbón puede ser utilizado en varias actividades, por ejemplo como tinta para escritura de periódicos. </a:t>
            </a:r>
          </a:p>
        </p:txBody>
      </p:sp>
      <p:sp>
        <p:nvSpPr>
          <p:cNvPr id="10" name="Rectangle 5"/>
          <p:cNvSpPr/>
          <p:nvPr/>
        </p:nvSpPr>
        <p:spPr>
          <a:xfrm>
            <a:off x="8040217" y="6322927"/>
            <a:ext cx="24655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50" dirty="0"/>
              <a:t>Fuente: Black </a:t>
            </a:r>
            <a:r>
              <a:rPr lang="es-ES" sz="1050" dirty="0" err="1"/>
              <a:t>bear</a:t>
            </a:r>
            <a:r>
              <a:rPr lang="es-ES" sz="1050" dirty="0"/>
              <a:t>, 2017 </a:t>
            </a:r>
            <a:endParaRPr lang="en-US" sz="1050" dirty="0"/>
          </a:p>
        </p:txBody>
      </p:sp>
      <p:sp>
        <p:nvSpPr>
          <p:cNvPr id="11" name="Rectangle 4"/>
          <p:cNvSpPr/>
          <p:nvPr/>
        </p:nvSpPr>
        <p:spPr>
          <a:xfrm>
            <a:off x="1895887" y="954430"/>
            <a:ext cx="8568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00" b="1" dirty="0"/>
              <a:t>  </a:t>
            </a:r>
            <a:r>
              <a:rPr lang="es-E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de negocios de Economía Circular </a:t>
            </a:r>
          </a:p>
        </p:txBody>
      </p:sp>
    </p:spTree>
    <p:extLst>
      <p:ext uri="{BB962C8B-B14F-4D97-AF65-F5344CB8AC3E}">
        <p14:creationId xmlns:p14="http://schemas.microsoft.com/office/powerpoint/2010/main" val="18471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822" t="24616" r="12395" b="33937"/>
          <a:stretch/>
        </p:blipFill>
        <p:spPr>
          <a:xfrm>
            <a:off x="4372479" y="1831593"/>
            <a:ext cx="3291857" cy="1851670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59371" y="4006429"/>
            <a:ext cx="1071796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dirty="0" err="1"/>
              <a:t>Bundles</a:t>
            </a:r>
            <a:r>
              <a:rPr lang="es-ES" altLang="en-US" dirty="0"/>
              <a:t> es una empresa que otorga el servicio de lavado a través de un software. La empresa es dueña de las lavadoras y los consumidores son quienes pagan únicamente los servicios de la misma. La empresa es dueña de la lavadora, cuando la misma llega a su vida útil final, la empresa se encarga de recogerla y volver a reutilizar sus partes en nuevas lavadoras.  De esta manera evita que las lavadoras sean desechadas por los consumidores y se preservan los materiales para mayor circularidad. </a:t>
            </a:r>
          </a:p>
        </p:txBody>
      </p:sp>
      <p:sp>
        <p:nvSpPr>
          <p:cNvPr id="9" name="Rectangle 4"/>
          <p:cNvSpPr/>
          <p:nvPr/>
        </p:nvSpPr>
        <p:spPr>
          <a:xfrm>
            <a:off x="1733932" y="631264"/>
            <a:ext cx="8568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00" b="1" dirty="0"/>
              <a:t>  </a:t>
            </a:r>
            <a:r>
              <a:rPr lang="es-E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de negocios de Economía Circular </a:t>
            </a:r>
          </a:p>
        </p:txBody>
      </p:sp>
      <p:sp>
        <p:nvSpPr>
          <p:cNvPr id="10" name="Rectangle 5"/>
          <p:cNvSpPr/>
          <p:nvPr/>
        </p:nvSpPr>
        <p:spPr>
          <a:xfrm>
            <a:off x="8040217" y="6322927"/>
            <a:ext cx="24655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50" dirty="0"/>
              <a:t>Fuente: </a:t>
            </a:r>
            <a:r>
              <a:rPr lang="es-ES" sz="1050" dirty="0" err="1"/>
              <a:t>Bundles</a:t>
            </a:r>
            <a:r>
              <a:rPr lang="es-ES" sz="1050" dirty="0"/>
              <a:t>, 2017</a:t>
            </a:r>
            <a:endParaRPr lang="en-US" sz="105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999" y="35932"/>
            <a:ext cx="1266618" cy="5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95" y="1197950"/>
            <a:ext cx="1678058" cy="1005616"/>
          </a:xfrm>
          <a:prstGeom prst="rect">
            <a:avLst/>
          </a:prstGeom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8EADEAA0-A3EE-419B-81FD-9B5FE1B1F06C}"/>
              </a:ext>
            </a:extLst>
          </p:cNvPr>
          <p:cNvSpPr txBox="1">
            <a:spLocks/>
          </p:cNvSpPr>
          <p:nvPr/>
        </p:nvSpPr>
        <p:spPr>
          <a:xfrm>
            <a:off x="-147568" y="2384295"/>
            <a:ext cx="5846164" cy="5216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700" b="1" dirty="0" err="1">
                <a:latin typeface="Century Gothic" panose="020B0502020202020204" pitchFamily="34" charset="0"/>
              </a:rPr>
              <a:t>Productos</a:t>
            </a:r>
            <a:r>
              <a:rPr lang="en-AU" sz="2700" b="1" dirty="0">
                <a:latin typeface="Century Gothic" panose="020B0502020202020204" pitchFamily="34" charset="0"/>
              </a:rPr>
              <a:t> a base de </a:t>
            </a:r>
            <a:r>
              <a:rPr lang="en-AU" sz="2700" b="1" dirty="0" err="1">
                <a:latin typeface="Century Gothic" panose="020B0502020202020204" pitchFamily="34" charset="0"/>
              </a:rPr>
              <a:t>caucho</a:t>
            </a:r>
            <a:endParaRPr lang="en-AU" sz="2700" b="1" dirty="0">
              <a:latin typeface="Century Gothic" panose="020B0502020202020204" pitchFamily="34" charset="0"/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185799" y="2916166"/>
            <a:ext cx="6518632" cy="3394472"/>
          </a:xfrm>
        </p:spPr>
        <p:txBody>
          <a:bodyPr>
            <a:normAutofit/>
          </a:bodyPr>
          <a:lstStyle/>
          <a:p>
            <a:r>
              <a:rPr lang="es-EC" sz="2400" dirty="0"/>
              <a:t>En Ecuador se desechan alrededor de 2</a:t>
            </a:r>
            <a:r>
              <a:rPr lang="es-ES" sz="2400" dirty="0"/>
              <a:t>'000.000 de neumáticos al año </a:t>
            </a:r>
          </a:p>
          <a:p>
            <a:r>
              <a:rPr lang="es-ES" sz="2400" dirty="0"/>
              <a:t>Entre el 2013 y el 2018  se han procesado 248.754 neumáticos</a:t>
            </a:r>
          </a:p>
          <a:p>
            <a:r>
              <a:rPr lang="es-ES" sz="2400" dirty="0"/>
              <a:t>Más del 95% del caucho es reciclado.</a:t>
            </a:r>
          </a:p>
          <a:p>
            <a:r>
              <a:rPr lang="es-ES" sz="2400" dirty="0"/>
              <a:t>1353 toneladas de granulo de caucho</a:t>
            </a:r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185799" y="6323103"/>
            <a:ext cx="2506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Tomado de </a:t>
            </a:r>
            <a:r>
              <a:rPr lang="es-EC" sz="1200" dirty="0" err="1"/>
              <a:t>Ecocaucho</a:t>
            </a:r>
            <a:r>
              <a:rPr lang="es-EC" sz="1200" dirty="0"/>
              <a:t>, 2018.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970" y="613653"/>
            <a:ext cx="1260566" cy="5842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929" y="1430567"/>
            <a:ext cx="4427324" cy="213003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838570" y="7776212"/>
            <a:ext cx="716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/>
              <a:t>Fuente: </a:t>
            </a:r>
            <a:r>
              <a:rPr lang="es-EC" sz="1200" dirty="0" err="1"/>
              <a:t>Ecocaucho</a:t>
            </a:r>
            <a:r>
              <a:rPr lang="es-EC" sz="1200" dirty="0"/>
              <a:t>, 2018.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311" y="3867517"/>
            <a:ext cx="1425522" cy="9673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966" y="4999156"/>
            <a:ext cx="2083734" cy="77458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6824" y="3867517"/>
            <a:ext cx="1005705" cy="948591"/>
          </a:xfrm>
          <a:prstGeom prst="rect">
            <a:avLst/>
          </a:prstGeom>
        </p:spPr>
      </p:pic>
      <p:sp>
        <p:nvSpPr>
          <p:cNvPr id="15" name="Título 2">
            <a:extLst>
              <a:ext uri="{FF2B5EF4-FFF2-40B4-BE49-F238E27FC236}">
                <a16:creationId xmlns:a16="http://schemas.microsoft.com/office/drawing/2014/main" id="{8EADEAA0-A3EE-419B-81FD-9B5FE1B1F06C}"/>
              </a:ext>
            </a:extLst>
          </p:cNvPr>
          <p:cNvSpPr txBox="1">
            <a:spLocks/>
          </p:cNvSpPr>
          <p:nvPr/>
        </p:nvSpPr>
        <p:spPr>
          <a:xfrm>
            <a:off x="-355097" y="217839"/>
            <a:ext cx="10818230" cy="5216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AU" sz="3600" b="1" dirty="0" err="1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Ejemplos</a:t>
            </a:r>
            <a:r>
              <a:rPr lang="en-AU" sz="3600" b="1" dirty="0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lang="en-AU" sz="3600" b="1" dirty="0" err="1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Economía</a:t>
            </a:r>
            <a:r>
              <a:rPr lang="en-AU" sz="3600" b="1" dirty="0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Circular </a:t>
            </a:r>
            <a:r>
              <a:rPr lang="en-AU" sz="3600" b="1" dirty="0" err="1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</a:t>
            </a:r>
            <a:r>
              <a:rPr lang="en-AU" sz="3600" b="1" dirty="0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Ecuador</a:t>
            </a:r>
          </a:p>
        </p:txBody>
      </p:sp>
    </p:spTree>
    <p:extLst>
      <p:ext uri="{BB962C8B-B14F-4D97-AF65-F5344CB8AC3E}">
        <p14:creationId xmlns:p14="http://schemas.microsoft.com/office/powerpoint/2010/main" val="27995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7" y="3831068"/>
            <a:ext cx="4786313" cy="23574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1" r="54425" b="16"/>
          <a:stretch/>
        </p:blipFill>
        <p:spPr>
          <a:xfrm>
            <a:off x="7983278" y="907775"/>
            <a:ext cx="1328737" cy="6977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015" y="903109"/>
            <a:ext cx="1266618" cy="6624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87" y="1001979"/>
            <a:ext cx="2627476" cy="7165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87" y="2018474"/>
            <a:ext cx="4887754" cy="151268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32087" y="6349917"/>
            <a:ext cx="2265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Fuente: Huella Verde, 2018.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247" y="1865512"/>
            <a:ext cx="6400800" cy="340042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011056" y="5565848"/>
            <a:ext cx="5760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/>
              <a:t>En el 2018 han evitado el uso de vajillas desechables (1650 platos y cubiertos al día) y las emisiones de transporte 10 </a:t>
            </a:r>
            <a:r>
              <a:rPr lang="es-EC" sz="1200" dirty="0" err="1"/>
              <a:t>tons</a:t>
            </a:r>
            <a:r>
              <a:rPr lang="es-EC" sz="1200" dirty="0"/>
              <a:t> CO2-eq al mes.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308592" y="6027513"/>
            <a:ext cx="188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/>
              <a:t>Fuente: Huella Verde, 2018. </a:t>
            </a: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8EADEAA0-A3EE-419B-81FD-9B5FE1B1F06C}"/>
              </a:ext>
            </a:extLst>
          </p:cNvPr>
          <p:cNvSpPr txBox="1">
            <a:spLocks/>
          </p:cNvSpPr>
          <p:nvPr/>
        </p:nvSpPr>
        <p:spPr>
          <a:xfrm>
            <a:off x="-355097" y="217839"/>
            <a:ext cx="10818230" cy="5216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AU" sz="3600" b="1" dirty="0" err="1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Ejemplos</a:t>
            </a:r>
            <a:r>
              <a:rPr lang="en-AU" sz="3600" b="1" dirty="0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lang="en-AU" sz="3600" b="1" dirty="0" err="1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Economía</a:t>
            </a:r>
            <a:r>
              <a:rPr lang="en-AU" sz="3600" b="1" dirty="0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Circular </a:t>
            </a:r>
            <a:r>
              <a:rPr lang="en-AU" sz="3600" b="1" dirty="0" err="1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</a:t>
            </a:r>
            <a:r>
              <a:rPr lang="en-AU" sz="3600" b="1" dirty="0">
                <a:solidFill>
                  <a:srgbClr val="215968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Ecuador</a:t>
            </a:r>
          </a:p>
        </p:txBody>
      </p:sp>
    </p:spTree>
    <p:extLst>
      <p:ext uri="{BB962C8B-B14F-4D97-AF65-F5344CB8AC3E}">
        <p14:creationId xmlns:p14="http://schemas.microsoft.com/office/powerpoint/2010/main" val="13483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297" y="115738"/>
            <a:ext cx="1588550" cy="61163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279" y="112145"/>
            <a:ext cx="1386704" cy="6152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0" y="243356"/>
            <a:ext cx="2563841" cy="7133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0" y="1478324"/>
            <a:ext cx="5772020" cy="19760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50" y="3503720"/>
            <a:ext cx="6310647" cy="2451033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8EADEAA0-A3EE-419B-81FD-9B5FE1B1F06C}"/>
              </a:ext>
            </a:extLst>
          </p:cNvPr>
          <p:cNvSpPr txBox="1">
            <a:spLocks/>
          </p:cNvSpPr>
          <p:nvPr/>
        </p:nvSpPr>
        <p:spPr>
          <a:xfrm>
            <a:off x="-1056985" y="956656"/>
            <a:ext cx="5846164" cy="5216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700" b="1" dirty="0" err="1">
                <a:latin typeface="Century Gothic" panose="020B0502020202020204" pitchFamily="34" charset="0"/>
              </a:rPr>
              <a:t>Reciclaje</a:t>
            </a:r>
            <a:r>
              <a:rPr lang="en-AU" sz="2700" b="1" dirty="0">
                <a:latin typeface="Century Gothic" panose="020B0502020202020204" pitchFamily="34" charset="0"/>
              </a:rPr>
              <a:t> </a:t>
            </a:r>
            <a:r>
              <a:rPr lang="en-AU" sz="2700" b="1" dirty="0" err="1">
                <a:latin typeface="Century Gothic" panose="020B0502020202020204" pitchFamily="34" charset="0"/>
              </a:rPr>
              <a:t>Inclusivo</a:t>
            </a:r>
            <a:endParaRPr lang="en-AU" sz="2700" b="1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70750" y="6214434"/>
            <a:ext cx="1957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Fuente: </a:t>
            </a:r>
            <a:r>
              <a:rPr lang="es-EC" sz="1200" dirty="0" err="1"/>
              <a:t>ReciVeci</a:t>
            </a:r>
            <a:r>
              <a:rPr lang="es-EC" sz="1200" dirty="0"/>
              <a:t>, 2018.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3529" y="792510"/>
            <a:ext cx="4570967" cy="215037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5201" y="3040898"/>
            <a:ext cx="1955774" cy="178019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1268" y="4982732"/>
            <a:ext cx="2378607" cy="159272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0505" y="3027554"/>
            <a:ext cx="1964848" cy="178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3284985"/>
            <a:ext cx="8496944" cy="2833217"/>
          </a:xfrm>
        </p:spPr>
        <p:txBody>
          <a:bodyPr/>
          <a:lstStyle/>
          <a:p>
            <a:r>
              <a:rPr lang="es-ES" sz="1600" dirty="0"/>
              <a:t>Los modelos de economía circular se basan en eliminar el concepto de desecho, todo es un residuo o un material que puede volver a ser utilizado.  </a:t>
            </a:r>
          </a:p>
          <a:p>
            <a:r>
              <a:rPr lang="es-ES" sz="1600" dirty="0"/>
              <a:t>La llamada “basura” es únicamente un error de diseño. </a:t>
            </a:r>
          </a:p>
          <a:p>
            <a:r>
              <a:rPr lang="es-ES" sz="1600" dirty="0"/>
              <a:t>La oportunidad está en extender la vida útil de los productos, en explorar plataformas de uso compartido y en repensar los productos como servicios. </a:t>
            </a:r>
            <a:endParaRPr lang="en-US" sz="1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27886" y="4633422"/>
            <a:ext cx="6683765" cy="96066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700" dirty="0"/>
          </a:p>
        </p:txBody>
      </p:sp>
      <p:sp>
        <p:nvSpPr>
          <p:cNvPr id="7" name="Rectangle 6"/>
          <p:cNvSpPr/>
          <p:nvPr/>
        </p:nvSpPr>
        <p:spPr>
          <a:xfrm>
            <a:off x="1775520" y="1700809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 Circular </a:t>
            </a:r>
            <a:r>
              <a:rPr lang="en-U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700" b="1" dirty="0"/>
              <a:t> </a:t>
            </a:r>
            <a:r>
              <a:rPr lang="es-E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 de emprendimiento </a:t>
            </a:r>
          </a:p>
        </p:txBody>
      </p:sp>
    </p:spTree>
    <p:extLst>
      <p:ext uri="{BB962C8B-B14F-4D97-AF65-F5344CB8AC3E}">
        <p14:creationId xmlns:p14="http://schemas.microsoft.com/office/powerpoint/2010/main" val="36843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Referencias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5" y="1463040"/>
            <a:ext cx="11545816" cy="4770098"/>
          </a:xfrm>
        </p:spPr>
        <p:txBody>
          <a:bodyPr>
            <a:normAutofit/>
          </a:bodyPr>
          <a:lstStyle/>
          <a:p>
            <a:r>
              <a:rPr lang="es-ES" dirty="0" smtClean="0"/>
              <a:t>¿Qué es la Economía Circular? Foro de Economía Circular Uruguay. </a:t>
            </a:r>
            <a:r>
              <a:rPr lang="es-ES" dirty="0" smtClean="0">
                <a:hlinkClick r:id="rId2"/>
              </a:rPr>
              <a:t>https://foroeconomiacircular.com/la-economia-circular/</a:t>
            </a:r>
            <a:endParaRPr lang="es-ES" dirty="0" smtClean="0"/>
          </a:p>
          <a:p>
            <a:r>
              <a:rPr lang="es-ES" dirty="0" err="1" smtClean="0"/>
              <a:t>Kirchherr</a:t>
            </a:r>
            <a:r>
              <a:rPr lang="es-ES" dirty="0" smtClean="0"/>
              <a:t>, et al (2017). </a:t>
            </a:r>
            <a:r>
              <a:rPr lang="es-ES" dirty="0" err="1" smtClean="0"/>
              <a:t>Conceptualizing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circular </a:t>
            </a:r>
            <a:r>
              <a:rPr lang="es-ES" dirty="0" err="1" smtClean="0"/>
              <a:t>economy</a:t>
            </a:r>
            <a:r>
              <a:rPr lang="es-ES" dirty="0" smtClean="0"/>
              <a:t>: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of 114 </a:t>
            </a:r>
            <a:r>
              <a:rPr lang="es-ES" dirty="0" err="1" smtClean="0"/>
              <a:t>definitions</a:t>
            </a:r>
            <a:r>
              <a:rPr lang="es-ES" dirty="0" smtClean="0"/>
              <a:t>. Encontrado en: </a:t>
            </a:r>
            <a:r>
              <a:rPr lang="es-ES" dirty="0" smtClean="0">
                <a:hlinkClick r:id="rId3"/>
              </a:rPr>
              <a:t>http://www.sciencedirect.com/science/article/pii/S0921344917302835?via%3Dihub</a:t>
            </a:r>
            <a:endParaRPr lang="es-ES" dirty="0" smtClean="0"/>
          </a:p>
          <a:p>
            <a:r>
              <a:rPr lang="es-ES" dirty="0" err="1" smtClean="0"/>
              <a:t>Fernandes</a:t>
            </a:r>
            <a:r>
              <a:rPr lang="es-ES" dirty="0" smtClean="0"/>
              <a:t>, Alexander (2016). </a:t>
            </a:r>
            <a:r>
              <a:rPr lang="es-ES" dirty="0" err="1" smtClean="0"/>
              <a:t>Closing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Loop</a:t>
            </a:r>
            <a:r>
              <a:rPr lang="es-ES" dirty="0" smtClean="0"/>
              <a:t>: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benefits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circular </a:t>
            </a:r>
            <a:r>
              <a:rPr lang="es-ES" dirty="0" err="1" smtClean="0"/>
              <a:t>economy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developing</a:t>
            </a:r>
            <a:r>
              <a:rPr lang="es-ES" dirty="0" smtClean="0"/>
              <a:t> </a:t>
            </a:r>
            <a:r>
              <a:rPr lang="es-ES" dirty="0" err="1" smtClean="0"/>
              <a:t>countries</a:t>
            </a:r>
            <a:r>
              <a:rPr lang="es-ES" dirty="0" smtClean="0"/>
              <a:t> and </a:t>
            </a:r>
            <a:r>
              <a:rPr lang="es-ES" dirty="0" err="1" smtClean="0"/>
              <a:t>emerging</a:t>
            </a:r>
            <a:r>
              <a:rPr lang="es-ES" dirty="0" smtClean="0"/>
              <a:t> </a:t>
            </a:r>
            <a:r>
              <a:rPr lang="es-ES" dirty="0" err="1" smtClean="0"/>
              <a:t>economies</a:t>
            </a:r>
            <a:r>
              <a:rPr lang="es-ES" dirty="0" smtClean="0"/>
              <a:t>. </a:t>
            </a:r>
            <a:r>
              <a:rPr lang="es-ES" dirty="0" smtClean="0">
                <a:hlinkClick r:id="rId4"/>
              </a:rPr>
              <a:t>https://www.tearfund.org/~/media/files/tilz/circular_economy/2016-tearfund-closing-the-loop-summary-en.pdf?la=en</a:t>
            </a:r>
            <a:endParaRPr lang="es-ES" dirty="0" smtClean="0"/>
          </a:p>
          <a:p>
            <a:r>
              <a:rPr lang="es-ES" dirty="0" err="1" smtClean="0"/>
              <a:t>Reciveci</a:t>
            </a:r>
            <a:r>
              <a:rPr lang="es-ES" dirty="0" smtClean="0"/>
              <a:t> (2020). Reciclaje </a:t>
            </a:r>
            <a:r>
              <a:rPr lang="es-ES" dirty="0" err="1" smtClean="0"/>
              <a:t>incluisvo</a:t>
            </a:r>
            <a:r>
              <a:rPr lang="es-ES" dirty="0" smtClean="0"/>
              <a:t> en Ecuador. Encontrado en: </a:t>
            </a:r>
            <a:r>
              <a:rPr lang="es-ES" dirty="0" smtClean="0">
                <a:hlinkClick r:id="rId5"/>
              </a:rPr>
              <a:t>www.reciveci.ec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32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Trabajo Autónomo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5" y="1463040"/>
            <a:ext cx="11545816" cy="477009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dirty="0" smtClean="0"/>
              <a:t>Investigue cuál es la situación actual de un producto dentro de la economía lineal y su impacto en el área ambiental, económica y social. </a:t>
            </a:r>
          </a:p>
          <a:p>
            <a:pPr>
              <a:buFontTx/>
              <a:buChar char="-"/>
            </a:pPr>
            <a:r>
              <a:rPr lang="es-ES" dirty="0" smtClean="0"/>
              <a:t>En base al diagrama de mariposa, exponga una solución para que ese producto pueda incorporarse en la economía circular. </a:t>
            </a:r>
          </a:p>
          <a:p>
            <a:pPr marL="0" indent="0">
              <a:buNone/>
            </a:pPr>
            <a:endParaRPr lang="es-E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70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Tabla de contenido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¿Qué es la economía circular? </a:t>
            </a:r>
          </a:p>
          <a:p>
            <a:pPr lvl="1"/>
            <a:r>
              <a:rPr lang="es-EC" dirty="0" smtClean="0"/>
              <a:t>Principios claves</a:t>
            </a:r>
          </a:p>
          <a:p>
            <a:pPr lvl="1"/>
            <a:r>
              <a:rPr lang="es-EC" dirty="0" smtClean="0"/>
              <a:t>Ejemplos globales</a:t>
            </a:r>
          </a:p>
        </p:txBody>
      </p:sp>
    </p:spTree>
    <p:extLst>
      <p:ext uri="{BB962C8B-B14F-4D97-AF65-F5344CB8AC3E}">
        <p14:creationId xmlns:p14="http://schemas.microsoft.com/office/powerpoint/2010/main" val="29947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Objetivos de clase</a:t>
            </a:r>
          </a:p>
        </p:txBody>
      </p:sp>
      <p:pic>
        <p:nvPicPr>
          <p:cNvPr id="9" name="Picture Placeholder 8" descr="Slide image placeholder">
            <a:extLst>
              <a:ext uri="{FF2B5EF4-FFF2-40B4-BE49-F238E27FC236}">
                <a16:creationId xmlns:a16="http://schemas.microsoft.com/office/drawing/2014/main" id="{835F76E2-8EF3-449E-99A0-D5A9EF26A7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458" y="4141903"/>
            <a:ext cx="9784080" cy="1737360"/>
          </a:xfrm>
        </p:spPr>
        <p:txBody>
          <a:bodyPr/>
          <a:lstStyle/>
          <a:p>
            <a:r>
              <a:rPr lang="es-ES_tradnl" dirty="0" smtClean="0"/>
              <a:t>- </a:t>
            </a:r>
            <a:r>
              <a:rPr lang="es-EC" dirty="0" smtClean="0"/>
              <a:t>Entender el concepto de economía circular</a:t>
            </a:r>
            <a:endParaRPr lang="en-US" dirty="0"/>
          </a:p>
          <a:p>
            <a:r>
              <a:rPr lang="es-ES_tradnl" dirty="0" smtClean="0"/>
              <a:t> - Analizar </a:t>
            </a:r>
            <a:r>
              <a:rPr lang="es-ES_tradnl" dirty="0"/>
              <a:t>los principios </a:t>
            </a:r>
            <a:r>
              <a:rPr lang="es-ES_tradnl" dirty="0" smtClean="0"/>
              <a:t>de la economía circular</a:t>
            </a:r>
          </a:p>
          <a:p>
            <a:r>
              <a:rPr lang="es-ES_tradnl" dirty="0" smtClean="0"/>
              <a:t>- Reconocer el concepto como una solución al desarrollo sostenible.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370" t="32998" r="52542" b="15307"/>
          <a:stretch/>
        </p:blipFill>
        <p:spPr>
          <a:xfrm>
            <a:off x="2207569" y="1844825"/>
            <a:ext cx="4392221" cy="41061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36160" y="6021288"/>
            <a:ext cx="31318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Fuente: Ellen MacArthur </a:t>
            </a:r>
            <a:r>
              <a:rPr lang="es-ES" sz="1050" dirty="0" err="1"/>
              <a:t>Foundation</a:t>
            </a:r>
            <a:r>
              <a:rPr lang="es-ES" sz="1050" dirty="0"/>
              <a:t>, 2016</a:t>
            </a:r>
            <a:endParaRPr lang="en-US" sz="105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DE51D86-FCD4-49C0-AA42-377AC5A16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112747"/>
            <a:ext cx="8623300" cy="590931"/>
          </a:xfrm>
        </p:spPr>
        <p:txBody>
          <a:bodyPr/>
          <a:lstStyle/>
          <a:p>
            <a:pPr eaLnBrk="1" hangingPunct="1">
              <a:buClr>
                <a:srgbClr val="215968"/>
              </a:buClr>
              <a:buSzPts val="4400"/>
            </a:pPr>
            <a:r>
              <a:rPr lang="es-EC" altLang="en-US" dirty="0">
                <a:latin typeface="Arial" panose="020B0604020202020204" pitchFamily="34" charset="0"/>
                <a:cs typeface="Arial" panose="020B0604020202020204" pitchFamily="34" charset="0"/>
              </a:rPr>
              <a:t>La economía lineal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99789" y="2248527"/>
            <a:ext cx="3869872" cy="1478595"/>
          </a:xfrm>
        </p:spPr>
        <p:txBody>
          <a:bodyPr>
            <a:noAutofit/>
          </a:bodyPr>
          <a:lstStyle/>
          <a:p>
            <a:pPr algn="just"/>
            <a:r>
              <a:rPr lang="es-ES" sz="1600" dirty="0"/>
              <a:t>El sistema económico actual está basado en un sistema lineal, donde se extraen los recursos, se producen productos y servicios y posteriormente se desechan.</a:t>
            </a:r>
          </a:p>
          <a:p>
            <a:pPr algn="just"/>
            <a:r>
              <a:rPr lang="es-ES" sz="1600" dirty="0"/>
              <a:t>La economía lineal es altamente derrochadora y a través de ella, ocurre una alta pérdida de eco servicios. Debido a la contaminación  y a las externalidades producidas por una economía lineal, los bosques pierden su capacidad de absorción de CO2.  </a:t>
            </a:r>
          </a:p>
        </p:txBody>
      </p:sp>
    </p:spTree>
    <p:extLst>
      <p:ext uri="{BB962C8B-B14F-4D97-AF65-F5344CB8AC3E}">
        <p14:creationId xmlns:p14="http://schemas.microsoft.com/office/powerpoint/2010/main" val="40156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6314" t="32950" r="41493" b="31305"/>
          <a:stretch/>
        </p:blipFill>
        <p:spPr>
          <a:xfrm>
            <a:off x="2135560" y="2010998"/>
            <a:ext cx="1788022" cy="1441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9403" t="54074" r="13788" b="14797"/>
          <a:stretch/>
        </p:blipFill>
        <p:spPr>
          <a:xfrm>
            <a:off x="2173497" y="3650024"/>
            <a:ext cx="1769473" cy="1842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9816" y="2064067"/>
            <a:ext cx="5976664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auto promedio está estacionado el 92% del tiempo</a:t>
            </a:r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auto promedio tiene 5 asientos pero solo transporta </a:t>
            </a:r>
            <a:r>
              <a:rPr lang="es-E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1 a 2 </a:t>
            </a: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por viaje</a:t>
            </a:r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oficina promedio solo se usa el 35% y el 50% del tiempo, incluso en el horario laboral. </a:t>
            </a:r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Volatilidad de los precios de los metales y producción agrícola </a:t>
            </a:r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31% de los alimentos se desechan a lo largo de la cadena de valor </a:t>
            </a:r>
            <a:endParaRPr lang="es-ES" sz="2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s-E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Obsolescencia programada </a:t>
            </a:r>
            <a:endParaRPr lang="es-E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81803" y="298140"/>
            <a:ext cx="9286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215968"/>
              </a:buClr>
              <a:buSzPts val="4400"/>
            </a:pPr>
            <a:r>
              <a:rPr lang="es-EC" altLang="en-U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economía lineal: altamente derrochadora </a:t>
            </a:r>
            <a:endParaRPr lang="en-US" sz="3600" b="1" dirty="0">
              <a:solidFill>
                <a:srgbClr val="2159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7536160" y="5736475"/>
            <a:ext cx="31318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Fuente: Ellen MacArthur </a:t>
            </a:r>
            <a:r>
              <a:rPr lang="es-ES" sz="1050" dirty="0" err="1"/>
              <a:t>Foundation</a:t>
            </a:r>
            <a:r>
              <a:rPr lang="es-ES" sz="1050" dirty="0"/>
              <a:t>, 2016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351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232" t="22643" r="34095" b="20121"/>
          <a:stretch/>
        </p:blipFill>
        <p:spPr>
          <a:xfrm>
            <a:off x="3935761" y="2420889"/>
            <a:ext cx="1841013" cy="2210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27" t="32995" r="38570" b="15792"/>
          <a:stretch/>
        </p:blipFill>
        <p:spPr>
          <a:xfrm>
            <a:off x="1884042" y="2420888"/>
            <a:ext cx="2051719" cy="22066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3352" y="3361401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Residuos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/>
              <a:t>=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Nutrientes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81804" y="852350"/>
            <a:ext cx="9286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215968"/>
              </a:buClr>
              <a:buSzPts val="4400"/>
            </a:pPr>
            <a:r>
              <a:rPr lang="es-EC" altLang="en-U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economía circular</a:t>
            </a:r>
            <a:endParaRPr lang="en-US" sz="3600" b="1" dirty="0">
              <a:solidFill>
                <a:srgbClr val="2159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89895" y="2119588"/>
            <a:ext cx="4824536" cy="1478595"/>
          </a:xfrm>
        </p:spPr>
        <p:txBody>
          <a:bodyPr>
            <a:noAutofit/>
          </a:bodyPr>
          <a:lstStyle/>
          <a:p>
            <a:pPr algn="just"/>
            <a:r>
              <a:rPr lang="es-ES" sz="1600" dirty="0"/>
              <a:t>“Es un sistema económico que reemplaza el concepto de “fin de vida” de los productos con la </a:t>
            </a:r>
            <a:r>
              <a:rPr lang="es-ES" sz="1600" b="1" dirty="0"/>
              <a:t>reducción, reutilización, reciclaje y recuperación </a:t>
            </a:r>
            <a:r>
              <a:rPr lang="es-ES" sz="1600" dirty="0"/>
              <a:t>de los procesos de producción / distribución y consumo de materiales. </a:t>
            </a:r>
          </a:p>
          <a:p>
            <a:pPr algn="just"/>
            <a:r>
              <a:rPr lang="es-ES" sz="1600" dirty="0"/>
              <a:t>Opera en distintos niveles: </a:t>
            </a:r>
            <a:r>
              <a:rPr lang="es-ES" sz="1600" b="1" dirty="0"/>
              <a:t>micro</a:t>
            </a:r>
            <a:r>
              <a:rPr lang="es-ES" sz="1600" dirty="0"/>
              <a:t> (productos, empresas, consumidores), </a:t>
            </a:r>
            <a:r>
              <a:rPr lang="es-ES" sz="1600" b="1" dirty="0"/>
              <a:t>meso</a:t>
            </a:r>
            <a:r>
              <a:rPr lang="es-ES" sz="1600" dirty="0"/>
              <a:t> (parques </a:t>
            </a:r>
            <a:r>
              <a:rPr lang="es-ES" sz="1600" dirty="0" err="1"/>
              <a:t>ecoindustriales</a:t>
            </a:r>
            <a:r>
              <a:rPr lang="es-ES" sz="1600" dirty="0"/>
              <a:t>) y </a:t>
            </a:r>
            <a:r>
              <a:rPr lang="es-ES" sz="1600" b="1" dirty="0"/>
              <a:t>macro</a:t>
            </a:r>
            <a:r>
              <a:rPr lang="es-ES" sz="1600" dirty="0"/>
              <a:t> (ciudad, región, nación, globalmente), </a:t>
            </a:r>
          </a:p>
          <a:p>
            <a:pPr algn="just"/>
            <a:r>
              <a:rPr lang="es-ES" sz="1600" dirty="0"/>
              <a:t>Su objetivo es lograr un desarrollo sostenible; creando simultáneamente calidad ambiental, prosperidad económica y equidad social en beneficio de las generaciones actuales y futuras.” </a:t>
            </a:r>
          </a:p>
          <a:p>
            <a:pPr marL="0" indent="0" algn="r">
              <a:buNone/>
            </a:pPr>
            <a:r>
              <a:rPr lang="es-ES" sz="1600" dirty="0"/>
              <a:t>(</a:t>
            </a:r>
            <a:r>
              <a:rPr lang="es-ES" sz="1600" dirty="0" err="1"/>
              <a:t>Kirchherr</a:t>
            </a:r>
            <a:r>
              <a:rPr lang="es-ES" sz="1600" dirty="0"/>
              <a:t> et al, 2017).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24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524421"/>
            <a:ext cx="6264696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897255" y="6473280"/>
            <a:ext cx="2771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Fuente: Ellen MacArthur </a:t>
            </a:r>
            <a:r>
              <a:rPr lang="es-ES" sz="1050" dirty="0" err="1"/>
              <a:t>Foundation</a:t>
            </a:r>
            <a:endParaRPr lang="en-US" sz="1050" dirty="0"/>
          </a:p>
        </p:txBody>
      </p:sp>
      <p:sp>
        <p:nvSpPr>
          <p:cNvPr id="7" name="Rectángulo 6"/>
          <p:cNvSpPr/>
          <p:nvPr/>
        </p:nvSpPr>
        <p:spPr>
          <a:xfrm>
            <a:off x="1631505" y="913101"/>
            <a:ext cx="9286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215968"/>
              </a:buClr>
              <a:buSzPts val="4400"/>
            </a:pPr>
            <a:r>
              <a:rPr lang="es-EC" altLang="en-U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economía circular</a:t>
            </a:r>
            <a:endParaRPr lang="en-US" sz="3600" b="1" dirty="0">
              <a:solidFill>
                <a:srgbClr val="2159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3503712" y="6097774"/>
            <a:ext cx="51845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Gráfico 1:  Diagrama de mariposa: representación de la economía circular </a:t>
            </a:r>
            <a:endParaRPr lang="en-US" sz="1050" dirty="0"/>
          </a:p>
        </p:txBody>
      </p:sp>
      <p:sp>
        <p:nvSpPr>
          <p:cNvPr id="2" name="CuadroTexto 1"/>
          <p:cNvSpPr txBox="1"/>
          <p:nvPr/>
        </p:nvSpPr>
        <p:spPr>
          <a:xfrm>
            <a:off x="2927648" y="200147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1.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2927648" y="494116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2.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27648" y="55629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383" t="32511" r="26327" b="14200"/>
          <a:stretch/>
        </p:blipFill>
        <p:spPr>
          <a:xfrm>
            <a:off x="259676" y="1524421"/>
            <a:ext cx="5724127" cy="334366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557059" y="312006"/>
            <a:ext cx="11784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215968"/>
              </a:buClr>
              <a:buSzPts val="4400"/>
            </a:pPr>
            <a:r>
              <a:rPr lang="es-EC" altLang="en-U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tres principios de la economía circular</a:t>
            </a:r>
            <a:endParaRPr lang="en-US" sz="3600" b="1" dirty="0">
              <a:solidFill>
                <a:srgbClr val="2159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46285" y="6375166"/>
            <a:ext cx="2771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Fuente: Ellen MacArthur </a:t>
            </a:r>
            <a:r>
              <a:rPr lang="es-ES" sz="1050" dirty="0" err="1"/>
              <a:t>Foundation</a:t>
            </a:r>
            <a:endParaRPr lang="en-US" sz="105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762861" y="2303298"/>
            <a:ext cx="4824536" cy="1478595"/>
          </a:xfrm>
        </p:spPr>
        <p:txBody>
          <a:bodyPr>
            <a:noAutofit/>
          </a:bodyPr>
          <a:lstStyle/>
          <a:p>
            <a:pPr algn="just"/>
            <a:r>
              <a:rPr lang="es-ES" sz="1600" dirty="0" err="1" smtClean="0"/>
              <a:t>Upcycling</a:t>
            </a:r>
            <a:r>
              <a:rPr lang="es-ES" sz="1600" dirty="0" smtClean="0"/>
              <a:t>: </a:t>
            </a:r>
            <a:r>
              <a:rPr lang="es-ES" dirty="0" smtClean="0"/>
              <a:t>aprovechamiento de para </a:t>
            </a:r>
            <a:r>
              <a:rPr lang="es-ES" dirty="0"/>
              <a:t>crear productos que tienen un mayor valor que el que tenía el material </a:t>
            </a:r>
            <a:r>
              <a:rPr lang="es-ES" dirty="0" smtClean="0"/>
              <a:t>original.</a:t>
            </a:r>
            <a:endParaRPr lang="es-ES" sz="1600" dirty="0" smtClean="0"/>
          </a:p>
          <a:p>
            <a:pPr algn="just"/>
            <a:r>
              <a:rPr lang="es-ES" sz="1600" dirty="0" err="1" smtClean="0"/>
              <a:t>Downcycling</a:t>
            </a:r>
            <a:r>
              <a:rPr lang="es-ES" sz="1600" dirty="0" smtClean="0"/>
              <a:t>: </a:t>
            </a:r>
            <a:r>
              <a:rPr lang="es-ES" dirty="0" smtClean="0"/>
              <a:t>conversión de residuos </a:t>
            </a:r>
            <a:r>
              <a:rPr lang="es-ES" dirty="0"/>
              <a:t>o </a:t>
            </a:r>
            <a:r>
              <a:rPr lang="es-ES" dirty="0" smtClean="0"/>
              <a:t>materiales </a:t>
            </a:r>
            <a:r>
              <a:rPr lang="es-ES" dirty="0"/>
              <a:t>en nuevos productos pero de menor calidad que los originales</a:t>
            </a:r>
            <a:r>
              <a:rPr lang="es-ES" sz="1600" dirty="0" smtClean="0"/>
              <a:t>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721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09" y="1763097"/>
            <a:ext cx="9144000" cy="48930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908721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00" b="1" dirty="0"/>
              <a:t>  </a:t>
            </a:r>
            <a:r>
              <a:rPr lang="es-ES" sz="36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clave en en Economía Circular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217" y="6322927"/>
            <a:ext cx="24655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50" dirty="0"/>
              <a:t>Fuente: </a:t>
            </a:r>
            <a:r>
              <a:rPr lang="es-ES" sz="1050" dirty="0" err="1"/>
              <a:t>Circle-Economy</a:t>
            </a:r>
            <a:r>
              <a:rPr lang="es-ES" sz="1050" dirty="0"/>
              <a:t>, 2017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967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A13BBE6809CA4CA15FCD8FC9132672" ma:contentTypeVersion="7" ma:contentTypeDescription="Crear nuevo documento." ma:contentTypeScope="" ma:versionID="1c79728ebb6fa45ac0ab0e04b59654be">
  <xsd:schema xmlns:xsd="http://www.w3.org/2001/XMLSchema" xmlns:xs="http://www.w3.org/2001/XMLSchema" xmlns:p="http://schemas.microsoft.com/office/2006/metadata/properties" xmlns:ns2="61334bef-1996-41d3-a700-24544e5fe85c" targetNamespace="http://schemas.microsoft.com/office/2006/metadata/properties" ma:root="true" ma:fieldsID="414775687ed71dd9b41da18a027ea304" ns2:_="">
    <xsd:import namespace="61334bef-1996-41d3-a700-24544e5f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34bef-1996-41d3-a700-24544e5fe8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9B7651-08C1-49A1-AFE9-4E4CD342176D}">
  <ds:schemaRefs>
    <ds:schemaRef ds:uri="http://schemas.microsoft.com/office/infopath/2007/PartnerControls"/>
    <ds:schemaRef ds:uri="http://purl.org/dc/dcmitype/"/>
    <ds:schemaRef ds:uri="61334bef-1996-41d3-a700-24544e5fe85c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AE7203-F3D6-40CC-936C-A38A574378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334bef-1996-41d3-a700-24544e5f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tf89715846</Template>
  <TotalTime>0</TotalTime>
  <Words>1079</Words>
  <Application>Microsoft Office PowerPoint</Application>
  <PresentationFormat>Panorámica</PresentationFormat>
  <Paragraphs>84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MS PGothic</vt:lpstr>
      <vt:lpstr>Arial</vt:lpstr>
      <vt:lpstr>Calibri</vt:lpstr>
      <vt:lpstr>Century Gothic</vt:lpstr>
      <vt:lpstr>Wingdings 3</vt:lpstr>
      <vt:lpstr>Tema de Office</vt:lpstr>
      <vt:lpstr>5.1. Introducción a la Economía Circular</vt:lpstr>
      <vt:lpstr>Tabla de contenido </vt:lpstr>
      <vt:lpstr>Objetivos de clase</vt:lpstr>
      <vt:lpstr>La economía lineal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 </vt:lpstr>
      <vt:lpstr>Trabajo Autónomo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2020-01-24T20:50:17Z</dcterms:created>
  <dcterms:modified xsi:type="dcterms:W3CDTF">2021-01-05T01:21:52Z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0x010100CCA13BBE6809CA4CA15FCD8FC9132672</vt:lpwstr>
  </property>
</Properties>
</file>