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33"/>
  </p:notesMasterIdLst>
  <p:sldIdLst>
    <p:sldId id="764" r:id="rId2"/>
    <p:sldId id="766" r:id="rId3"/>
    <p:sldId id="765" r:id="rId4"/>
    <p:sldId id="859" r:id="rId5"/>
    <p:sldId id="806" r:id="rId6"/>
    <p:sldId id="774" r:id="rId7"/>
    <p:sldId id="860" r:id="rId8"/>
    <p:sldId id="781" r:id="rId9"/>
    <p:sldId id="809" r:id="rId10"/>
    <p:sldId id="785" r:id="rId11"/>
    <p:sldId id="827" r:id="rId12"/>
    <p:sldId id="828" r:id="rId13"/>
    <p:sldId id="829" r:id="rId14"/>
    <p:sldId id="861" r:id="rId15"/>
    <p:sldId id="862" r:id="rId16"/>
    <p:sldId id="863" r:id="rId17"/>
    <p:sldId id="864" r:id="rId18"/>
    <p:sldId id="865" r:id="rId19"/>
    <p:sldId id="866" r:id="rId20"/>
    <p:sldId id="867" r:id="rId21"/>
    <p:sldId id="868" r:id="rId22"/>
    <p:sldId id="869" r:id="rId23"/>
    <p:sldId id="870" r:id="rId24"/>
    <p:sldId id="871" r:id="rId25"/>
    <p:sldId id="872" r:id="rId26"/>
    <p:sldId id="873" r:id="rId27"/>
    <p:sldId id="874" r:id="rId28"/>
    <p:sldId id="875" r:id="rId29"/>
    <p:sldId id="876" r:id="rId30"/>
    <p:sldId id="878" r:id="rId31"/>
    <p:sldId id="879" r:id="rId3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4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D7F7"/>
    <a:srgbClr val="0ED5F0"/>
    <a:srgbClr val="FF9C2D"/>
    <a:srgbClr val="FF9300"/>
    <a:srgbClr val="FFE558"/>
    <a:srgbClr val="FFC52F"/>
    <a:srgbClr val="C49400"/>
    <a:srgbClr val="DFA227"/>
    <a:srgbClr val="FFD57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95477"/>
  </p:normalViewPr>
  <p:slideViewPr>
    <p:cSldViewPr snapToGrid="0" snapToObjects="1" showGuides="1">
      <p:cViewPr>
        <p:scale>
          <a:sx n="95" d="100"/>
          <a:sy n="95" d="100"/>
        </p:scale>
        <p:origin x="1096" y="176"/>
      </p:cViewPr>
      <p:guideLst>
        <p:guide orient="horz" pos="1502"/>
        <p:guide pos="4384"/>
      </p:guideLst>
    </p:cSldViewPr>
  </p:slideViewPr>
  <p:outlineViewPr>
    <p:cViewPr>
      <p:scale>
        <a:sx n="33" d="100"/>
        <a:sy n="33" d="100"/>
      </p:scale>
      <p:origin x="0" y="-5072"/>
    </p:cViewPr>
  </p:outlin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customXml" Target="../customXml/item1.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theme" Target="theme/theme1.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viewProps" Target="viewProps.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143C0-6272-D944-8B59-1F1E0812D857}" type="datetimeFigureOut">
              <a:rPr lang="es-ES_tradnl" smtClean="0"/>
              <a:t>19/10/20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6142A-AEB3-8043-8E16-FF9A0212D5AD}" type="slidenum">
              <a:rPr lang="es-ES_tradnl" smtClean="0"/>
              <a:t>‹Nr.›</a:t>
            </a:fld>
            <a:endParaRPr lang="es-ES_tradnl"/>
          </a:p>
        </p:txBody>
      </p:sp>
    </p:spTree>
    <p:extLst>
      <p:ext uri="{BB962C8B-B14F-4D97-AF65-F5344CB8AC3E}">
        <p14:creationId xmlns:p14="http://schemas.microsoft.com/office/powerpoint/2010/main" val="108572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idforestal.es/wp-content/uploads/2016/01/IDForestal.-Trabajos-de-Reforestacion-y-Forestacion.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lidara.blogspot.com/2010/07/sembrando-agua-para-la-vida.html" TargetMode="External"/><Relationship Id="rId4" Type="http://schemas.openxmlformats.org/officeDocument/2006/relationships/hyperlink" Target="http://www.fao.org/3/i2498s/i2498s05.pdf"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youtube.com/watch?v=wCzbBfIUMi4"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gob.mx/inecc/acciones-y-programas/vulnerabilidad-al-cambio-climatico-8012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gob.mx/inecc/acciones-y-programas/vulnerabilidad-al-cambio-climatico-80125"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gob.mx/inecc/acciones-y-programas/vulnerabilidad-al-cambio-climatico-80125"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NUL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NUL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uskadi.eus/contenidos/documentacion/presupuestos_carbono/es_doc/adjuntos/presupuesto_carbono.pdf" TargetMode="External"/><Relationship Id="rId4" Type="http://schemas.openxmlformats.org/officeDocument/2006/relationships/hyperlink" Target="https://blogs.iadb.org/sostenibilidad/es/que-son-las-soluciones-basadas-en-la-naturaleza-y-por-que-son-importantes/"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uskadi.eus/contenidos/documentacion/presupuestos_carbono/es_doc/adjuntos/presupuesto_carbono.pdf" TargetMode="External"/><Relationship Id="rId4" Type="http://schemas.openxmlformats.org/officeDocument/2006/relationships/hyperlink" Target="https://blogs.iadb.org/sostenibilidad/es/que-son-las-soluciones-basadas-en-la-naturaleza-y-por-que-son-importantes/"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climateanalytics.org/media/2012gapreport.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96142A-AEB3-8043-8E16-FF9A0212D5AD}" type="slidenum">
              <a:rPr lang="es-ES_tradnl" smtClean="0"/>
              <a:t>2</a:t>
            </a:fld>
            <a:endParaRPr lang="es-ES_tradnl"/>
          </a:p>
        </p:txBody>
      </p:sp>
    </p:spTree>
    <p:extLst>
      <p:ext uri="{BB962C8B-B14F-4D97-AF65-F5344CB8AC3E}">
        <p14:creationId xmlns:p14="http://schemas.microsoft.com/office/powerpoint/2010/main" val="160982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baseline="0" noProof="0" dirty="0" smtClean="0">
                <a:latin typeface="Tw Cen MT" pitchFamily="34" charset="0"/>
              </a:rPr>
              <a:t>Agricultura:</a:t>
            </a:r>
          </a:p>
          <a:p>
            <a:r>
              <a:rPr lang="es-ES" baseline="0" noProof="0" dirty="0" smtClean="0">
                <a:latin typeface="Tw Cen MT" pitchFamily="34" charset="0"/>
              </a:rPr>
              <a:t>La mitigación de las emisiones de GEI en el sector agrícola puede lograrse mediante la reducción/prevención de las emisiones o mediante la creación de sumideros de carbono. </a:t>
            </a:r>
          </a:p>
          <a:p>
            <a:r>
              <a:rPr lang="es-ES" baseline="0" noProof="0" dirty="0" smtClean="0">
                <a:latin typeface="Tw Cen MT" pitchFamily="34" charset="0"/>
              </a:rPr>
              <a:t>Para reducir las emisiones de los sistemas agrícolas, existen diversos métodos. Por ejemplo, en la producción de cultivos y piensos, puede optimizarse la utilización de fertilizantes inorgánicos o, en algunos casos, sustituirse por fertilizantes orgánicos. </a:t>
            </a:r>
          </a:p>
          <a:p>
            <a:r>
              <a:rPr lang="es-ES" baseline="0" noProof="0" dirty="0" smtClean="0">
                <a:latin typeface="Tw Cen MT" pitchFamily="34" charset="0"/>
              </a:rPr>
              <a:t>En cuanto a los sumideros de carbono, también existen diferentes enfoques, como aumentar la biomasa (y el carbono) mediante la incorporación de árboles y arbustos a los sistemas agrícolas. También existe un gran potencial en el aumento del contenido de carbono del suelo. Mediante la restauración de tierras degradadas, en particular pastizales y tierras de pastoreo extensas, y mediante la regulación del número de animales y la mejora de los pastos, aumenta la tasa de captura de carbono</a:t>
            </a:r>
            <a:r>
              <a:rPr lang="en-GB" baseline="0" dirty="0" smtClean="0">
                <a:latin typeface="Tw Cen MT" pitchFamily="34" charset="0"/>
              </a:rPr>
              <a:t>. </a:t>
            </a:r>
          </a:p>
          <a:p>
            <a:endParaRPr lang="en-GB" baseline="0" dirty="0" smtClean="0">
              <a:latin typeface="Tw Cen MT" pitchFamily="34" charset="0"/>
            </a:endParaRPr>
          </a:p>
          <a:p>
            <a:r>
              <a:rPr lang="en-GB" baseline="0" dirty="0" err="1" smtClean="0">
                <a:latin typeface="Tw Cen MT" pitchFamily="34" charset="0"/>
              </a:rPr>
              <a:t>Silvicultura</a:t>
            </a:r>
            <a:r>
              <a:rPr lang="en-GB" baseline="0" dirty="0" smtClean="0">
                <a:latin typeface="Tw Cen MT"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 b="0" i="0" baseline="0" noProof="0" dirty="0" smtClean="0">
                <a:latin typeface="Tw Cen MT" pitchFamily="34" charset="0"/>
              </a:rPr>
              <a:t>Reducir la deforestación, establecer un área forestal donde previamente no la había (forestación) o repoblar bosques deforestados (reforestación) son algunas de las opciones de mitigación más importantes que pueden aplicarse al sector de la silvicultura. La gestión forestal desempeña un papel importante en la reducción de la deforestación y en la eliminación de la tala ilegal. A nivel normativo, la promoción de sistemas voluntarios de certificación para la gestión forestal sostenible puede contribuir a garantizar que los árboles, un importante sumidero de carbono, sean gestionados de forma sostenible.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Los dos términos no deben confundirse ya que aunque los dos hacen referencia a la introducción de una masa forestal en una zona determinada, no son sinónimos, así la reforestación consiste en la introducción de especies forestales en terrenos que presentaban en un pasado cercano, una masa forestal de similares características pero, que quedaron rasos a causa de talas, incendios, vendavales, plagas, enfermedades u otros motivos, por el contrario, el término forestación se diferencia del anterior en que la introducción de las especies forestales se hace en lugares donde soportaban un uso diferente al forestal, principalmente, agrícola.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hlinkClick r:id="rId3"/>
              </a:rPr>
              <a:t>https://idforestal.es/wp-content/uploads/2016/01/IDForestal.-Trabajos-de-Reforestacion-y-Forestacion.pdf</a:t>
            </a:r>
            <a:endParaRPr lang="es-ES" b="0" i="0" baseline="0" noProof="0" dirty="0" smtClean="0">
              <a:latin typeface="Tw Cen MT" pitchFamily="34" charset="0"/>
            </a:endParaRPr>
          </a:p>
          <a:p>
            <a:endParaRPr lang="en-GB" baseline="0" dirty="0" smtClean="0">
              <a:latin typeface="Tw Cen MT" pitchFamily="34" charset="0"/>
            </a:endParaRPr>
          </a:p>
          <a:p>
            <a:endParaRPr lang="en-US" baseline="0" dirty="0" smtClean="0">
              <a:latin typeface="Tw Cen MT" pitchFamily="34" charset="0"/>
            </a:endParaRPr>
          </a:p>
          <a:p>
            <a:endParaRPr lang="es-ES" b="0" baseline="0" noProof="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13</a:t>
            </a:fld>
            <a:endParaRPr lang="en-US"/>
          </a:p>
        </p:txBody>
      </p:sp>
    </p:spTree>
    <p:extLst>
      <p:ext uri="{BB962C8B-B14F-4D97-AF65-F5344CB8AC3E}">
        <p14:creationId xmlns:p14="http://schemas.microsoft.com/office/powerpoint/2010/main" val="140949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i="0" baseline="0" noProof="0" dirty="0" smtClean="0">
                <a:latin typeface="Tw Cen MT" pitchFamily="34" charset="0"/>
              </a:rPr>
              <a:t>Los desechos generan emisiones de metano. Al aplicar tecnologías de mitigación como la recuperación de metano en vertederos, se logran dos objetivos: no solo se emite menos metano a la atmósfera, sino que el metano también puede utilizarse para generar electricidad. Otras tecnologías de mitigación que pueden utilizarse son la incineración de residuos con recuperación de energía o el compostaje de residuos orgánicos, un método que puede aplicarse en los hogares.</a:t>
            </a:r>
          </a:p>
          <a:p>
            <a:endParaRPr lang="en-GB" dirty="0" smtClean="0">
              <a:latin typeface="Tw Cen MT" pitchFamily="34" charset="0"/>
            </a:endParaRPr>
          </a:p>
          <a:p>
            <a:endParaRPr lang="en-US" baseline="0" dirty="0" smtClean="0">
              <a:latin typeface="Tw Cen MT" pitchFamily="34" charset="0"/>
            </a:endParaRPr>
          </a:p>
          <a:p>
            <a:endParaRPr lang="en-US" b="1" baseline="0" dirty="0" smtClean="0">
              <a:latin typeface="Tw Cen MT" pitchFamily="34" charset="0"/>
            </a:endParaRPr>
          </a:p>
          <a:p>
            <a:endParaRPr lang="en-GB" dirty="0" smtClean="0">
              <a:latin typeface="Tw Cen MT" pitchFamily="34" charset="0"/>
            </a:endParaRPr>
          </a:p>
          <a:p>
            <a:endParaRPr lang="es-ES" b="0" baseline="0" noProof="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14</a:t>
            </a:fld>
            <a:endParaRPr lang="en-US"/>
          </a:p>
        </p:txBody>
      </p:sp>
    </p:spTree>
    <p:extLst>
      <p:ext uri="{BB962C8B-B14F-4D97-AF65-F5344CB8AC3E}">
        <p14:creationId xmlns:p14="http://schemas.microsoft.com/office/powerpoint/2010/main" val="197449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hlinkClick r:id="rId3"/>
              </a:rPr>
              <a:t>http://solidara.blogspot.com/2010/07/sembrando-agua-para-la-vida.html</a:t>
            </a:r>
            <a:endParaRPr lang="es-ES_tradnl"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4"/>
              </a:rPr>
              <a:t>http://www.fao.org/3/i2498s/i2498s05.pdf</a:t>
            </a:r>
            <a:endParaRPr lang="es-ES_tradnl"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15</a:t>
            </a:fld>
            <a:endParaRPr lang="es-ES_tradnl"/>
          </a:p>
        </p:txBody>
      </p:sp>
    </p:spTree>
    <p:extLst>
      <p:ext uri="{BB962C8B-B14F-4D97-AF65-F5344CB8AC3E}">
        <p14:creationId xmlns:p14="http://schemas.microsoft.com/office/powerpoint/2010/main" val="1166174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hlinkClick r:id="rId3"/>
              </a:rPr>
              <a:t>https://www.youtube.com/watch?v=wCzbBfIUMi4</a:t>
            </a:r>
            <a:endParaRPr 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i="0" kern="1200" dirty="0">
                <a:solidFill>
                  <a:schemeClr val="tx1"/>
                </a:solidFill>
                <a:effectLst/>
                <a:latin typeface="+mn-lt"/>
                <a:ea typeface="+mn-ea"/>
                <a:cs typeface="+mn-cs"/>
              </a:rPr>
              <a:t>Aprender a afrontar el cambio climático</a:t>
            </a:r>
          </a:p>
          <a:p>
            <a:r>
              <a:rPr lang="es-ES_tradnl" dirty="0" smtClean="0"/>
              <a:t>UNESCOC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Tw Cen MT" pitchFamily="34" charset="0"/>
              </a:rPr>
              <a:t>El cambio climático puede producirse de forma más rápida y pronunciada de lo previsto y tener amplias repercusiones en los sistemas ecológicos y otros muchos aspectos de nuestras vidas y los sistemas humanos. Los sistemas ecológicos, sociales y económicos deben efectuar ajustes en respuesta al clima cambiante y a las repercusiones o los efectos del mismo, a fin de minimizar los posibles efectos negativos. Este “ajuste” de los sistemas naturales y humanos se denomina comúnmente “ adaptación”. A pesar de que las repercusiones del cambio climático pueden representar graves amenazas para la vida y los medios de subsistencia, en particular en los países en desarrollo, la adaptación al cambio climático también puede resultar en beneficios colaterales relacionados con el clima, como el fomento del aprendizaje social y sociedades más resistentes. </a:t>
            </a:r>
          </a:p>
          <a:p>
            <a:pPr marL="0" marR="0" lvl="0" indent="0" algn="r" defTabSz="914400" rtl="0" eaLnBrk="1" fontAlgn="base" latinLnBrk="0" hangingPunct="1">
              <a:lnSpc>
                <a:spcPct val="100000"/>
              </a:lnSpc>
              <a:spcBef>
                <a:spcPct val="30000"/>
              </a:spcBef>
              <a:spcAft>
                <a:spcPct val="0"/>
              </a:spcAft>
              <a:buClrTx/>
              <a:buSzTx/>
              <a:buFontTx/>
              <a:buNone/>
              <a:tabLst/>
              <a:defRPr/>
            </a:pPr>
            <a:r>
              <a:rPr kumimoji="0" lang="es-ES" sz="1200" b="0" i="0" u="none" strike="noStrike" kern="1200" cap="none" spc="0" normalizeH="0" baseline="0" noProof="0" dirty="0" smtClean="0">
                <a:ln>
                  <a:noFill/>
                </a:ln>
                <a:solidFill>
                  <a:srgbClr val="000000"/>
                </a:solidFill>
                <a:effectLst/>
                <a:uLnTx/>
                <a:uFillTx/>
                <a:latin typeface="Tw Cen MT" pitchFamily="34" charset="0"/>
              </a:rPr>
              <a:t>Fuente de la definición</a:t>
            </a:r>
            <a:r>
              <a:rPr kumimoji="0" lang="es-ES" sz="1200" b="0" i="0" u="none" strike="noStrike" kern="1200" cap="none" spc="0" normalizeH="0" baseline="0" noProof="0" dirty="0" smtClean="0">
                <a:ln>
                  <a:noFill/>
                </a:ln>
                <a:solidFill>
                  <a:prstClr val="black"/>
                </a:solidFill>
                <a:effectLst/>
                <a:uLnTx/>
                <a:uFillTx/>
                <a:latin typeface="Tw Cen MT" pitchFamily="34" charset="0"/>
              </a:rPr>
              <a:t>: IPCC (2001). </a:t>
            </a:r>
            <a:r>
              <a:rPr kumimoji="0" lang="es-ES" sz="1200" b="0" i="1" u="none" strike="noStrike" kern="1200" cap="none" spc="0" normalizeH="0" baseline="0" noProof="0" dirty="0" smtClean="0">
                <a:ln>
                  <a:noFill/>
                </a:ln>
                <a:solidFill>
                  <a:prstClr val="black"/>
                </a:solidFill>
                <a:effectLst/>
                <a:uLnTx/>
                <a:uFillTx/>
                <a:latin typeface="Tw Cen MT" pitchFamily="34" charset="0"/>
              </a:rPr>
              <a:t>Tercer Informe de Evaluación</a:t>
            </a:r>
            <a:r>
              <a:rPr kumimoji="0" lang="es-ES" sz="1200" b="0" i="0" u="none" strike="noStrike" kern="1200" cap="none" spc="0" normalizeH="0" baseline="0" noProof="0" dirty="0" smtClean="0">
                <a:ln>
                  <a:noFill/>
                </a:ln>
                <a:solidFill>
                  <a:prstClr val="black"/>
                </a:solidFill>
                <a:effectLst/>
                <a:uLnTx/>
                <a:uFillTx/>
                <a:latin typeface="Tw Cen MT"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s-ES" altLang="fr-FR" sz="1200" b="0" i="0" u="none" strike="noStrike" kern="1200" cap="none" spc="0" normalizeH="0" baseline="0" noProof="0" dirty="0" smtClean="0">
                <a:ln>
                  <a:noFill/>
                </a:ln>
                <a:solidFill>
                  <a:prstClr val="black"/>
                </a:solidFill>
                <a:effectLst/>
                <a:uLnTx/>
                <a:uFillTx/>
                <a:latin typeface="Tw Cen MT" pitchFamily="34" charset="0"/>
              </a:rPr>
              <a:t>Existen diversos enfoques para abordar la adaptación al cambio climático. Pueden ir desde modificar las amenazas (construir un dique para el control de las inundaciones) a prevenir las repercusiones y el impacto (introducir cultivos resistentes a la sequía) y aceptar las pérdidas (cuando una medida de adaptación es demasiado costosa). Por lo general, se realiza una distinción entre dos grupos de opciones de adaptación: adaptación preventiva o reactiva. Algunos ejemplos de adaptación preventiva incluyen el desarrollo de nuevos códigos de construcción para proteger mejor los asentamientos humanos. Algunos ejemplos de adaptación reactiva incluyen cambios en las prácticas agrícolas, como sistemas de irrigación adicionales en caso de sequía. </a:t>
            </a:r>
          </a:p>
          <a:p>
            <a:endParaRPr lang="es-ES_tradnl" dirty="0" smtClean="0"/>
          </a:p>
          <a:p>
            <a:r>
              <a:rPr lang="es-ES" sz="1200" dirty="0" smtClean="0">
                <a:solidFill>
                  <a:schemeClr val="bg1"/>
                </a:solidFill>
                <a:latin typeface="Arial" charset="0"/>
                <a:ea typeface="Arial" charset="0"/>
                <a:cs typeface="Arial" charset="0"/>
              </a:rPr>
              <a:t>La adaptación al cambio climático en los sistemas humanos trata de dar respuesta a variaciones climáticas, para moderar el daño o aprovechar las oportunidades.  </a:t>
            </a:r>
            <a:r>
              <a:rPr lang="es-MX" sz="1200" dirty="0" smtClean="0">
                <a:solidFill>
                  <a:schemeClr val="bg1"/>
                </a:solidFill>
                <a:latin typeface="Arial" charset="0"/>
                <a:ea typeface="Arial" charset="0"/>
                <a:cs typeface="Arial" charset="0"/>
              </a:rPr>
              <a:t>En algunos sistemas naturales la intervención humana puede minimizar los efectos al cambio climático</a:t>
            </a:r>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16</a:t>
            </a:fld>
            <a:endParaRPr lang="es-ES_tradnl"/>
          </a:p>
        </p:txBody>
      </p:sp>
    </p:spTree>
    <p:extLst>
      <p:ext uri="{BB962C8B-B14F-4D97-AF65-F5344CB8AC3E}">
        <p14:creationId xmlns:p14="http://schemas.microsoft.com/office/powerpoint/2010/main" val="1440227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hlinkClick r:id="rId3"/>
              </a:rPr>
              <a:t>https://www.gob.mx/inecc/acciones-y-programas/vulnerabilidad-al-cambio-climatico-80125</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Exposición</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 refiere al tipo y grado, o naturaleza, a la que un sistema está expuesto a variaciones climáticas significativas.</a:t>
            </a:r>
          </a:p>
          <a:p>
            <a:r>
              <a:rPr lang="es-ES_tradnl" sz="1200" kern="1200" dirty="0">
                <a:solidFill>
                  <a:schemeClr val="tx1"/>
                </a:solidFill>
                <a:effectLst/>
                <a:latin typeface="+mn-lt"/>
                <a:ea typeface="+mn-ea"/>
                <a:cs typeface="+mn-cs"/>
              </a:rPr>
              <a:t> </a:t>
            </a:r>
          </a:p>
          <a:p>
            <a:r>
              <a:rPr lang="es-ES_tradnl" sz="1200" kern="1200" dirty="0">
                <a:solidFill>
                  <a:schemeClr val="tx1"/>
                </a:solidFill>
                <a:effectLst/>
                <a:latin typeface="+mn-lt"/>
                <a:ea typeface="+mn-ea"/>
                <a:cs typeface="+mn-cs"/>
              </a:rPr>
              <a:t>El análisis de cambio climático observado se relaciona con cambios del comportamiento de la precipitación, temperatura, y de eventos extremos. Ese análisis se debe basar en:</a:t>
            </a:r>
          </a:p>
          <a:p>
            <a:r>
              <a:rPr lang="es-ES_tradnl" sz="1200" kern="1200" dirty="0">
                <a:solidFill>
                  <a:schemeClr val="tx1"/>
                </a:solidFill>
                <a:effectLst/>
                <a:latin typeface="+mn-lt"/>
                <a:ea typeface="+mn-ea"/>
                <a:cs typeface="+mn-cs"/>
              </a:rPr>
              <a:t> </a:t>
            </a:r>
          </a:p>
          <a:p>
            <a:r>
              <a:rPr lang="es-ES_tradnl" sz="1200" b="1" kern="1200" dirty="0">
                <a:solidFill>
                  <a:schemeClr val="tx1"/>
                </a:solidFill>
                <a:effectLst/>
                <a:latin typeface="+mn-lt"/>
                <a:ea typeface="+mn-ea"/>
                <a:cs typeface="+mn-cs"/>
              </a:rPr>
              <a:t>Clima observado</a:t>
            </a:r>
            <a:endParaRPr lang="es-ES_tradnl"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Control de calidad de datos observados, homogeneización de la base de datos</a:t>
            </a:r>
          </a:p>
          <a:p>
            <a:pPr lvl="0"/>
            <a:r>
              <a:rPr lang="es-ES_tradnl" sz="1200" kern="1200" dirty="0">
                <a:solidFill>
                  <a:schemeClr val="tx1"/>
                </a:solidFill>
                <a:effectLst/>
                <a:latin typeface="+mn-lt"/>
                <a:ea typeface="+mn-ea"/>
                <a:cs typeface="+mn-cs"/>
              </a:rPr>
              <a:t>Climatología actual y variabilidad climática.</a:t>
            </a:r>
          </a:p>
          <a:p>
            <a:pPr lvl="0"/>
            <a:r>
              <a:rPr lang="es-ES_tradnl" sz="1200" kern="1200" dirty="0">
                <a:solidFill>
                  <a:schemeClr val="tx1"/>
                </a:solidFill>
                <a:effectLst/>
                <a:latin typeface="+mn-lt"/>
                <a:ea typeface="+mn-ea"/>
                <a:cs typeface="+mn-cs"/>
              </a:rPr>
              <a:t>Análisis de tendencia para temperatura, precipitación y eventos extremos</a:t>
            </a:r>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17</a:t>
            </a:fld>
            <a:endParaRPr lang="es-ES_tradnl"/>
          </a:p>
        </p:txBody>
      </p:sp>
    </p:spTree>
    <p:extLst>
      <p:ext uri="{BB962C8B-B14F-4D97-AF65-F5344CB8AC3E}">
        <p14:creationId xmlns:p14="http://schemas.microsoft.com/office/powerpoint/2010/main" val="87033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Hay porciones de la población que son mas </a:t>
            </a:r>
            <a:r>
              <a:rPr lang="es-ES_tradnl" sz="1200" kern="1200" dirty="0" err="1">
                <a:solidFill>
                  <a:schemeClr val="tx1"/>
                </a:solidFill>
                <a:effectLst/>
                <a:latin typeface="+mn-lt"/>
                <a:ea typeface="+mn-ea"/>
                <a:cs typeface="+mn-cs"/>
              </a:rPr>
              <a:t>sensibles,como</a:t>
            </a:r>
            <a:r>
              <a:rPr lang="es-ES_tradnl" sz="1200" kern="1200" dirty="0">
                <a:solidFill>
                  <a:schemeClr val="tx1"/>
                </a:solidFill>
                <a:effectLst/>
                <a:latin typeface="+mn-lt"/>
                <a:ea typeface="+mn-ea"/>
                <a:cs typeface="+mn-cs"/>
              </a:rPr>
              <a:t> los niños, ancianos y discapacitados.  </a:t>
            </a:r>
            <a:r>
              <a:rPr lang="es-ES_tradnl" sz="1200" kern="1200" dirty="0" err="1">
                <a:solidFill>
                  <a:schemeClr val="tx1"/>
                </a:solidFill>
                <a:effectLst/>
                <a:latin typeface="+mn-lt"/>
                <a:ea typeface="+mn-ea"/>
                <a:cs typeface="+mn-cs"/>
              </a:rPr>
              <a:t>Tambien</a:t>
            </a:r>
            <a:r>
              <a:rPr lang="es-ES_tradnl" sz="1200" kern="1200" dirty="0">
                <a:solidFill>
                  <a:schemeClr val="tx1"/>
                </a:solidFill>
                <a:effectLst/>
                <a:latin typeface="+mn-lt"/>
                <a:ea typeface="+mn-ea"/>
                <a:cs typeface="+mn-cs"/>
              </a:rPr>
              <a:t> comunidades aisladas pueden ser mas sensibles, como nuestras comunidades en la Amazonía, que no tienen contacto con otros grupos humanos.</a:t>
            </a:r>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18</a:t>
            </a:fld>
            <a:endParaRPr lang="es-ES_tradnl"/>
          </a:p>
        </p:txBody>
      </p:sp>
    </p:spTree>
    <p:extLst>
      <p:ext uri="{BB962C8B-B14F-4D97-AF65-F5344CB8AC3E}">
        <p14:creationId xmlns:p14="http://schemas.microsoft.com/office/powerpoint/2010/main" val="132945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i="0" kern="1200" dirty="0">
                <a:solidFill>
                  <a:schemeClr val="tx1"/>
                </a:solidFill>
                <a:effectLst/>
                <a:latin typeface="+mn-lt"/>
                <a:ea typeface="+mn-ea"/>
                <a:cs typeface="+mn-cs"/>
              </a:rPr>
              <a:t>Capacidad</a:t>
            </a:r>
            <a:r>
              <a:rPr lang="es-ES_tradnl" sz="1200" b="0" i="0" kern="1200" dirty="0">
                <a:solidFill>
                  <a:schemeClr val="tx1"/>
                </a:solidFill>
                <a:effectLst/>
                <a:latin typeface="+mn-lt"/>
                <a:ea typeface="+mn-ea"/>
                <a:cs typeface="+mn-cs"/>
              </a:rPr>
              <a:t> adaptativa: es la </a:t>
            </a:r>
            <a:r>
              <a:rPr lang="es-ES_tradnl" sz="1200" b="1" i="0" kern="1200" dirty="0">
                <a:solidFill>
                  <a:schemeClr val="tx1"/>
                </a:solidFill>
                <a:effectLst/>
                <a:latin typeface="+mn-lt"/>
                <a:ea typeface="+mn-ea"/>
                <a:cs typeface="+mn-cs"/>
              </a:rPr>
              <a:t>capacidad</a:t>
            </a:r>
            <a:r>
              <a:rPr lang="es-ES_tradnl" sz="1200" b="0" i="0" kern="1200" dirty="0">
                <a:solidFill>
                  <a:schemeClr val="tx1"/>
                </a:solidFill>
                <a:effectLst/>
                <a:latin typeface="+mn-lt"/>
                <a:ea typeface="+mn-ea"/>
                <a:cs typeface="+mn-cs"/>
              </a:rPr>
              <a:t> de un sistema para ajustarse al </a:t>
            </a:r>
            <a:r>
              <a:rPr lang="es-ES_tradnl" sz="1200" b="1" i="0" kern="1200" dirty="0">
                <a:solidFill>
                  <a:schemeClr val="tx1"/>
                </a:solidFill>
                <a:effectLst/>
                <a:latin typeface="+mn-lt"/>
                <a:ea typeface="+mn-ea"/>
                <a:cs typeface="+mn-cs"/>
              </a:rPr>
              <a:t>cambio climático</a:t>
            </a:r>
            <a:r>
              <a:rPr lang="es-ES_tradnl" sz="1200" b="0" i="0" kern="1200" dirty="0">
                <a:solidFill>
                  <a:schemeClr val="tx1"/>
                </a:solidFill>
                <a:effectLst/>
                <a:latin typeface="+mn-lt"/>
                <a:ea typeface="+mn-ea"/>
                <a:cs typeface="+mn-cs"/>
              </a:rPr>
              <a:t> (incluida la variabilidad climática y los eventos extremos), moderar los daños potenciales, tomar ventaja de las oportunidades y enfrentar las consecuencias</a:t>
            </a:r>
          </a:p>
          <a:p>
            <a:endParaRPr lang="es-ES_trad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hlinkClick r:id="rId3"/>
              </a:rPr>
              <a:t>https://www.gob.mx/inecc/acciones-y-programas/vulnerabilidad-al-cambio-climatico-80125</a:t>
            </a:r>
            <a:endParaRPr lang="es-ES_tradnl" sz="1200" kern="1200" dirty="0">
              <a:solidFill>
                <a:schemeClr val="tx1"/>
              </a:solidFill>
              <a:effectLst/>
              <a:latin typeface="+mn-lt"/>
              <a:ea typeface="+mn-ea"/>
              <a:cs typeface="+mn-cs"/>
            </a:endParaRPr>
          </a:p>
          <a:p>
            <a:endParaRPr lang="es-ES_tradnl" sz="1200" b="0" i="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Capacidad adaptativa</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Hace referencia a las capacidades, recursos e instituciones, en diferentes niveles de análisis, que permitan detonar procesos de adaptación, en acompañamiento del diseño e implementación de medidas de adaptación efectivas para la reducción de la vulnerabilidad de la población y de los ecosistemas.</a:t>
            </a:r>
          </a:p>
          <a:p>
            <a:r>
              <a:rPr lang="es-ES_tradnl" sz="1200" kern="1200" dirty="0">
                <a:solidFill>
                  <a:schemeClr val="tx1"/>
                </a:solidFill>
                <a:effectLst/>
                <a:latin typeface="+mn-lt"/>
                <a:ea typeface="+mn-ea"/>
                <a:cs typeface="+mn-cs"/>
              </a:rPr>
              <a:t> </a:t>
            </a:r>
          </a:p>
          <a:p>
            <a:r>
              <a:rPr lang="es-ES_tradnl" sz="1200" kern="1200" dirty="0">
                <a:solidFill>
                  <a:schemeClr val="tx1"/>
                </a:solidFill>
                <a:effectLst/>
                <a:latin typeface="+mn-lt"/>
                <a:ea typeface="+mn-ea"/>
                <a:cs typeface="+mn-cs"/>
              </a:rPr>
              <a:t>En este sentido, algunos elementos, aunque no los únicos, que se derivan de la capacidad adaptativa son los referentes a la articulación de acciones, recursos financieros e instrumentos de planeación vinculados con adaptación al cambio climático, que tengan una coherencia territorial en función de las problemáticas detectadas. Asimismo, se deben de considerar las estructuras administrativas, el marco legal y las redes de cooperación y coordinación entre diversos actores.</a:t>
            </a:r>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19</a:t>
            </a:fld>
            <a:endParaRPr lang="es-ES_tradnl"/>
          </a:p>
        </p:txBody>
      </p:sp>
    </p:spTree>
    <p:extLst>
      <p:ext uri="{BB962C8B-B14F-4D97-AF65-F5344CB8AC3E}">
        <p14:creationId xmlns:p14="http://schemas.microsoft.com/office/powerpoint/2010/main" val="125858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hlinkClick r:id="rId3"/>
              </a:rPr>
              <a:t>https://www.gob.mx/inecc/acciones-y-programas/vulnerabilidad-al-cambio-climatico-80125</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Exposición</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 refiere al tipo y grado, o naturaleza, a la que un sistema está expuesto a variaciones climáticas significativas.</a:t>
            </a:r>
          </a:p>
          <a:p>
            <a:r>
              <a:rPr lang="es-ES_tradnl" sz="1200" kern="1200" dirty="0">
                <a:solidFill>
                  <a:schemeClr val="tx1"/>
                </a:solidFill>
                <a:effectLst/>
                <a:latin typeface="+mn-lt"/>
                <a:ea typeface="+mn-ea"/>
                <a:cs typeface="+mn-cs"/>
              </a:rPr>
              <a:t> </a:t>
            </a:r>
          </a:p>
          <a:p>
            <a:r>
              <a:rPr lang="es-ES_tradnl" sz="1200" kern="1200" dirty="0">
                <a:solidFill>
                  <a:schemeClr val="tx1"/>
                </a:solidFill>
                <a:effectLst/>
                <a:latin typeface="+mn-lt"/>
                <a:ea typeface="+mn-ea"/>
                <a:cs typeface="+mn-cs"/>
              </a:rPr>
              <a:t>El análisis de cambio climático observado se relaciona con cambios del comportamiento de la precipitación, temperatura, y de eventos extremos. Ese análisis se debe basar en:</a:t>
            </a:r>
          </a:p>
          <a:p>
            <a:r>
              <a:rPr lang="es-ES_tradnl" sz="1200" kern="1200" dirty="0">
                <a:solidFill>
                  <a:schemeClr val="tx1"/>
                </a:solidFill>
                <a:effectLst/>
                <a:latin typeface="+mn-lt"/>
                <a:ea typeface="+mn-ea"/>
                <a:cs typeface="+mn-cs"/>
              </a:rPr>
              <a:t> </a:t>
            </a:r>
          </a:p>
          <a:p>
            <a:r>
              <a:rPr lang="es-ES_tradnl" sz="1200" b="1" kern="1200" dirty="0">
                <a:solidFill>
                  <a:schemeClr val="tx1"/>
                </a:solidFill>
                <a:effectLst/>
                <a:latin typeface="+mn-lt"/>
                <a:ea typeface="+mn-ea"/>
                <a:cs typeface="+mn-cs"/>
              </a:rPr>
              <a:t>Clima observado</a:t>
            </a:r>
            <a:endParaRPr lang="es-ES_tradnl"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Control de calidad de datos observados, homogeneización de la base de datos</a:t>
            </a:r>
          </a:p>
          <a:p>
            <a:pPr lvl="0"/>
            <a:r>
              <a:rPr lang="es-ES_tradnl" sz="1200" kern="1200" dirty="0">
                <a:solidFill>
                  <a:schemeClr val="tx1"/>
                </a:solidFill>
                <a:effectLst/>
                <a:latin typeface="+mn-lt"/>
                <a:ea typeface="+mn-ea"/>
                <a:cs typeface="+mn-cs"/>
              </a:rPr>
              <a:t>Climatología actual y variabilidad climática.</a:t>
            </a:r>
          </a:p>
          <a:p>
            <a:pPr lvl="0"/>
            <a:r>
              <a:rPr lang="es-ES_tradnl" sz="1200" kern="1200" dirty="0">
                <a:solidFill>
                  <a:schemeClr val="tx1"/>
                </a:solidFill>
                <a:effectLst/>
                <a:latin typeface="+mn-lt"/>
                <a:ea typeface="+mn-ea"/>
                <a:cs typeface="+mn-cs"/>
              </a:rPr>
              <a:t>Análisis de tendencia para temperatura, precipitación y eventos extremos</a:t>
            </a:r>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20</a:t>
            </a:fld>
            <a:endParaRPr lang="es-ES_tradnl"/>
          </a:p>
        </p:txBody>
      </p:sp>
    </p:spTree>
    <p:extLst>
      <p:ext uri="{BB962C8B-B14F-4D97-AF65-F5344CB8AC3E}">
        <p14:creationId xmlns:p14="http://schemas.microsoft.com/office/powerpoint/2010/main" val="1704891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s-ES" sz="1600" b="1" dirty="0">
                <a:latin typeface="Arial" charset="0"/>
                <a:ea typeface="Arial" charset="0"/>
                <a:cs typeface="Arial" charset="0"/>
              </a:rPr>
              <a:t>Vulnerabilidad</a:t>
            </a:r>
          </a:p>
          <a:p>
            <a:pPr lvl="0"/>
            <a:r>
              <a:rPr lang="es-ES" sz="1200" dirty="0">
                <a:latin typeface="Arial" charset="0"/>
                <a:ea typeface="Arial" charset="0"/>
                <a:cs typeface="Arial" charset="0"/>
              </a:rPr>
              <a:t>“Grado de </a:t>
            </a:r>
            <a:r>
              <a:rPr lang="es-ES" sz="1200" b="1" dirty="0">
                <a:latin typeface="Arial" charset="0"/>
                <a:ea typeface="Arial" charset="0"/>
                <a:cs typeface="Arial" charset="0"/>
              </a:rPr>
              <a:t>susceptibilidad (incapacidad) </a:t>
            </a:r>
            <a:r>
              <a:rPr lang="es-ES" sz="1200" dirty="0">
                <a:latin typeface="Arial" charset="0"/>
                <a:ea typeface="Arial" charset="0"/>
                <a:cs typeface="Arial" charset="0"/>
              </a:rPr>
              <a:t>de un sistema para a</a:t>
            </a:r>
            <a:r>
              <a:rPr lang="es-ES" sz="1200" b="1" dirty="0">
                <a:latin typeface="Arial" charset="0"/>
                <a:ea typeface="Arial" charset="0"/>
                <a:cs typeface="Arial" charset="0"/>
              </a:rPr>
              <a:t>frontar efectos adversos </a:t>
            </a:r>
            <a:r>
              <a:rPr lang="es-ES" sz="1200" dirty="0">
                <a:latin typeface="Arial" charset="0"/>
                <a:ea typeface="Arial" charset="0"/>
                <a:cs typeface="Arial" charset="0"/>
              </a:rPr>
              <a:t>al cambio climático o, a la variabilidad del clima o los fenómenos extremos. </a:t>
            </a:r>
          </a:p>
          <a:p>
            <a:pPr lvl="0"/>
            <a:r>
              <a:rPr lang="es-ES" sz="1200" dirty="0">
                <a:latin typeface="Arial" charset="0"/>
                <a:ea typeface="Arial" charset="0"/>
                <a:cs typeface="Arial" charset="0"/>
              </a:rPr>
              <a:t>La vulnerabilidad depende </a:t>
            </a:r>
            <a:r>
              <a:rPr lang="es-ES" sz="1200" b="1" dirty="0">
                <a:latin typeface="Arial" charset="0"/>
                <a:ea typeface="Arial" charset="0"/>
                <a:cs typeface="Arial" charset="0"/>
              </a:rPr>
              <a:t>del carácter, magnitud y rapidez </a:t>
            </a:r>
            <a:r>
              <a:rPr lang="es-ES" sz="1200" dirty="0">
                <a:latin typeface="Arial" charset="0"/>
                <a:ea typeface="Arial" charset="0"/>
                <a:cs typeface="Arial" charset="0"/>
              </a:rPr>
              <a:t>del </a:t>
            </a:r>
            <a:r>
              <a:rPr lang="es-ES" sz="1200" b="1" dirty="0">
                <a:latin typeface="Arial" charset="0"/>
                <a:ea typeface="Arial" charset="0"/>
                <a:cs typeface="Arial" charset="0"/>
              </a:rPr>
              <a:t>cambio climático </a:t>
            </a:r>
            <a:r>
              <a:rPr lang="es-ES" sz="1200" dirty="0">
                <a:latin typeface="Arial" charset="0"/>
                <a:ea typeface="Arial" charset="0"/>
                <a:cs typeface="Arial" charset="0"/>
              </a:rPr>
              <a:t>a que se esté expuesto, y de su </a:t>
            </a:r>
            <a:r>
              <a:rPr lang="es-ES" sz="1200" b="1" dirty="0">
                <a:latin typeface="Arial" charset="0"/>
                <a:ea typeface="Arial" charset="0"/>
                <a:cs typeface="Arial" charset="0"/>
              </a:rPr>
              <a:t>sensibilidad</a:t>
            </a:r>
            <a:r>
              <a:rPr lang="es-ES" sz="1200" dirty="0">
                <a:latin typeface="Arial" charset="0"/>
                <a:ea typeface="Arial" charset="0"/>
                <a:cs typeface="Arial" charset="0"/>
              </a:rPr>
              <a:t> y </a:t>
            </a:r>
            <a:r>
              <a:rPr lang="es-ES" sz="1200" b="1" dirty="0">
                <a:latin typeface="Arial" charset="0"/>
                <a:ea typeface="Arial" charset="0"/>
                <a:cs typeface="Arial" charset="0"/>
              </a:rPr>
              <a:t>capacidad de adaptación</a:t>
            </a:r>
            <a:r>
              <a:rPr lang="es-ES" sz="1600" dirty="0">
                <a:latin typeface="Arial" charset="0"/>
                <a:ea typeface="Arial" charset="0"/>
                <a:cs typeface="Arial" charset="0"/>
              </a:rPr>
              <a:t>” </a:t>
            </a:r>
          </a:p>
          <a:p>
            <a:endParaRPr lang="es-ES" altLang="fr-FR" b="0" noProof="0" dirty="0">
              <a:latin typeface="Tw Cen M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altLang="fr-FR" sz="1200" dirty="0"/>
              <a:t>Las evaluaciones de vulnerabilidad ayudan a identificar qué personas son más vulnerables, dónde se encuentran, y los riesgos a los que se enfrentan. Constituyen una fuente importante de información para la planificación y la adaptación. </a:t>
            </a:r>
          </a:p>
          <a:p>
            <a:endParaRPr lang="es-ES" altLang="fr-FR" b="0" noProof="0" dirty="0">
              <a:latin typeface="Tw Cen MT" pitchFamily="34" charset="0"/>
            </a:endParaRPr>
          </a:p>
          <a:p>
            <a:r>
              <a:rPr lang="es-ES" altLang="fr-FR" b="0" noProof="0" dirty="0">
                <a:latin typeface="Tw Cen MT" pitchFamily="34" charset="0"/>
              </a:rPr>
              <a:t>Varios componentes</a:t>
            </a:r>
            <a:r>
              <a:rPr lang="es-ES" altLang="fr-FR" b="0" baseline="0" noProof="0" dirty="0">
                <a:latin typeface="Tw Cen MT" pitchFamily="34" charset="0"/>
              </a:rPr>
              <a:t> contribuyen a la vulnerabilidad al clima. La exposición a factores de riesgo relacionados con el clima</a:t>
            </a:r>
            <a:r>
              <a:rPr lang="es-ES" altLang="fr-FR" b="0" noProof="0" dirty="0">
                <a:latin typeface="Tw Cen MT" pitchFamily="34" charset="0"/>
              </a:rPr>
              <a:t>, así como el grado en que un sistema se</a:t>
            </a:r>
            <a:r>
              <a:rPr lang="es-ES" altLang="fr-FR" b="0" baseline="0" noProof="0" dirty="0">
                <a:latin typeface="Tw Cen MT" pitchFamily="34" charset="0"/>
              </a:rPr>
              <a:t> ve afectado por un estímulo climático</a:t>
            </a:r>
            <a:r>
              <a:rPr lang="es-ES" altLang="fr-FR" b="0" noProof="0" dirty="0">
                <a:latin typeface="Tw Cen MT" pitchFamily="34" charset="0"/>
              </a:rPr>
              <a:t> (“</a:t>
            </a:r>
            <a:r>
              <a:rPr lang="es-ES" altLang="fr-FR" b="0" i="1" noProof="0" dirty="0">
                <a:latin typeface="Tw Cen MT" pitchFamily="34" charset="0"/>
              </a:rPr>
              <a:t>sensibilidad</a:t>
            </a:r>
            <a:r>
              <a:rPr lang="es-ES" altLang="fr-FR" b="0" noProof="0" dirty="0">
                <a:latin typeface="Tw Cen MT" pitchFamily="34" charset="0"/>
              </a:rPr>
              <a:t>”), contribuyen a</a:t>
            </a:r>
            <a:r>
              <a:rPr lang="es-ES" altLang="fr-FR" b="0" baseline="0" noProof="0" dirty="0">
                <a:latin typeface="Tw Cen MT" pitchFamily="34" charset="0"/>
              </a:rPr>
              <a:t> los posibles efectos que el cambio climático tendrá sobre un sistema. Por ejemplo, si el cambio climático da lugar a precipitaciones intensas en una determinada región (exposición) y los cultivos sembrados tradicionalmente en dicha región no son resistentes a cantidades elevadas de precipitación</a:t>
            </a:r>
            <a:r>
              <a:rPr lang="es-ES" altLang="fr-FR" b="0" noProof="0" dirty="0">
                <a:latin typeface="Tw Cen MT" pitchFamily="34" charset="0"/>
              </a:rPr>
              <a:t> (sensibilidad), esto conducirá a un</a:t>
            </a:r>
            <a:r>
              <a:rPr lang="es-ES" altLang="fr-FR" b="0" baseline="0" noProof="0" dirty="0">
                <a:latin typeface="Tw Cen MT" pitchFamily="34" charset="0"/>
              </a:rPr>
              <a:t> descenso de la productividad de los cultivos</a:t>
            </a:r>
            <a:r>
              <a:rPr lang="es-ES" altLang="fr-FR" b="0" noProof="0" dirty="0">
                <a:latin typeface="Tw Cen MT" pitchFamily="34" charset="0"/>
              </a:rPr>
              <a:t> (</a:t>
            </a:r>
            <a:r>
              <a:rPr lang="es-ES" altLang="fr-FR" b="0" baseline="0" noProof="0" dirty="0">
                <a:latin typeface="Tw Cen MT" pitchFamily="34" charset="0"/>
              </a:rPr>
              <a:t>efectos potenciales</a:t>
            </a:r>
            <a:r>
              <a:rPr lang="es-ES" altLang="fr-FR" b="0" noProof="0" dirty="0">
                <a:latin typeface="Tw Cen MT" pitchFamily="34" charset="0"/>
              </a:rPr>
              <a:t>). No obstante, si la capacidad adaptiva de la región</a:t>
            </a:r>
            <a:r>
              <a:rPr lang="es-ES" altLang="fr-FR" b="0" baseline="0" noProof="0" dirty="0">
                <a:latin typeface="Tw Cen MT" pitchFamily="34" charset="0"/>
              </a:rPr>
              <a:t> es muy elevada</a:t>
            </a:r>
            <a:r>
              <a:rPr lang="es-ES" altLang="fr-FR" b="0" noProof="0" dirty="0">
                <a:latin typeface="Tw Cen MT" pitchFamily="34" charset="0"/>
              </a:rPr>
              <a:t> (por ejemplo, si los agricultores</a:t>
            </a:r>
            <a:r>
              <a:rPr lang="es-ES" altLang="fr-FR" b="0" baseline="0" noProof="0" dirty="0">
                <a:latin typeface="Tw Cen MT" pitchFamily="34" charset="0"/>
              </a:rPr>
              <a:t> pueden emplear variedades de cultivos más resistentes), se reduce la vulnerabilidad, a pesar del alto grado de exposición y sensibilidad. En suma, la vulnerabilidad al clima está determinada</a:t>
            </a:r>
            <a:r>
              <a:rPr lang="es-ES" altLang="fr-FR" b="0" noProof="0" dirty="0">
                <a:latin typeface="Tw Cen MT" pitchFamily="34" charset="0"/>
              </a:rPr>
              <a:t> por</a:t>
            </a:r>
            <a:r>
              <a:rPr lang="es-ES" altLang="fr-FR" b="0" baseline="0" noProof="0" dirty="0">
                <a:latin typeface="Tw Cen MT" pitchFamily="34" charset="0"/>
              </a:rPr>
              <a:t> los posibles efectos del cambio climático y la capacidad de los sistemas naturales y humanos para adaptarse a ellos. La vulnerabilidad puede identificarse en diferentes niveles o escalas</a:t>
            </a:r>
            <a:r>
              <a:rPr lang="es-ES" altLang="fr-FR" b="0" noProof="0" dirty="0">
                <a:solidFill>
                  <a:srgbClr val="000000"/>
                </a:solidFill>
                <a:latin typeface="Tw Cen MT" pitchFamily="34" charset="0"/>
              </a:rPr>
              <a:t> (nacional, regional, local), para distintos sectores (agricultura, agua,</a:t>
            </a:r>
            <a:r>
              <a:rPr lang="es-ES" altLang="fr-FR" b="0" baseline="0" noProof="0" dirty="0">
                <a:solidFill>
                  <a:srgbClr val="000000"/>
                </a:solidFill>
                <a:latin typeface="Tw Cen MT" pitchFamily="34" charset="0"/>
              </a:rPr>
              <a:t> salud,</a:t>
            </a:r>
            <a:r>
              <a:rPr lang="es-ES" altLang="fr-FR" b="0" noProof="0" dirty="0">
                <a:solidFill>
                  <a:srgbClr val="000000"/>
                </a:solidFill>
                <a:latin typeface="Tw Cen MT" pitchFamily="34" charset="0"/>
              </a:rPr>
              <a:t> etc.), y para diferentes grupos de población (mujeres, niños,</a:t>
            </a:r>
            <a:r>
              <a:rPr lang="es-ES" altLang="fr-FR" b="0" baseline="0" noProof="0" dirty="0">
                <a:solidFill>
                  <a:srgbClr val="000000"/>
                </a:solidFill>
                <a:latin typeface="Tw Cen MT" pitchFamily="34" charset="0"/>
              </a:rPr>
              <a:t> población urbana pobre, trabajadores rurales sin tierras,</a:t>
            </a:r>
            <a:r>
              <a:rPr lang="es-ES" altLang="fr-FR" b="0" noProof="0" dirty="0">
                <a:solidFill>
                  <a:srgbClr val="000000"/>
                </a:solidFill>
                <a:latin typeface="Tw Cen MT" pitchFamily="34" charset="0"/>
              </a:rPr>
              <a:t> etc.). </a:t>
            </a:r>
            <a:endParaRPr lang="es-ES" altLang="fr-FR" b="0" i="0" u="sng" noProof="0" dirty="0">
              <a:solidFill>
                <a:srgbClr val="FF0000"/>
              </a:solidFill>
              <a:latin typeface="Tw Cen MT" pitchFamily="34" charset="0"/>
            </a:endParaRPr>
          </a:p>
          <a:p>
            <a:pPr eaLnBrk="1" hangingPunct="1"/>
            <a:endParaRPr lang="es-ES" altLang="fr-FR" noProof="0" dirty="0">
              <a:latin typeface="Tw Cen MT" pitchFamily="34" charset="0"/>
            </a:endParaRPr>
          </a:p>
          <a:p>
            <a:pPr algn="r" eaLnBrk="1" hangingPunct="1"/>
            <a:r>
              <a:rPr lang="es-ES" altLang="fr-FR" noProof="0" dirty="0" err="1">
                <a:latin typeface="Tw Cen MT" pitchFamily="34" charset="0"/>
              </a:rPr>
              <a:t>Midgley</a:t>
            </a:r>
            <a:r>
              <a:rPr lang="es-ES" altLang="fr-FR" noProof="0" dirty="0">
                <a:latin typeface="Tw Cen MT" pitchFamily="34" charset="0"/>
              </a:rPr>
              <a:t>, S.J.E., Davies, R.A.G. and </a:t>
            </a:r>
            <a:r>
              <a:rPr lang="es-ES" altLang="fr-FR" noProof="0" dirty="0" err="1">
                <a:latin typeface="Tw Cen MT" pitchFamily="34" charset="0"/>
              </a:rPr>
              <a:t>Chesterman</a:t>
            </a:r>
            <a:r>
              <a:rPr lang="es-ES" altLang="fr-FR" noProof="0" dirty="0">
                <a:latin typeface="Tw Cen MT" pitchFamily="34" charset="0"/>
              </a:rPr>
              <a:t>, S. (2011). </a:t>
            </a:r>
            <a:r>
              <a:rPr lang="es-ES" altLang="fr-FR" i="1" noProof="0" dirty="0">
                <a:latin typeface="Tw Cen MT" pitchFamily="34" charset="0"/>
              </a:rPr>
              <a:t>Climate </a:t>
            </a:r>
            <a:r>
              <a:rPr lang="es-ES" altLang="fr-FR" i="1" noProof="0" dirty="0" err="1">
                <a:latin typeface="Tw Cen MT" pitchFamily="34" charset="0"/>
              </a:rPr>
              <a:t>Risk</a:t>
            </a:r>
            <a:r>
              <a:rPr lang="es-ES" altLang="fr-FR" i="1" noProof="0" dirty="0">
                <a:latin typeface="Tw Cen MT" pitchFamily="34" charset="0"/>
              </a:rPr>
              <a:t> and </a:t>
            </a:r>
            <a:r>
              <a:rPr lang="es-ES" altLang="fr-FR" i="1" noProof="0" dirty="0" err="1">
                <a:latin typeface="Tw Cen MT" pitchFamily="34" charset="0"/>
              </a:rPr>
              <a:t>Vulnerability</a:t>
            </a:r>
            <a:r>
              <a:rPr lang="es-ES" altLang="fr-FR" i="1" noProof="0" dirty="0">
                <a:latin typeface="Tw Cen MT" pitchFamily="34" charset="0"/>
              </a:rPr>
              <a:t> </a:t>
            </a:r>
            <a:r>
              <a:rPr lang="es-ES" altLang="fr-FR" i="1" noProof="0" dirty="0" err="1">
                <a:latin typeface="Tw Cen MT" pitchFamily="34" charset="0"/>
              </a:rPr>
              <a:t>Mapping</a:t>
            </a:r>
            <a:r>
              <a:rPr lang="es-ES" altLang="fr-FR" i="1" noProof="0" dirty="0">
                <a:latin typeface="Tw Cen MT" pitchFamily="34" charset="0"/>
              </a:rPr>
              <a:t> in </a:t>
            </a:r>
            <a:r>
              <a:rPr lang="es-ES" altLang="fr-FR" i="1" noProof="0" dirty="0" err="1">
                <a:latin typeface="Tw Cen MT" pitchFamily="34" charset="0"/>
              </a:rPr>
              <a:t>Southern</a:t>
            </a:r>
            <a:r>
              <a:rPr lang="es-ES" altLang="fr-FR" i="1" noProof="0" dirty="0">
                <a:latin typeface="Tw Cen MT" pitchFamily="34" charset="0"/>
              </a:rPr>
              <a:t> </a:t>
            </a:r>
            <a:r>
              <a:rPr lang="es-ES" altLang="fr-FR" i="1" noProof="0" dirty="0" err="1">
                <a:latin typeface="Tw Cen MT" pitchFamily="34" charset="0"/>
              </a:rPr>
              <a:t>Africa</a:t>
            </a:r>
            <a:r>
              <a:rPr lang="es-ES" altLang="fr-FR" i="1" noProof="0" dirty="0">
                <a:latin typeface="Tw Cen MT" pitchFamily="34" charset="0"/>
              </a:rPr>
              <a:t>: Status Quo (2008) and </a:t>
            </a:r>
            <a:r>
              <a:rPr lang="es-ES" altLang="fr-FR" i="1" noProof="0" dirty="0" err="1">
                <a:latin typeface="Tw Cen MT" pitchFamily="34" charset="0"/>
              </a:rPr>
              <a:t>Future</a:t>
            </a:r>
            <a:r>
              <a:rPr lang="es-ES" altLang="fr-FR" i="1" noProof="0" dirty="0">
                <a:latin typeface="Tw Cen MT" pitchFamily="34" charset="0"/>
              </a:rPr>
              <a:t> (2050</a:t>
            </a:r>
            <a:r>
              <a:rPr lang="es-ES" altLang="fr-FR" noProof="0" dirty="0">
                <a:latin typeface="Tw Cen MT" pitchFamily="34" charset="0"/>
              </a:rPr>
              <a:t>), pág. 3 </a:t>
            </a:r>
          </a:p>
        </p:txBody>
      </p:sp>
      <p:sp>
        <p:nvSpPr>
          <p:cNvPr id="4" name="Slide Number Placeholder 3"/>
          <p:cNvSpPr>
            <a:spLocks noGrp="1"/>
          </p:cNvSpPr>
          <p:nvPr>
            <p:ph type="sldNum" sz="quarter" idx="5"/>
          </p:nvPr>
        </p:nvSpPr>
        <p:spPr/>
        <p:txBody>
          <a:bodyPr/>
          <a:lstStyle/>
          <a:p>
            <a:pPr>
              <a:defRPr/>
            </a:pPr>
            <a:fld id="{D1DE8F20-9EFE-4A3B-A5DF-CF8501B4BB44}" type="slidenum">
              <a:rPr lang="en-US" smtClean="0"/>
              <a:pPr>
                <a:defRPr/>
              </a:pPr>
              <a:t>21</a:t>
            </a:fld>
            <a:endParaRPr lang="en-US"/>
          </a:p>
        </p:txBody>
      </p:sp>
    </p:spTree>
    <p:extLst>
      <p:ext uri="{BB962C8B-B14F-4D97-AF65-F5344CB8AC3E}">
        <p14:creationId xmlns:p14="http://schemas.microsoft.com/office/powerpoint/2010/main" val="869707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i="0" kern="1200" dirty="0" smtClean="0">
                <a:solidFill>
                  <a:schemeClr val="tx1"/>
                </a:solidFill>
                <a:effectLst/>
                <a:latin typeface="+mn-lt"/>
                <a:ea typeface="+mn-ea"/>
                <a:cs typeface="+mn-cs"/>
              </a:rPr>
              <a:t>El impacto que las </a:t>
            </a:r>
            <a:r>
              <a:rPr lang="es-ES_tradnl" sz="1200" b="1" i="0" kern="1200" dirty="0" smtClean="0">
                <a:solidFill>
                  <a:schemeClr val="tx1"/>
                </a:solidFill>
                <a:effectLst/>
                <a:latin typeface="+mn-lt"/>
                <a:ea typeface="+mn-ea"/>
                <a:cs typeface="+mn-cs"/>
              </a:rPr>
              <a:t>amenazas climáticas</a:t>
            </a:r>
            <a:r>
              <a:rPr lang="es-ES_tradnl" sz="1200" b="0" i="0" kern="1200" dirty="0" smtClean="0">
                <a:solidFill>
                  <a:schemeClr val="tx1"/>
                </a:solidFill>
                <a:effectLst/>
                <a:latin typeface="+mn-lt"/>
                <a:ea typeface="+mn-ea"/>
                <a:cs typeface="+mn-cs"/>
              </a:rPr>
              <a:t>, como sequías, inundaciones, ciclones, la subida del nivel del mar o las temperaturas extremas, ejercen sobre el desarrollo socioeconómico de una sociedad es enorme. Nos encontramos en un momento de cambio en la frecuencia, magnitud y duración de los fenómenos </a:t>
            </a:r>
            <a:r>
              <a:rPr lang="es-ES_tradnl" sz="1200" b="1" i="0" kern="1200" dirty="0" smtClean="0">
                <a:solidFill>
                  <a:schemeClr val="tx1"/>
                </a:solidFill>
                <a:effectLst/>
                <a:latin typeface="+mn-lt"/>
                <a:ea typeface="+mn-ea"/>
                <a:cs typeface="+mn-cs"/>
              </a:rPr>
              <a:t>climáticos</a:t>
            </a:r>
            <a:r>
              <a:rPr lang="es-ES_tradnl" sz="1200" b="0" i="0" kern="1200" dirty="0" smtClean="0">
                <a:solidFill>
                  <a:schemeClr val="tx1"/>
                </a:solidFill>
                <a:effectLst/>
                <a:latin typeface="+mn-lt"/>
                <a:ea typeface="+mn-ea"/>
                <a:cs typeface="+mn-cs"/>
              </a:rPr>
              <a:t> adversos.</a:t>
            </a:r>
            <a:endParaRPr lang="es-ES_tradnl" sz="1200" dirty="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22</a:t>
            </a:fld>
            <a:endParaRPr lang="es-ES_tradnl"/>
          </a:p>
        </p:txBody>
      </p:sp>
    </p:spTree>
    <p:extLst>
      <p:ext uri="{BB962C8B-B14F-4D97-AF65-F5344CB8AC3E}">
        <p14:creationId xmlns:p14="http://schemas.microsoft.com/office/powerpoint/2010/main" val="13028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3</a:t>
            </a:fld>
            <a:endParaRPr lang="es-ES_tradnl"/>
          </a:p>
        </p:txBody>
      </p:sp>
    </p:spTree>
    <p:extLst>
      <p:ext uri="{BB962C8B-B14F-4D97-AF65-F5344CB8AC3E}">
        <p14:creationId xmlns:p14="http://schemas.microsoft.com/office/powerpoint/2010/main" val="640821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Potencial de consecuencias en que algo de valor está en peligro con un desenlace incierto, reconociendo la diversidad de valores. A menudo el riesgo se representa como la probabilidad de acaecimiento de sucesos o tendencias peligrosos multiplicada por los impactos en caso de que ocurran tales sucesos o tendencias. </a:t>
            </a:r>
          </a:p>
          <a:p>
            <a:r>
              <a:rPr lang="es-MX" dirty="0" smtClean="0"/>
              <a:t>Los riesgos resultan de la interacción de </a:t>
            </a:r>
            <a:r>
              <a:rPr lang="es-MX" b="1" dirty="0" smtClean="0"/>
              <a:t>la vulnerabilidad, la exposición y el peligro. </a:t>
            </a:r>
          </a:p>
          <a:p>
            <a:r>
              <a:rPr lang="es-MX" dirty="0" smtClean="0"/>
              <a:t>En el presente informe, el término riesgo se utiliza principalmente en referencia a los riesgos de impactos del cambio climático.</a:t>
            </a:r>
            <a:endParaRPr lang="es-EC" dirty="0" smtClean="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23</a:t>
            </a:fld>
            <a:endParaRPr lang="es-ES_tradnl"/>
          </a:p>
        </p:txBody>
      </p:sp>
    </p:spTree>
    <p:extLst>
      <p:ext uri="{BB962C8B-B14F-4D97-AF65-F5344CB8AC3E}">
        <p14:creationId xmlns:p14="http://schemas.microsoft.com/office/powerpoint/2010/main" val="142166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hlinkClick r:id="rId3" invalidUrl="https://www.undp.org/content/dam/undp/library/crisis prevention/disaster/Reduccion-Gestion del Riesgo Climatico.pdf"/>
              </a:rPr>
              <a:t>https://www.undp.org/content/dam/undp/library/crisis%20prevention/disaster/Reduccion-Gestion%20del%20Riesgo%20Climatico.pdf</a:t>
            </a:r>
            <a:endParaRPr lang="es-ES_tradnl" dirty="0"/>
          </a:p>
          <a:p>
            <a:r>
              <a:rPr lang="es-ES_tradnl" dirty="0"/>
              <a:t>La gestión del riesgo climático se centra en el desarrollo de sectores que, como la agricultura, los recursos hídricos, la seguridad alimentaria, la salud, el medio ambiente y los medios de subsistencia, son muy sensibles al cambio y a la variabilidad del clima. </a:t>
            </a:r>
            <a:endParaRPr lang="es-ES_tradnl" sz="1200" dirty="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24</a:t>
            </a:fld>
            <a:endParaRPr lang="es-ES_tradnl"/>
          </a:p>
        </p:txBody>
      </p:sp>
    </p:spTree>
    <p:extLst>
      <p:ext uri="{BB962C8B-B14F-4D97-AF65-F5344CB8AC3E}">
        <p14:creationId xmlns:p14="http://schemas.microsoft.com/office/powerpoint/2010/main" val="929008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25</a:t>
            </a:fld>
            <a:endParaRPr lang="es-ES_tradnl"/>
          </a:p>
        </p:txBody>
      </p:sp>
    </p:spTree>
    <p:extLst>
      <p:ext uri="{BB962C8B-B14F-4D97-AF65-F5344CB8AC3E}">
        <p14:creationId xmlns:p14="http://schemas.microsoft.com/office/powerpoint/2010/main" val="492348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96142A-AEB3-8043-8E16-FF9A0212D5AD}" type="slidenum">
              <a:rPr lang="es-ES_tradnl" smtClean="0"/>
              <a:t>26</a:t>
            </a:fld>
            <a:endParaRPr lang="es-ES_tradnl"/>
          </a:p>
        </p:txBody>
      </p:sp>
    </p:spTree>
    <p:extLst>
      <p:ext uri="{BB962C8B-B14F-4D97-AF65-F5344CB8AC3E}">
        <p14:creationId xmlns:p14="http://schemas.microsoft.com/office/powerpoint/2010/main" val="14802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hlinkClick r:id="rId3" invalidUrl="https://www.undp.org/content/dam/undp/library/crisis prevention/disaster/Reduccion-Gestion del Riesgo Climatico.pdf"/>
              </a:rPr>
              <a:t>https://www.undp.org/content/dam/undp/library/crisis%20prevention/disaster/Reduccion-Gestion%20del%20Riesgo%20Climatico.pdf</a:t>
            </a:r>
            <a:endParaRPr lang="es-ES_tradnl" dirty="0"/>
          </a:p>
          <a:p>
            <a:r>
              <a:rPr lang="es-ES_tradnl" dirty="0"/>
              <a:t>La gestión del riesgo climático se centra en el desarrollo de sectores que, como la agricultura, los recursos hídricos, la seguridad alimentaria, la salud, el medio ambiente y los medios de subsistencia, son muy sensibles al cambio y a la variabilidad del clima. </a:t>
            </a:r>
            <a:endParaRPr lang="es-ES_tradnl" sz="1200" dirty="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31</a:t>
            </a:fld>
            <a:endParaRPr lang="es-ES_tradnl"/>
          </a:p>
        </p:txBody>
      </p:sp>
    </p:spTree>
    <p:extLst>
      <p:ext uri="{BB962C8B-B14F-4D97-AF65-F5344CB8AC3E}">
        <p14:creationId xmlns:p14="http://schemas.microsoft.com/office/powerpoint/2010/main" val="447341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El Grupo Intergubernamental de Expertos sobre el Cambio Climático (IPCC, por su sigla en inglés) define la resiliencia como “la capacidad de un sistema ecológico o social de absorber perturbaciones manteniendo la misma estructura y formas de funcionamiento básicas, la capacidad de </a:t>
            </a:r>
            <a:r>
              <a:rPr lang="es-ES_tradnl" dirty="0" err="1" smtClean="0"/>
              <a:t>autoorganización</a:t>
            </a:r>
            <a:r>
              <a:rPr lang="es-ES_tradnl" dirty="0" smtClean="0"/>
              <a:t> y la capacidad de adaptarse a los estreses y los cambios”(IPCC, 2007). Las ciencias ecológicas (</a:t>
            </a:r>
            <a:r>
              <a:rPr lang="es-ES_tradnl" dirty="0" err="1" smtClean="0"/>
              <a:t>Carpenter</a:t>
            </a:r>
            <a:r>
              <a:rPr lang="es-ES_tradnl" dirty="0" smtClean="0"/>
              <a:t>, Walker, </a:t>
            </a:r>
            <a:r>
              <a:rPr lang="es-ES_tradnl" dirty="0" err="1" smtClean="0"/>
              <a:t>Anderies</a:t>
            </a:r>
            <a:r>
              <a:rPr lang="es-ES_tradnl" dirty="0" smtClean="0"/>
              <a:t> y Abel, 2001; </a:t>
            </a:r>
            <a:r>
              <a:rPr lang="es-ES_tradnl" dirty="0" err="1" smtClean="0"/>
              <a:t>Resilience</a:t>
            </a:r>
            <a:r>
              <a:rPr lang="es-ES_tradnl" dirty="0" smtClean="0"/>
              <a:t> Alliance, 2007) y la reducción del riesgo de desastres (Oficina de las Naciones Unidas para la Reducción de Riesgos de Desastres, 2012) usan definiciones similares. Los orígenes del término resiliencia insinúan fuerza y resistencia, pero en sus aplicaciones más recientes en ecología, sistemas </a:t>
            </a:r>
            <a:r>
              <a:rPr lang="es-ES_tradnl" dirty="0" err="1" smtClean="0"/>
              <a:t>socioecológicos</a:t>
            </a:r>
            <a:r>
              <a:rPr lang="es-ES_tradnl" dirty="0" smtClean="0"/>
              <a:t> y gestión de desastres, se entiende que la resiliencia exige flexibilidad, aprendizaje y cambios (</a:t>
            </a:r>
            <a:r>
              <a:rPr lang="es-ES_tradnl" dirty="0" err="1" smtClean="0"/>
              <a:t>Adger</a:t>
            </a:r>
            <a:r>
              <a:rPr lang="es-ES_tradnl" dirty="0" smtClean="0"/>
              <a:t> et al., 2005; </a:t>
            </a:r>
            <a:r>
              <a:rPr lang="es-ES_tradnl" dirty="0" err="1" smtClean="0"/>
              <a:t>Berkes</a:t>
            </a:r>
            <a:r>
              <a:rPr lang="es-ES_tradnl" dirty="0" smtClean="0"/>
              <a:t>, </a:t>
            </a:r>
            <a:r>
              <a:rPr lang="es-ES_tradnl" dirty="0" err="1" smtClean="0"/>
              <a:t>Colding</a:t>
            </a:r>
            <a:r>
              <a:rPr lang="es-ES_tradnl" dirty="0" smtClean="0"/>
              <a:t> y </a:t>
            </a:r>
            <a:r>
              <a:rPr lang="es-ES_tradnl" dirty="0" err="1" smtClean="0"/>
              <a:t>Folke</a:t>
            </a:r>
            <a:r>
              <a:rPr lang="es-ES_tradnl" dirty="0" smtClean="0"/>
              <a:t>, 2003; Miller et al., 2010; </a:t>
            </a:r>
            <a:r>
              <a:rPr lang="es-ES_tradnl" dirty="0" err="1" smtClean="0"/>
              <a:t>Prasad</a:t>
            </a:r>
            <a:r>
              <a:rPr lang="es-ES_tradnl" dirty="0" smtClean="0"/>
              <a:t> et al., 2008; </a:t>
            </a:r>
            <a:r>
              <a:rPr lang="es-ES_tradnl" dirty="0" err="1" smtClean="0"/>
              <a:t>Twigg</a:t>
            </a:r>
            <a:r>
              <a:rPr lang="es-ES_tradnl" dirty="0" smtClean="0"/>
              <a:t>, 2007). </a:t>
            </a:r>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32</a:t>
            </a:fld>
            <a:endParaRPr lang="es-ES_tradnl"/>
          </a:p>
        </p:txBody>
      </p:sp>
    </p:spTree>
    <p:extLst>
      <p:ext uri="{BB962C8B-B14F-4D97-AF65-F5344CB8AC3E}">
        <p14:creationId xmlns:p14="http://schemas.microsoft.com/office/powerpoint/2010/main" val="39124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Arial" charset="0"/>
                <a:ea typeface="Arial" charset="0"/>
                <a:cs typeface="Arial" charset="0"/>
              </a:rPr>
              <a:t>La comunidad mundial se ha comprometido a limitar el calentamiento a 2°C (con respecto a la temperatura pre-industrial)</a:t>
            </a:r>
            <a:r>
              <a:rPr lang="en-US" sz="1200" dirty="0" smtClean="0">
                <a:latin typeface="Arial" charset="0"/>
                <a:ea typeface="Arial" charset="0"/>
                <a:cs typeface="Arial" charset="0"/>
              </a:rPr>
              <a:t>.</a:t>
            </a:r>
            <a:r>
              <a:rPr lang="en-US" sz="1200" baseline="0" dirty="0" smtClean="0">
                <a:latin typeface="Arial" charset="0"/>
                <a:ea typeface="Arial" charset="0"/>
                <a:cs typeface="Arial" charset="0"/>
              </a:rPr>
              <a:t> </a:t>
            </a:r>
            <a:r>
              <a:rPr lang="es-ES" sz="1200" b="0" noProof="0" dirty="0" smtClean="0">
                <a:solidFill>
                  <a:schemeClr val="tx1"/>
                </a:solidFill>
                <a:latin typeface="Arial" charset="0"/>
                <a:ea typeface="Arial" charset="0"/>
                <a:cs typeface="Arial" charset="0"/>
              </a:rPr>
              <a:t>Presupuesto total</a:t>
            </a:r>
            <a:r>
              <a:rPr lang="es-ES" sz="1200" b="0" baseline="0" noProof="0" dirty="0" smtClean="0">
                <a:solidFill>
                  <a:schemeClr val="tx1"/>
                </a:solidFill>
                <a:latin typeface="Arial" charset="0"/>
                <a:ea typeface="Arial" charset="0"/>
                <a:cs typeface="Arial" charset="0"/>
              </a:rPr>
              <a:t> de emisiones </a:t>
            </a:r>
            <a:r>
              <a:rPr lang="fr-CH" sz="1200" b="0" baseline="0" dirty="0" err="1" smtClean="0">
                <a:solidFill>
                  <a:schemeClr val="tx1"/>
                </a:solidFill>
                <a:latin typeface="Arial" charset="0"/>
                <a:ea typeface="Arial" charset="0"/>
                <a:cs typeface="Arial" charset="0"/>
              </a:rPr>
              <a:t>antropogénicas</a:t>
            </a:r>
            <a:r>
              <a:rPr lang="fr-CH" sz="1200" b="0" baseline="0" dirty="0" smtClean="0">
                <a:solidFill>
                  <a:schemeClr val="tx1"/>
                </a:solidFill>
                <a:latin typeface="Arial" charset="0"/>
                <a:ea typeface="Arial" charset="0"/>
                <a:cs typeface="Arial" charset="0"/>
              </a:rPr>
              <a:t> de </a:t>
            </a:r>
            <a:r>
              <a:rPr lang="en-US" sz="1200" b="0" strike="noStrike" baseline="0" dirty="0" smtClean="0">
                <a:solidFill>
                  <a:schemeClr val="tx1"/>
                </a:solidFill>
                <a:latin typeface="Arial" charset="0"/>
                <a:ea typeface="Arial" charset="0"/>
                <a:cs typeface="Arial" charset="0"/>
              </a:rPr>
              <a:t>C</a:t>
            </a:r>
            <a:r>
              <a:rPr lang="en-GB" sz="1200" b="0" cap="none" dirty="0" smtClean="0">
                <a:solidFill>
                  <a:schemeClr val="tx1"/>
                </a:solidFill>
                <a:latin typeface="Arial" charset="0"/>
                <a:ea typeface="Arial" charset="0"/>
                <a:cs typeface="Arial" charset="0"/>
              </a:rPr>
              <a:t>O</a:t>
            </a:r>
            <a:r>
              <a:rPr lang="en-GB" sz="1200" b="0" cap="none" baseline="-25000" dirty="0" smtClean="0">
                <a:solidFill>
                  <a:schemeClr val="tx1"/>
                </a:solidFill>
                <a:latin typeface="Arial" charset="0"/>
                <a:ea typeface="Arial" charset="0"/>
                <a:cs typeface="Arial" charset="0"/>
              </a:rPr>
              <a:t>2 </a:t>
            </a:r>
            <a:r>
              <a:rPr lang="es-ES" sz="1200" b="0" cap="none" baseline="0" noProof="0" dirty="0" smtClean="0">
                <a:solidFill>
                  <a:schemeClr val="tx1"/>
                </a:solidFill>
                <a:latin typeface="Arial" charset="0"/>
                <a:ea typeface="Arial" charset="0"/>
                <a:cs typeface="Arial" charset="0"/>
              </a:rPr>
              <a:t>para limitar el calentamiento </a:t>
            </a:r>
            <a:r>
              <a:rPr lang="fr-CH" sz="1200" b="0" cap="none" baseline="0" dirty="0" smtClean="0">
                <a:solidFill>
                  <a:schemeClr val="tx1"/>
                </a:solidFill>
                <a:latin typeface="Arial" charset="0"/>
                <a:ea typeface="Arial" charset="0"/>
                <a:cs typeface="Arial" charset="0"/>
              </a:rPr>
              <a:t>a</a:t>
            </a:r>
            <a:r>
              <a:rPr lang="fr-CH" sz="1200" b="0" dirty="0" smtClean="0">
                <a:solidFill>
                  <a:schemeClr val="tx1"/>
                </a:solidFill>
                <a:latin typeface="Arial" charset="0"/>
                <a:ea typeface="Arial" charset="0"/>
                <a:cs typeface="Arial" charset="0"/>
              </a:rPr>
              <a:t> 2°C (</a:t>
            </a:r>
            <a:r>
              <a:rPr lang="sk-SK" sz="1200" b="0" i="0" kern="1200" dirty="0" smtClean="0">
                <a:solidFill>
                  <a:schemeClr val="tx1"/>
                </a:solidFill>
                <a:effectLst/>
                <a:latin typeface="Arial" charset="0"/>
                <a:ea typeface="Arial" charset="0"/>
                <a:cs typeface="Arial" charset="0"/>
              </a:rPr>
              <a:t>≈ </a:t>
            </a:r>
            <a:r>
              <a:rPr lang="fr-CH" sz="1200" b="0" dirty="0" smtClean="0">
                <a:solidFill>
                  <a:schemeClr val="tx1"/>
                </a:solidFill>
                <a:latin typeface="Arial" charset="0"/>
                <a:ea typeface="Arial" charset="0"/>
                <a:cs typeface="Arial" charset="0"/>
              </a:rPr>
              <a:t>1000 </a:t>
            </a:r>
            <a:r>
              <a:rPr lang="fr-CH" sz="1200" b="0" dirty="0" err="1" smtClean="0">
                <a:solidFill>
                  <a:schemeClr val="tx1"/>
                </a:solidFill>
                <a:latin typeface="Arial" charset="0"/>
                <a:ea typeface="Arial" charset="0"/>
                <a:cs typeface="Arial" charset="0"/>
              </a:rPr>
              <a:t>GtC</a:t>
            </a:r>
            <a:r>
              <a:rPr lang="fr-CH" sz="1200" b="0" dirty="0" smtClean="0">
                <a:solidFill>
                  <a:schemeClr val="tx1"/>
                </a:solidFill>
                <a:latin typeface="Arial" charset="0"/>
                <a:ea typeface="Arial" charset="0"/>
                <a:cs typeface="Arial" charset="0"/>
              </a:rPr>
              <a:t>). </a:t>
            </a:r>
            <a:r>
              <a:rPr lang="fr-CH" sz="1200" dirty="0" smtClean="0">
                <a:solidFill>
                  <a:schemeClr val="tx1"/>
                </a:solidFill>
                <a:latin typeface="Arial" charset="0"/>
                <a:ea typeface="Arial" charset="0"/>
                <a:cs typeface="Arial" charset="0"/>
              </a:rPr>
              <a:t>T</a:t>
            </a:r>
            <a:r>
              <a:rPr lang="fr-CH" sz="1200" baseline="0" dirty="0" smtClean="0">
                <a:solidFill>
                  <a:schemeClr val="tx1"/>
                </a:solidFill>
                <a:latin typeface="Arial" charset="0"/>
                <a:ea typeface="Arial" charset="0"/>
                <a:cs typeface="Arial" charset="0"/>
              </a:rPr>
              <a:t>otal de </a:t>
            </a:r>
            <a:r>
              <a:rPr lang="es-ES" sz="1200" baseline="0" noProof="0" dirty="0" smtClean="0">
                <a:solidFill>
                  <a:schemeClr val="tx1"/>
                </a:solidFill>
                <a:latin typeface="Arial" charset="0"/>
                <a:ea typeface="Arial" charset="0"/>
                <a:cs typeface="Arial" charset="0"/>
              </a:rPr>
              <a:t>emisiones antropogénicas </a:t>
            </a:r>
            <a:r>
              <a:rPr lang="fr-CH" sz="1200" baseline="0" dirty="0" smtClean="0">
                <a:solidFill>
                  <a:schemeClr val="tx1"/>
                </a:solidFill>
                <a:latin typeface="Arial" charset="0"/>
                <a:ea typeface="Arial" charset="0"/>
                <a:cs typeface="Arial" charset="0"/>
              </a:rPr>
              <a:t>de </a:t>
            </a:r>
            <a:r>
              <a:rPr lang="en-US" sz="1200" strike="noStrike" baseline="0" dirty="0" smtClean="0">
                <a:solidFill>
                  <a:schemeClr val="tx1"/>
                </a:solidFill>
                <a:latin typeface="Arial" charset="0"/>
                <a:ea typeface="Arial" charset="0"/>
                <a:cs typeface="Arial" charset="0"/>
              </a:rPr>
              <a:t>C</a:t>
            </a:r>
            <a:r>
              <a:rPr lang="en-GB" sz="1200" cap="none" dirty="0" smtClean="0">
                <a:solidFill>
                  <a:schemeClr val="tx1"/>
                </a:solidFill>
                <a:latin typeface="Arial" charset="0"/>
                <a:ea typeface="Arial" charset="0"/>
                <a:cs typeface="Arial" charset="0"/>
              </a:rPr>
              <a:t>O</a:t>
            </a:r>
            <a:r>
              <a:rPr lang="en-GB" sz="1200" cap="none" baseline="-25000" dirty="0" smtClean="0">
                <a:solidFill>
                  <a:schemeClr val="tx1"/>
                </a:solidFill>
                <a:latin typeface="Arial" charset="0"/>
                <a:ea typeface="Arial" charset="0"/>
                <a:cs typeface="Arial" charset="0"/>
              </a:rPr>
              <a:t>2 </a:t>
            </a:r>
            <a:r>
              <a:rPr lang="fr-CH" sz="1200" baseline="0" dirty="0" smtClean="0">
                <a:solidFill>
                  <a:schemeClr val="tx1"/>
                </a:solidFill>
                <a:latin typeface="Arial" charset="0"/>
                <a:ea typeface="Arial" charset="0"/>
                <a:cs typeface="Arial" charset="0"/>
              </a:rPr>
              <a:t>entre 1870-2011 (</a:t>
            </a:r>
            <a:r>
              <a:rPr lang="sk-SK" sz="1200" b="0" i="0" kern="1200" dirty="0" smtClean="0">
                <a:solidFill>
                  <a:schemeClr val="tx1"/>
                </a:solidFill>
                <a:effectLst/>
                <a:latin typeface="Arial" charset="0"/>
                <a:ea typeface="Arial" charset="0"/>
                <a:cs typeface="Arial" charset="0"/>
              </a:rPr>
              <a:t>≈ </a:t>
            </a:r>
            <a:r>
              <a:rPr lang="fr-CH" sz="1200" b="0" i="0" kern="1200" dirty="0" smtClean="0">
                <a:solidFill>
                  <a:schemeClr val="tx1"/>
                </a:solidFill>
                <a:effectLst/>
                <a:latin typeface="Arial" charset="0"/>
                <a:ea typeface="Arial" charset="0"/>
                <a:cs typeface="Arial" charset="0"/>
              </a:rPr>
              <a:t>5</a:t>
            </a:r>
            <a:r>
              <a:rPr lang="fr-CH" sz="1200" dirty="0" smtClean="0">
                <a:solidFill>
                  <a:schemeClr val="tx1"/>
                </a:solidFill>
                <a:latin typeface="Arial" charset="0"/>
                <a:ea typeface="Arial" charset="0"/>
                <a:cs typeface="Arial" charset="0"/>
              </a:rPr>
              <a:t>00 </a:t>
            </a:r>
            <a:r>
              <a:rPr lang="fr-CH" sz="1200" dirty="0" err="1" smtClean="0">
                <a:solidFill>
                  <a:schemeClr val="tx1"/>
                </a:solidFill>
                <a:latin typeface="Arial" charset="0"/>
                <a:ea typeface="Arial" charset="0"/>
                <a:cs typeface="Arial" charset="0"/>
              </a:rPr>
              <a:t>GtC</a:t>
            </a:r>
            <a:r>
              <a:rPr lang="fr-CH" sz="1200" baseline="0" dirty="0" smtClean="0">
                <a:solidFill>
                  <a:schemeClr val="tx1"/>
                </a:solidFill>
                <a:latin typeface="Arial" charset="0"/>
                <a:ea typeface="Arial" charset="0"/>
                <a:cs typeface="Arial" charset="0"/>
              </a:rPr>
              <a:t>). </a:t>
            </a:r>
            <a:r>
              <a:rPr lang="mr-IN" sz="1200" baseline="0" dirty="0" smtClean="0">
                <a:solidFill>
                  <a:schemeClr val="tx1"/>
                </a:solidFill>
                <a:latin typeface="Arial" charset="0"/>
                <a:ea typeface="Arial" charset="0"/>
                <a:cs typeface="Arial" charset="0"/>
              </a:rPr>
              <a:t>–</a:t>
            </a:r>
            <a:r>
              <a:rPr lang="fr-CH" sz="1200" baseline="0" dirty="0" smtClean="0">
                <a:solidFill>
                  <a:schemeClr val="tx1"/>
                </a:solidFill>
                <a:latin typeface="Arial" charset="0"/>
                <a:ea typeface="Arial" charset="0"/>
                <a:cs typeface="Arial" charset="0"/>
              </a:rPr>
              <a:t>nos </a:t>
            </a:r>
            <a:r>
              <a:rPr lang="fr-CH" sz="1200" baseline="0" dirty="0" err="1" smtClean="0">
                <a:solidFill>
                  <a:schemeClr val="tx1"/>
                </a:solidFill>
                <a:latin typeface="Arial" charset="0"/>
                <a:ea typeface="Arial" charset="0"/>
                <a:cs typeface="Arial" charset="0"/>
              </a:rPr>
              <a:t>quedan</a:t>
            </a:r>
            <a:r>
              <a:rPr lang="fr-CH" sz="1200" baseline="0" dirty="0" smtClean="0">
                <a:solidFill>
                  <a:schemeClr val="tx1"/>
                </a:solidFill>
                <a:latin typeface="Arial" charset="0"/>
                <a:ea typeface="Arial" charset="0"/>
                <a:cs typeface="Arial" charset="0"/>
              </a:rPr>
              <a:t> (</a:t>
            </a:r>
            <a:r>
              <a:rPr lang="sk-SK" sz="1200" b="0" i="0" kern="1200" dirty="0" smtClean="0">
                <a:solidFill>
                  <a:schemeClr val="tx1"/>
                </a:solidFill>
                <a:effectLst/>
                <a:latin typeface="Arial" charset="0"/>
                <a:ea typeface="Arial" charset="0"/>
                <a:cs typeface="Arial" charset="0"/>
              </a:rPr>
              <a:t>≈ </a:t>
            </a:r>
            <a:r>
              <a:rPr lang="fr-CH" sz="1200" b="0" i="0" kern="1200" dirty="0" smtClean="0">
                <a:solidFill>
                  <a:schemeClr val="tx1"/>
                </a:solidFill>
                <a:effectLst/>
                <a:latin typeface="Arial" charset="0"/>
                <a:ea typeface="Arial" charset="0"/>
                <a:cs typeface="Arial" charset="0"/>
              </a:rPr>
              <a:t>5</a:t>
            </a:r>
            <a:r>
              <a:rPr lang="fr-CH" sz="1200" dirty="0" smtClean="0">
                <a:solidFill>
                  <a:schemeClr val="tx1"/>
                </a:solidFill>
                <a:latin typeface="Arial" charset="0"/>
                <a:ea typeface="Arial" charset="0"/>
                <a:cs typeface="Arial" charset="0"/>
              </a:rPr>
              <a:t>00 </a:t>
            </a:r>
            <a:r>
              <a:rPr lang="fr-CH" sz="1200" dirty="0" err="1" smtClean="0">
                <a:solidFill>
                  <a:schemeClr val="tx1"/>
                </a:solidFill>
                <a:latin typeface="Arial" charset="0"/>
                <a:ea typeface="Arial" charset="0"/>
                <a:cs typeface="Arial" charset="0"/>
              </a:rPr>
              <a:t>GtC</a:t>
            </a:r>
            <a:r>
              <a:rPr lang="fr-CH" sz="1200" baseline="0" dirty="0" smtClean="0">
                <a:solidFill>
                  <a:schemeClr val="tx1"/>
                </a:solidFill>
                <a:latin typeface="Arial" charset="0"/>
                <a:ea typeface="Arial" charset="0"/>
                <a:cs typeface="Arial" charset="0"/>
              </a:rPr>
              <a:t>). </a:t>
            </a:r>
            <a:endParaRPr lang="en-GB" sz="1200" b="1" dirty="0" smtClean="0">
              <a:solidFill>
                <a:schemeClr val="tx1"/>
              </a:solidFill>
              <a:latin typeface="Arial" charset="0"/>
              <a:ea typeface="Arial" charset="0"/>
              <a:cs typeface="Arial" charset="0"/>
            </a:endParaRPr>
          </a:p>
          <a:p>
            <a:endParaRPr lang="es-ES_tradnl" dirty="0" smtClean="0"/>
          </a:p>
          <a:p>
            <a:r>
              <a:rPr lang="es-ES_tradnl" dirty="0" smtClean="0"/>
              <a:t>El concepto de presupuesto de carbono se define en este informe como la cantidad de carbono que puede emitir una economía o una parte de ella en un período de tiempo determinado. La idea es, al menos en la teoría, bastante sencilla. Se trata de establecer la cantidad máxima de carbono9 que podrá emitir una economía10 durante un período de tiempo determinado e introducir los mecanismos adecuados para que el límite fijado no se sobrepase.</a:t>
            </a:r>
          </a:p>
          <a:p>
            <a:r>
              <a:rPr lang="es-ES_tradnl" dirty="0" smtClean="0">
                <a:hlinkClick r:id="rId3"/>
              </a:rPr>
              <a:t>https://www.euskadi.eus/contenidos/documentacion/presupuestos_carbono/es_doc/adjuntos/presupuesto_carbono.pdf</a:t>
            </a:r>
            <a:endParaRPr lang="es-ES_tradnl" dirty="0" smtClean="0"/>
          </a:p>
          <a:p>
            <a:endParaRPr lang="es-ES" strike="noStrike" baseline="0" noProof="0" dirty="0" smtClean="0">
              <a:latin typeface="Tw Cen MT" pitchFamily="34" charset="0"/>
            </a:endParaRPr>
          </a:p>
          <a:p>
            <a:r>
              <a:rPr lang="es-ES" strike="noStrike" baseline="0" noProof="0" dirty="0" smtClean="0">
                <a:latin typeface="Tw Cen MT" pitchFamily="34" charset="0"/>
              </a:rPr>
              <a:t>La comunidad mundial se ha comprometido a limitar el calentamiento a 2°C (con respecto a la temperatura anterior a la era industrial) para evitar un cambio climático peligroso</a:t>
            </a:r>
            <a:r>
              <a:rPr lang="en-US" strike="noStrike" baseline="0" dirty="0" smtClean="0">
                <a:latin typeface="Tw Cen MT" pitchFamily="34" charset="0"/>
              </a:rPr>
              <a:t>. El </a:t>
            </a:r>
            <a:r>
              <a:rPr lang="es-ES" strike="noStrike" baseline="0" noProof="0" dirty="0" smtClean="0">
                <a:latin typeface="Tw Cen MT" pitchFamily="34" charset="0"/>
              </a:rPr>
              <a:t>informe de 2013 del IPCC sobre las bases físicas del cambio climático adopta un “enfoque basado en el presupuesto” para conseguir este objetivo, tomando en consideración el nivel total de emisiones de </a:t>
            </a:r>
            <a:r>
              <a:rPr kumimoji="0" lang="en-US" sz="1200" b="0" i="0" u="none" strike="noStrike" kern="1200" cap="none" spc="0" normalizeH="0" baseline="0" noProof="0" dirty="0" smtClean="0">
                <a:ln>
                  <a:noFill/>
                </a:ln>
                <a:solidFill>
                  <a:prstClr val="black"/>
                </a:solidFill>
                <a:effectLst/>
                <a:uLnTx/>
                <a:uFillTx/>
                <a:latin typeface="Tw Cen MT" pitchFamily="34" charset="0"/>
              </a:rPr>
              <a:t>C</a:t>
            </a:r>
            <a:r>
              <a:rPr kumimoji="0" lang="en-GB" sz="1200" b="0" i="0" u="none" strike="noStrike" kern="1200" cap="none" spc="0" normalizeH="0" baseline="0" noProof="0" dirty="0" smtClean="0">
                <a:ln>
                  <a:noFill/>
                </a:ln>
                <a:solidFill>
                  <a:prstClr val="black"/>
                </a:solidFill>
                <a:effectLst/>
                <a:uLnTx/>
                <a:uFillTx/>
                <a:latin typeface="Tw Cen MT" pitchFamily="34" charset="0"/>
              </a:rPr>
              <a:t>O</a:t>
            </a:r>
            <a:r>
              <a:rPr kumimoji="0" lang="en-GB" sz="1200" b="0" i="0" u="none" strike="noStrike" kern="1200" cap="none" spc="0" normalizeH="0" baseline="-25000" noProof="0" dirty="0" smtClean="0">
                <a:ln>
                  <a:noFill/>
                </a:ln>
                <a:solidFill>
                  <a:prstClr val="black"/>
                </a:solidFill>
                <a:effectLst/>
                <a:uLnTx/>
                <a:uFillTx/>
                <a:latin typeface="Tw Cen MT" pitchFamily="34" charset="0"/>
              </a:rPr>
              <a:t>2 </a:t>
            </a:r>
            <a:r>
              <a:rPr lang="es-ES" strike="noStrike" baseline="0" noProof="0" dirty="0" smtClean="0">
                <a:latin typeface="Tw Cen MT" pitchFamily="34" charset="0"/>
              </a:rPr>
              <a:t>permisibles para lograr un objetivo de </a:t>
            </a:r>
            <a:r>
              <a:rPr lang="es-ES" i="1" strike="noStrike" baseline="0" noProof="0" dirty="0" smtClean="0">
                <a:latin typeface="Tw Cen MT" pitchFamily="34" charset="0"/>
              </a:rPr>
              <a:t>calentamiento global </a:t>
            </a:r>
            <a:r>
              <a:rPr lang="es-ES" strike="noStrike" baseline="0" noProof="0" dirty="0" smtClean="0">
                <a:latin typeface="Tw Cen MT" pitchFamily="34" charset="0"/>
              </a:rPr>
              <a:t>inferior a 2ºC</a:t>
            </a:r>
            <a:r>
              <a:rPr lang="en-US" strike="noStrike" baseline="0" dirty="0" smtClean="0">
                <a:latin typeface="Tw Cen MT" pitchFamily="34" charset="0"/>
              </a:rPr>
              <a:t>. </a:t>
            </a:r>
            <a:r>
              <a:rPr lang="es-ES" strike="noStrike" baseline="0" noProof="0" dirty="0" smtClean="0">
                <a:latin typeface="Tw Cen MT" pitchFamily="34" charset="0"/>
              </a:rPr>
              <a:t>El informe afirma que, para que la probabilidad </a:t>
            </a:r>
            <a:r>
              <a:rPr lang="en-US" strike="noStrike" baseline="0" dirty="0" smtClean="0">
                <a:latin typeface="Tw Cen MT" pitchFamily="34" charset="0"/>
              </a:rPr>
              <a:t>de </a:t>
            </a:r>
            <a:r>
              <a:rPr lang="es-ES" strike="noStrike" baseline="0" noProof="0" dirty="0" smtClean="0">
                <a:latin typeface="Tw Cen MT" pitchFamily="34" charset="0"/>
              </a:rPr>
              <a:t>alcanzar este objetivo </a:t>
            </a:r>
            <a:r>
              <a:rPr lang="en-US" strike="noStrike" baseline="0" dirty="0" smtClean="0">
                <a:latin typeface="Tw Cen MT" pitchFamily="34" charset="0"/>
              </a:rPr>
              <a:t>sea </a:t>
            </a:r>
            <a:r>
              <a:rPr kumimoji="0" lang="es-ES" sz="1200" b="0" i="0" u="none" strike="noStrike" kern="1200" cap="none" spc="0" normalizeH="0" baseline="0" noProof="0" dirty="0" smtClean="0">
                <a:ln>
                  <a:noFill/>
                </a:ln>
                <a:solidFill>
                  <a:prstClr val="black"/>
                </a:solidFill>
                <a:effectLst/>
                <a:uLnTx/>
                <a:uFillTx/>
                <a:latin typeface="Tw Cen MT" pitchFamily="34" charset="0"/>
              </a:rPr>
              <a:t>superior </a:t>
            </a:r>
            <a:r>
              <a:rPr kumimoji="0" lang="en-US" sz="1200" b="0" i="0" u="none" strike="noStrike" kern="1200" cap="none" spc="0" normalizeH="0" baseline="0" noProof="0" dirty="0" smtClean="0">
                <a:ln>
                  <a:noFill/>
                </a:ln>
                <a:solidFill>
                  <a:prstClr val="black"/>
                </a:solidFill>
                <a:effectLst/>
                <a:uLnTx/>
                <a:uFillTx/>
                <a:latin typeface="Tw Cen MT" pitchFamily="34" charset="0"/>
              </a:rPr>
              <a:t>al 66%</a:t>
            </a:r>
            <a:r>
              <a:rPr lang="en-GB" strike="noStrike" baseline="0" dirty="0" smtClean="0">
                <a:latin typeface="Tw Cen MT" pitchFamily="34" charset="0"/>
              </a:rPr>
              <a:t>, </a:t>
            </a:r>
            <a:r>
              <a:rPr lang="es-ES" strike="noStrike" baseline="0" noProof="0" dirty="0" smtClean="0">
                <a:latin typeface="Tw Cen MT" pitchFamily="34" charset="0"/>
              </a:rPr>
              <a:t>las emisiones acumuladas de </a:t>
            </a:r>
            <a:r>
              <a:rPr lang="en-US" strike="noStrike" baseline="0" dirty="0" smtClean="0">
                <a:latin typeface="Tw Cen MT" pitchFamily="34" charset="0"/>
              </a:rPr>
              <a:t>C</a:t>
            </a:r>
            <a:r>
              <a:rPr lang="en-GB" sz="1200" b="0" cap="none" dirty="0" smtClean="0">
                <a:solidFill>
                  <a:schemeClr val="tx1"/>
                </a:solidFill>
                <a:latin typeface="Tw Cen MT" pitchFamily="34" charset="0"/>
              </a:rPr>
              <a:t>O</a:t>
            </a:r>
            <a:r>
              <a:rPr lang="en-GB" sz="1200" b="0" cap="none" baseline="-25000" dirty="0" smtClean="0">
                <a:solidFill>
                  <a:schemeClr val="tx1"/>
                </a:solidFill>
                <a:latin typeface="Tw Cen MT" pitchFamily="34" charset="0"/>
              </a:rPr>
              <a:t>2 </a:t>
            </a:r>
            <a:r>
              <a:rPr lang="en-GB" strike="noStrike" baseline="0" dirty="0" smtClean="0">
                <a:latin typeface="Tw Cen MT" pitchFamily="34" charset="0"/>
              </a:rPr>
              <a:t>no </a:t>
            </a:r>
            <a:r>
              <a:rPr lang="es-ES" strike="noStrike" baseline="0" noProof="0" dirty="0" smtClean="0">
                <a:latin typeface="Tw Cen MT" pitchFamily="34" charset="0"/>
              </a:rPr>
              <a:t>pueden sobrepasar las 1000 </a:t>
            </a:r>
            <a:r>
              <a:rPr lang="es-ES" strike="noStrike" baseline="0" noProof="0" dirty="0" err="1" smtClean="0">
                <a:latin typeface="Tw Cen MT" pitchFamily="34" charset="0"/>
              </a:rPr>
              <a:t>gigatoneladas</a:t>
            </a:r>
            <a:r>
              <a:rPr lang="es-ES" strike="noStrike" baseline="0" noProof="0" dirty="0" smtClean="0">
                <a:latin typeface="Tw Cen MT" pitchFamily="34" charset="0"/>
              </a:rPr>
              <a:t> de carbono (</a:t>
            </a:r>
            <a:r>
              <a:rPr lang="es-ES" strike="noStrike" baseline="0" noProof="0" dirty="0" err="1" smtClean="0">
                <a:latin typeface="Tw Cen MT" pitchFamily="34" charset="0"/>
              </a:rPr>
              <a:t>GtC</a:t>
            </a:r>
            <a:r>
              <a:rPr lang="es-ES" strike="noStrike" baseline="0" noProof="0" dirty="0" smtClean="0">
                <a:latin typeface="Tw Cen MT" pitchFamily="34" charset="0"/>
              </a:rPr>
              <a:t>). En</a:t>
            </a:r>
            <a:r>
              <a:rPr lang="en-GB" strike="noStrike" baseline="0" dirty="0" smtClean="0">
                <a:latin typeface="Tw Cen MT" pitchFamily="34" charset="0"/>
              </a:rPr>
              <a:t> 2011</a:t>
            </a:r>
            <a:r>
              <a:rPr lang="es-ES" strike="noStrike" baseline="0" noProof="0" dirty="0" smtClean="0">
                <a:latin typeface="Tw Cen MT" pitchFamily="34" charset="0"/>
              </a:rPr>
              <a:t>, ya se había emitido más de la mitad de esta cantidad ―es decir, 500 </a:t>
            </a:r>
            <a:r>
              <a:rPr lang="es-ES" strike="noStrike" baseline="0" noProof="0" dirty="0" err="1" smtClean="0">
                <a:latin typeface="Tw Cen MT" pitchFamily="34" charset="0"/>
              </a:rPr>
              <a:t>GtC</a:t>
            </a:r>
            <a:r>
              <a:rPr lang="es-ES" strike="noStrike" baseline="0" noProof="0" dirty="0" smtClean="0">
                <a:latin typeface="Tw Cen MT" pitchFamily="34" charset="0"/>
              </a:rPr>
              <a:t>― desde el período </a:t>
            </a:r>
            <a:r>
              <a:rPr lang="en-GB" strike="noStrike" baseline="0" dirty="0" smtClean="0">
                <a:latin typeface="Tw Cen MT" pitchFamily="34" charset="0"/>
              </a:rPr>
              <a:t>1861-1880. Si se </a:t>
            </a:r>
            <a:r>
              <a:rPr lang="es-ES" strike="noStrike" baseline="0" noProof="0" dirty="0" smtClean="0">
                <a:latin typeface="Tw Cen MT" pitchFamily="34" charset="0"/>
              </a:rPr>
              <a:t>tienen en cuenta las repercusiones de otros gases de efecto invernadero, el nivel permisible de CO</a:t>
            </a:r>
            <a:r>
              <a:rPr lang="es-ES" sz="1200" b="0" cap="none" baseline="-25000" noProof="0" dirty="0" smtClean="0">
                <a:solidFill>
                  <a:schemeClr val="tx1"/>
                </a:solidFill>
                <a:latin typeface="Tw Cen MT" pitchFamily="34" charset="0"/>
              </a:rPr>
              <a:t>2 </a:t>
            </a:r>
            <a:r>
              <a:rPr lang="es-ES" strike="noStrike" baseline="0" noProof="0" dirty="0" smtClean="0">
                <a:latin typeface="Tw Cen MT" pitchFamily="34" charset="0"/>
              </a:rPr>
              <a:t>debería ser incluso inferior para limitar el calentamiento a 2°C.</a:t>
            </a:r>
          </a:p>
          <a:p>
            <a:r>
              <a:rPr lang="es-ES" sz="1200" b="1" i="1" kern="1200" dirty="0" smtClean="0">
                <a:solidFill>
                  <a:schemeClr val="tx1"/>
                </a:solidFill>
                <a:effectLst/>
                <a:latin typeface="+mn-lt"/>
                <a:ea typeface="+mn-ea"/>
                <a:cs typeface="+mn-cs"/>
              </a:rPr>
              <a:t>Presupuesto de carbono</a:t>
            </a:r>
            <a:r>
              <a:rPr lang="es-ES" sz="1200" b="0" i="0" kern="1200" dirty="0" smtClean="0">
                <a:solidFill>
                  <a:schemeClr val="tx1"/>
                </a:solidFill>
                <a:effectLst/>
                <a:latin typeface="+mn-lt"/>
                <a:ea typeface="+mn-ea"/>
                <a:cs typeface="+mn-cs"/>
              </a:rPr>
              <a:t>  indica</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cuánto nos podemos aún </a:t>
            </a:r>
            <a:r>
              <a:rPr lang="es-ES" sz="1200" b="0" i="1" kern="1200" dirty="0" smtClean="0">
                <a:solidFill>
                  <a:schemeClr val="tx1"/>
                </a:solidFill>
                <a:effectLst/>
                <a:latin typeface="+mn-lt"/>
                <a:ea typeface="+mn-ea"/>
                <a:cs typeface="+mn-cs"/>
              </a:rPr>
              <a:t>gastar</a:t>
            </a:r>
            <a:r>
              <a:rPr lang="es-ES" sz="1200" b="0" i="0" kern="1200" dirty="0" smtClean="0">
                <a:solidFill>
                  <a:schemeClr val="tx1"/>
                </a:solidFill>
                <a:effectLst/>
                <a:latin typeface="+mn-lt"/>
                <a:ea typeface="+mn-ea"/>
                <a:cs typeface="+mn-cs"/>
              </a:rPr>
              <a:t> (emitir) de carbono sin entrar en la </a:t>
            </a:r>
            <a:r>
              <a:rPr lang="es-ES" sz="1200" b="1" i="0" kern="1200" dirty="0" smtClean="0">
                <a:solidFill>
                  <a:schemeClr val="tx1"/>
                </a:solidFill>
                <a:effectLst/>
                <a:latin typeface="+mn-lt"/>
                <a:ea typeface="+mn-ea"/>
                <a:cs typeface="+mn-cs"/>
              </a:rPr>
              <a:t>supuesta</a:t>
            </a:r>
            <a:r>
              <a:rPr lang="es-ES" sz="1200" b="0" i="0" kern="1200" dirty="0" smtClean="0">
                <a:solidFill>
                  <a:schemeClr val="tx1"/>
                </a:solidFill>
                <a:effectLst/>
                <a:latin typeface="+mn-lt"/>
                <a:ea typeface="+mn-ea"/>
                <a:cs typeface="+mn-cs"/>
              </a:rPr>
              <a:t> zona de riesgo.</a:t>
            </a:r>
            <a:endParaRPr lang="es-ES" strike="noStrike" baseline="0" noProof="0" dirty="0" smtClean="0">
              <a:latin typeface="Tw Cen MT" pitchFamily="34" charset="0"/>
            </a:endParaRPr>
          </a:p>
          <a:p>
            <a:endParaRPr lang="en-US" strike="noStrike" baseline="0" dirty="0" smtClean="0">
              <a:latin typeface="Tw Cen MT" pitchFamily="34" charset="0"/>
            </a:endParaRPr>
          </a:p>
          <a:p>
            <a:r>
              <a:rPr lang="en-US" strike="noStrike" baseline="0" dirty="0" smtClean="0">
                <a:latin typeface="Tw Cen MT" pitchFamily="34" charset="0"/>
              </a:rPr>
              <a:t>Las </a:t>
            </a:r>
            <a:r>
              <a:rPr lang="es-ES" strike="noStrike" baseline="0" noProof="0" dirty="0" smtClean="0">
                <a:latin typeface="Tw Cen MT" pitchFamily="34" charset="0"/>
              </a:rPr>
              <a:t>emisiones actuales anuales se sitúan en 9,5 </a:t>
            </a:r>
            <a:r>
              <a:rPr lang="es-ES" strike="noStrike" baseline="0" noProof="0" dirty="0" err="1" smtClean="0">
                <a:latin typeface="Tw Cen MT" pitchFamily="34" charset="0"/>
              </a:rPr>
              <a:t>GtC</a:t>
            </a:r>
            <a:r>
              <a:rPr lang="es-ES" strike="noStrike" baseline="0" noProof="0" dirty="0" smtClean="0">
                <a:latin typeface="Tw Cen MT" pitchFamily="34" charset="0"/>
              </a:rPr>
              <a:t>, y es probable que la cifra se incremente cada año debido al aumento de la población y a los patrones de desarrollo económico. Si las emisiones anuales siguen creciendo al ritmo de los últimos años (y prosigue el</a:t>
            </a:r>
            <a:r>
              <a:rPr lang="es-ES" strike="noStrike" baseline="0" dirty="0" smtClean="0">
                <a:latin typeface="Tw Cen MT" pitchFamily="34" charset="0"/>
              </a:rPr>
              <a:t> escenario de </a:t>
            </a:r>
            <a:r>
              <a:rPr lang="es-ES" i="1" strike="noStrike" baseline="0" dirty="0" smtClean="0">
                <a:latin typeface="Tw Cen MT" pitchFamily="34" charset="0"/>
              </a:rPr>
              <a:t>status quo</a:t>
            </a:r>
            <a:r>
              <a:rPr lang="es-ES" strike="noStrike" baseline="0" dirty="0" smtClean="0">
                <a:latin typeface="Tw Cen MT" pitchFamily="34" charset="0"/>
              </a:rPr>
              <a:t>), el </a:t>
            </a:r>
            <a:r>
              <a:rPr lang="es-ES" strike="noStrike" baseline="0" noProof="0" dirty="0" smtClean="0">
                <a:latin typeface="Tw Cen MT" pitchFamily="34" charset="0"/>
              </a:rPr>
              <a:t>presupuesto de carbono se agotará en las tres próximas décadas</a:t>
            </a:r>
            <a:r>
              <a:rPr lang="es-ES" strike="noStrike" baseline="0" dirty="0" smtClean="0">
                <a:latin typeface="Tw Cen MT" pitchFamily="34" charset="0"/>
              </a:rPr>
              <a:t>.</a:t>
            </a:r>
          </a:p>
          <a:p>
            <a:endParaRPr lang="en-US" strike="noStrike" baseline="0" dirty="0" smtClean="0">
              <a:latin typeface="Tw Cen MT" pitchFamily="34" charset="0"/>
            </a:endParaRPr>
          </a:p>
          <a:p>
            <a:pPr algn="r"/>
            <a:r>
              <a:rPr lang="en-US" b="0" i="0" strike="noStrike" baseline="0" dirty="0" smtClean="0">
                <a:latin typeface="Tw Cen MT" pitchFamily="34" charset="0"/>
              </a:rPr>
              <a:t>IPCC (2013). </a:t>
            </a:r>
            <a:r>
              <a:rPr lang="es-ES" b="0" i="1" strike="noStrike" baseline="0" noProof="0" dirty="0" smtClean="0">
                <a:latin typeface="Tw Cen MT" pitchFamily="34" charset="0"/>
              </a:rPr>
              <a:t>Cambio Climático 2013 – Bases físicas, Resumen para responsables de políticas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w Cen MT" pitchFamily="34" charset="0"/>
              </a:rPr>
              <a:t>A fin</a:t>
            </a:r>
            <a:r>
              <a:rPr lang="es-ES" sz="1200" kern="1200" dirty="0" smtClean="0">
                <a:solidFill>
                  <a:schemeClr val="tx1"/>
                </a:solidFill>
                <a:latin typeface="Tw Cen MT" pitchFamily="34" charset="0"/>
              </a:rPr>
              <a:t> de</a:t>
            </a:r>
            <a:r>
              <a:rPr lang="es-ES" sz="1200" kern="1200" baseline="0" dirty="0" smtClean="0">
                <a:solidFill>
                  <a:schemeClr val="tx1"/>
                </a:solidFill>
                <a:latin typeface="Tw Cen MT" pitchFamily="34" charset="0"/>
              </a:rPr>
              <a:t> prevenir</a:t>
            </a:r>
            <a:r>
              <a:rPr lang="es-ES" sz="1200" kern="1200" noProof="0" dirty="0" smtClean="0">
                <a:solidFill>
                  <a:schemeClr val="tx1"/>
                </a:solidFill>
                <a:latin typeface="Tw Cen MT" pitchFamily="34" charset="0"/>
              </a:rPr>
              <a:t> peligrosas</a:t>
            </a:r>
            <a:r>
              <a:rPr lang="es-ES" sz="1200" kern="1200" baseline="0" noProof="0" dirty="0" smtClean="0">
                <a:solidFill>
                  <a:schemeClr val="tx1"/>
                </a:solidFill>
                <a:latin typeface="Tw Cen MT" pitchFamily="34" charset="0"/>
              </a:rPr>
              <a:t> interferencias </a:t>
            </a:r>
            <a:r>
              <a:rPr lang="es-ES" sz="1200" i="1" kern="1200" baseline="0" noProof="0" dirty="0" smtClean="0">
                <a:solidFill>
                  <a:schemeClr val="tx1"/>
                </a:solidFill>
                <a:latin typeface="Tw Cen MT" pitchFamily="34" charset="0"/>
              </a:rPr>
              <a:t>antropogénicas</a:t>
            </a:r>
            <a:r>
              <a:rPr lang="es-ES" sz="1200" kern="1200" baseline="0" noProof="0" dirty="0" smtClean="0">
                <a:solidFill>
                  <a:schemeClr val="tx1"/>
                </a:solidFill>
                <a:latin typeface="Tw Cen MT" pitchFamily="34" charset="0"/>
              </a:rPr>
              <a:t> en el sistema climático</a:t>
            </a:r>
            <a:r>
              <a:rPr lang="es-ES" sz="1200" kern="1200" noProof="0" dirty="0" smtClean="0">
                <a:solidFill>
                  <a:schemeClr val="tx1"/>
                </a:solidFill>
                <a:latin typeface="Tw Cen MT" pitchFamily="34" charset="0"/>
              </a:rPr>
              <a:t>,</a:t>
            </a:r>
            <a:r>
              <a:rPr lang="es-ES" sz="1200" kern="1200" baseline="0" noProof="0" dirty="0" smtClean="0">
                <a:solidFill>
                  <a:schemeClr val="tx1"/>
                </a:solidFill>
                <a:latin typeface="Tw Cen MT" pitchFamily="34" charset="0"/>
              </a:rPr>
              <a:t> es preciso adoptar medidas para estabilizar las concentraciones de gases de efecto invernadero en la </a:t>
            </a:r>
            <a:r>
              <a:rPr lang="es-ES" sz="1200" i="1" kern="1200" baseline="0" noProof="0" dirty="0" smtClean="0">
                <a:solidFill>
                  <a:schemeClr val="tx1"/>
                </a:solidFill>
                <a:latin typeface="Tw Cen MT" pitchFamily="34" charset="0"/>
              </a:rPr>
              <a:t>atmósfera</a:t>
            </a:r>
            <a:r>
              <a:rPr lang="es-ES" sz="1200" kern="1200" baseline="0" dirty="0" smtClean="0">
                <a:solidFill>
                  <a:schemeClr val="tx1"/>
                </a:solidFill>
                <a:latin typeface="Tw Cen MT" pitchFamily="34" charset="0"/>
              </a:rPr>
              <a:t>. </a:t>
            </a:r>
            <a:r>
              <a:rPr lang="es-ES" sz="1200" kern="1200" baseline="0" noProof="0" dirty="0" smtClean="0">
                <a:solidFill>
                  <a:schemeClr val="tx1"/>
                </a:solidFill>
                <a:latin typeface="Tw Cen MT" pitchFamily="34" charset="0"/>
              </a:rPr>
              <a:t>Dichas acciones se denominan “mitigación del cambio climático”. De forma más específica, la mitigación incluye</a:t>
            </a:r>
            <a:r>
              <a:rPr lang="es-ES" sz="1200" kern="1200" baseline="0" dirty="0" smtClean="0">
                <a:solidFill>
                  <a:schemeClr val="tx1"/>
                </a:solidFill>
                <a:latin typeface="Tw Cen MT" pitchFamily="34" charset="0"/>
              </a:rPr>
              <a:t>:</a:t>
            </a:r>
          </a:p>
          <a:p>
            <a:pPr marL="171450" indent="-171450">
              <a:buFont typeface="Arial" pitchFamily="34" charset="0"/>
              <a:buChar char="•"/>
            </a:pPr>
            <a:r>
              <a:rPr lang="es-ES" sz="1200" kern="1200" baseline="0" noProof="0" dirty="0" smtClean="0">
                <a:solidFill>
                  <a:schemeClr val="tx1"/>
                </a:solidFill>
                <a:latin typeface="Tw Cen MT" pitchFamily="34" charset="0"/>
              </a:rPr>
              <a:t>reducir las emisiones </a:t>
            </a:r>
            <a:r>
              <a:rPr lang="es-ES" sz="1200" kern="1200" baseline="0" dirty="0" smtClean="0">
                <a:solidFill>
                  <a:schemeClr val="tx1"/>
                </a:solidFill>
                <a:latin typeface="Tw Cen MT" pitchFamily="34" charset="0"/>
              </a:rPr>
              <a:t>de GEI</a:t>
            </a:r>
            <a:r>
              <a:rPr lang="es-ES" sz="1200" b="0" kern="1200" dirty="0" smtClean="0">
                <a:solidFill>
                  <a:schemeClr val="tx1"/>
                </a:solidFill>
                <a:latin typeface="Tw Cen MT" pitchFamily="34" charset="0"/>
              </a:rPr>
              <a:t>,</a:t>
            </a:r>
            <a:r>
              <a:rPr lang="es-ES" sz="1200" b="0" kern="1200" baseline="0" dirty="0" smtClean="0">
                <a:solidFill>
                  <a:schemeClr val="tx1"/>
                </a:solidFill>
                <a:latin typeface="Tw Cen MT" pitchFamily="34" charset="0"/>
              </a:rPr>
              <a:t> p</a:t>
            </a:r>
            <a:r>
              <a:rPr lang="es-ES" sz="1200" b="0" kern="1200" baseline="0" noProof="0" dirty="0" smtClean="0">
                <a:solidFill>
                  <a:schemeClr val="tx1"/>
                </a:solidFill>
                <a:latin typeface="Tw Cen MT" pitchFamily="34" charset="0"/>
              </a:rPr>
              <a:t>. ej. logrando una </a:t>
            </a:r>
            <a:r>
              <a:rPr lang="es-ES" sz="1200" b="0" kern="1200" baseline="0" dirty="0" smtClean="0">
                <a:solidFill>
                  <a:schemeClr val="tx1"/>
                </a:solidFill>
                <a:latin typeface="Tw Cen MT" pitchFamily="34" charset="0"/>
              </a:rPr>
              <a:t>mayor </a:t>
            </a:r>
            <a:r>
              <a:rPr lang="es-ES" sz="1200" b="0" kern="1200" baseline="0" noProof="0" dirty="0" smtClean="0">
                <a:solidFill>
                  <a:schemeClr val="tx1"/>
                </a:solidFill>
                <a:latin typeface="Tw Cen MT" pitchFamily="34" charset="0"/>
              </a:rPr>
              <a:t>eficiencia energética de los equipos antiguos</a:t>
            </a:r>
            <a:r>
              <a:rPr lang="es-ES" sz="1200" b="0" kern="1200" baseline="0" dirty="0" smtClean="0">
                <a:solidFill>
                  <a:schemeClr val="tx1"/>
                </a:solidFill>
                <a:latin typeface="Tw Cen MT" pitchFamily="34" charset="0"/>
              </a:rPr>
              <a:t>;</a:t>
            </a:r>
            <a:endParaRPr lang="es-ES" sz="1200" b="0" kern="1200" dirty="0" smtClean="0">
              <a:solidFill>
                <a:schemeClr val="tx1"/>
              </a:solidFill>
              <a:latin typeface="Tw Cen MT" pitchFamily="34" charset="0"/>
            </a:endParaRPr>
          </a:p>
          <a:p>
            <a:pPr marL="171450" indent="-171450">
              <a:buFont typeface="Arial" pitchFamily="34" charset="0"/>
              <a:buChar char="•"/>
            </a:pPr>
            <a:r>
              <a:rPr lang="es-ES" sz="1200" b="0" kern="1200" noProof="0" dirty="0" smtClean="0">
                <a:solidFill>
                  <a:schemeClr val="tx1"/>
                </a:solidFill>
                <a:latin typeface="Tw Cen MT" pitchFamily="34" charset="0"/>
              </a:rPr>
              <a:t>impedir</a:t>
            </a:r>
            <a:r>
              <a:rPr lang="es-ES" sz="1200" b="0" kern="1200" baseline="0" noProof="0" dirty="0" smtClean="0">
                <a:solidFill>
                  <a:schemeClr val="tx1"/>
                </a:solidFill>
                <a:latin typeface="Tw Cen MT" pitchFamily="34" charset="0"/>
              </a:rPr>
              <a:t> que se liberen nuevas emisiones d</a:t>
            </a:r>
            <a:r>
              <a:rPr lang="es-ES" sz="1200" b="0" kern="1200" baseline="0" dirty="0" smtClean="0">
                <a:solidFill>
                  <a:schemeClr val="tx1"/>
                </a:solidFill>
                <a:latin typeface="Tw Cen MT" pitchFamily="34" charset="0"/>
              </a:rPr>
              <a:t>e GEI a la </a:t>
            </a:r>
            <a:r>
              <a:rPr lang="es-ES" sz="1200" b="0" kern="1200" baseline="0" noProof="0" dirty="0" smtClean="0">
                <a:solidFill>
                  <a:schemeClr val="tx1"/>
                </a:solidFill>
                <a:latin typeface="Tw Cen MT" pitchFamily="34" charset="0"/>
              </a:rPr>
              <a:t>atmósfera, p. ej. evitando que se construyan fábricas intensivas en emisiones;</a:t>
            </a:r>
            <a:endParaRPr lang="es-ES" sz="1200" b="0" kern="1200" baseline="0" dirty="0" smtClean="0">
              <a:solidFill>
                <a:schemeClr val="tx1"/>
              </a:solidFill>
              <a:latin typeface="Tw Cen MT" pitchFamily="34" charset="0"/>
            </a:endParaRPr>
          </a:p>
          <a:p>
            <a:pPr marL="171450" indent="-171450">
              <a:buFont typeface="Arial" pitchFamily="34" charset="0"/>
              <a:buChar char="•"/>
            </a:pPr>
            <a:r>
              <a:rPr lang="es-ES" sz="1200" b="0" kern="1200" noProof="0" dirty="0" smtClean="0">
                <a:solidFill>
                  <a:schemeClr val="tx1"/>
                </a:solidFill>
                <a:latin typeface="Tw Cen MT" pitchFamily="34" charset="0"/>
              </a:rPr>
              <a:t>preservar</a:t>
            </a:r>
            <a:r>
              <a:rPr lang="es-ES" sz="1200" b="0" kern="1200" baseline="0" noProof="0" dirty="0" smtClean="0">
                <a:solidFill>
                  <a:schemeClr val="tx1"/>
                </a:solidFill>
                <a:latin typeface="Tw Cen MT" pitchFamily="34" charset="0"/>
              </a:rPr>
              <a:t> y potenciar los sumideros y reservorios </a:t>
            </a:r>
            <a:r>
              <a:rPr lang="es-ES" sz="1200" b="0" kern="1200" baseline="0" dirty="0" smtClean="0">
                <a:solidFill>
                  <a:schemeClr val="tx1"/>
                </a:solidFill>
                <a:latin typeface="Tw Cen MT" pitchFamily="34" charset="0"/>
              </a:rPr>
              <a:t>de GEI, p. </a:t>
            </a:r>
            <a:r>
              <a:rPr lang="es-ES" sz="1200" b="0" kern="1200" baseline="0" noProof="0" dirty="0" smtClean="0">
                <a:solidFill>
                  <a:schemeClr val="tx1"/>
                </a:solidFill>
                <a:latin typeface="Tw Cen MT" pitchFamily="34" charset="0"/>
              </a:rPr>
              <a:t>ej. protegiendo los sumideros naturales de carbono, como bosques y océanos, o creando nuevos sumideros</a:t>
            </a:r>
            <a:r>
              <a:rPr lang="es-ES" b="0" i="0" dirty="0" smtClean="0">
                <a:latin typeface="Tw Cen MT" pitchFamily="34" charset="0"/>
              </a:rPr>
              <a:t> (“</a:t>
            </a:r>
            <a:r>
              <a:rPr lang="es-ES" b="0" i="0" noProof="0" dirty="0" smtClean="0">
                <a:latin typeface="Tw Cen MT" pitchFamily="34" charset="0"/>
              </a:rPr>
              <a:t>captura de carbono</a:t>
            </a:r>
            <a:r>
              <a:rPr lang="es-ES" b="0" i="0" dirty="0" smtClean="0">
                <a:latin typeface="Tw Cen MT" pitchFamily="34" charset="0"/>
              </a:rPr>
              <a:t>”).</a:t>
            </a:r>
          </a:p>
          <a:p>
            <a:pPr algn="r"/>
            <a:r>
              <a:rPr lang="es-ES" b="0" i="0" dirty="0" smtClean="0">
                <a:latin typeface="Tw Cen MT" pitchFamily="34" charset="0"/>
              </a:rPr>
              <a:t>CMNUCC (2009). </a:t>
            </a:r>
            <a:r>
              <a:rPr lang="es-ES" b="0" i="1" dirty="0" err="1" smtClean="0">
                <a:latin typeface="Tw Cen MT" pitchFamily="34" charset="0"/>
              </a:rPr>
              <a:t>Fact</a:t>
            </a:r>
            <a:r>
              <a:rPr lang="es-ES" b="0" i="1" dirty="0" smtClean="0">
                <a:latin typeface="Tw Cen MT" pitchFamily="34" charset="0"/>
              </a:rPr>
              <a:t> </a:t>
            </a:r>
            <a:r>
              <a:rPr lang="es-ES" b="0" i="1" dirty="0" err="1" smtClean="0">
                <a:latin typeface="Tw Cen MT" pitchFamily="34" charset="0"/>
              </a:rPr>
              <a:t>Sheet</a:t>
            </a:r>
            <a:r>
              <a:rPr lang="es-ES" b="0" i="1" dirty="0" smtClean="0">
                <a:latin typeface="Tw Cen MT" pitchFamily="34" charset="0"/>
              </a:rPr>
              <a:t>: </a:t>
            </a:r>
            <a:r>
              <a:rPr lang="es-ES" b="0" i="1" dirty="0" err="1" smtClean="0">
                <a:latin typeface="Tw Cen MT" pitchFamily="34" charset="0"/>
              </a:rPr>
              <a:t>The</a:t>
            </a:r>
            <a:r>
              <a:rPr lang="es-ES" b="0" i="1" dirty="0" smtClean="0">
                <a:latin typeface="Tw Cen MT" pitchFamily="34" charset="0"/>
              </a:rPr>
              <a:t> </a:t>
            </a:r>
            <a:r>
              <a:rPr lang="es-ES" b="0" i="1" dirty="0" err="1" smtClean="0">
                <a:latin typeface="Tw Cen MT" pitchFamily="34" charset="0"/>
              </a:rPr>
              <a:t>Need</a:t>
            </a:r>
            <a:r>
              <a:rPr lang="es-ES" b="0" i="1" dirty="0" smtClean="0">
                <a:latin typeface="Tw Cen MT" pitchFamily="34" charset="0"/>
              </a:rPr>
              <a:t> </a:t>
            </a:r>
            <a:r>
              <a:rPr lang="es-ES" b="0" i="1" dirty="0" err="1" smtClean="0">
                <a:latin typeface="Tw Cen MT" pitchFamily="34" charset="0"/>
              </a:rPr>
              <a:t>for</a:t>
            </a:r>
            <a:r>
              <a:rPr lang="es-ES" b="0" i="1" dirty="0" smtClean="0">
                <a:latin typeface="Tw Cen MT" pitchFamily="34" charset="0"/>
              </a:rPr>
              <a:t> </a:t>
            </a:r>
            <a:r>
              <a:rPr lang="es-ES" b="0" i="1" dirty="0" err="1" smtClean="0">
                <a:latin typeface="Tw Cen MT" pitchFamily="34" charset="0"/>
              </a:rPr>
              <a:t>Mitigation</a:t>
            </a:r>
            <a:endParaRPr lang="es-ES" b="0" i="1" dirty="0" smtClean="0">
              <a:latin typeface="Tw Cen MT" pitchFamily="34" charset="0"/>
            </a:endParaRPr>
          </a:p>
          <a:p>
            <a:pPr algn="r"/>
            <a:r>
              <a:rPr lang="es-ES" b="0" i="0" dirty="0" smtClean="0">
                <a:latin typeface="Tw Cen MT" pitchFamily="34" charset="0"/>
              </a:rPr>
              <a:t>Página</a:t>
            </a:r>
            <a:r>
              <a:rPr lang="es-ES" b="0" i="0" baseline="0" dirty="0" smtClean="0">
                <a:latin typeface="Tw Cen MT" pitchFamily="34" charset="0"/>
              </a:rPr>
              <a:t> web del PNUMA</a:t>
            </a:r>
          </a:p>
          <a:p>
            <a:pPr marL="0" marR="0" lvl="0" indent="0" algn="l" defTabSz="914400" rtl="0" eaLnBrk="1" fontAlgn="base" latinLnBrk="0" hangingPunct="1">
              <a:lnSpc>
                <a:spcPct val="100000"/>
              </a:lnSpc>
              <a:spcBef>
                <a:spcPts val="0"/>
              </a:spcBef>
              <a:spcAft>
                <a:spcPct val="0"/>
              </a:spcAft>
              <a:buClrTx/>
              <a:buSzTx/>
              <a:buFontTx/>
              <a:buNone/>
              <a:tabLst/>
              <a:defRPr/>
            </a:pPr>
            <a:r>
              <a:rPr lang="es-ES" b="0" i="1" cap="none" baseline="0" noProof="0" dirty="0" smtClean="0">
                <a:solidFill>
                  <a:srgbClr val="000000"/>
                </a:solidFill>
                <a:latin typeface="Tw Cen MT" pitchFamily="34" charset="0"/>
              </a:rPr>
              <a:t>Opciones de Mitigación</a:t>
            </a:r>
            <a:r>
              <a:rPr lang="es-ES" b="0" cap="none" baseline="0" noProof="0" dirty="0" smtClean="0">
                <a:solidFill>
                  <a:srgbClr val="000000"/>
                </a:solidFill>
                <a:latin typeface="Tw Cen MT" pitchFamily="34" charset="0"/>
              </a:rPr>
              <a:t>: A fin de reducir o limitar las emisiones de GEI y/o aumentar la captura de carbono</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se pueden adoptar diversas opciones de mitigación</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Pueden ser tan complejas como elaborar </a:t>
            </a:r>
            <a:r>
              <a:rPr lang="en-US" b="0" cap="none" baseline="0" dirty="0" smtClean="0">
                <a:solidFill>
                  <a:srgbClr val="000000"/>
                </a:solidFill>
                <a:latin typeface="Tw Cen MT" pitchFamily="34" charset="0"/>
              </a:rPr>
              <a:t>un plan de </a:t>
            </a:r>
            <a:r>
              <a:rPr lang="es-ES" b="0" cap="none" baseline="0" noProof="0" dirty="0" smtClean="0">
                <a:solidFill>
                  <a:srgbClr val="000000"/>
                </a:solidFill>
                <a:latin typeface="Tw Cen MT" pitchFamily="34" charset="0"/>
              </a:rPr>
              <a:t>bajas emisiones para el sector energético</a:t>
            </a:r>
            <a:r>
              <a:rPr lang="en-US" b="0" cap="none" baseline="0" dirty="0" smtClean="0">
                <a:solidFill>
                  <a:srgbClr val="000000"/>
                </a:solidFill>
                <a:latin typeface="Tw Cen MT" pitchFamily="34" charset="0"/>
              </a:rPr>
              <a:t>, </a:t>
            </a:r>
            <a:r>
              <a:rPr lang="en-GB" b="0" cap="none" baseline="0" dirty="0" smtClean="0">
                <a:solidFill>
                  <a:srgbClr val="000000"/>
                </a:solidFill>
                <a:latin typeface="Tw Cen MT" pitchFamily="34" charset="0"/>
              </a:rPr>
              <a:t>o tan </a:t>
            </a:r>
            <a:r>
              <a:rPr lang="es-ES" b="0" cap="none" baseline="0" noProof="0" dirty="0" smtClean="0">
                <a:solidFill>
                  <a:srgbClr val="000000"/>
                </a:solidFill>
                <a:latin typeface="Tw Cen MT" pitchFamily="34" charset="0"/>
              </a:rPr>
              <a:t>sencillas como realizar mejoras en el diseño de una cocina</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Las opciones de mitigación pueden variar mucho de un país a otro y es necesario adecuarlas a las circunstancias nacionales específicas</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denominadas medidas de mitigación apropiadas para cada país –MMAP). </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US" b="0" cap="none" baseline="0" dirty="0" smtClean="0">
              <a:solidFill>
                <a:srgbClr val="000000"/>
              </a:solidFill>
              <a:latin typeface="Tw Cen MT"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lang="es-ES" b="0" cap="none" baseline="0" noProof="0" dirty="0" smtClean="0">
                <a:solidFill>
                  <a:srgbClr val="000000"/>
                </a:solidFill>
                <a:latin typeface="Tw Cen MT" pitchFamily="34" charset="0"/>
              </a:rPr>
              <a:t>Economía con Bajas Emisiones de Carbono y </a:t>
            </a:r>
            <a:r>
              <a:rPr lang="es-ES" b="0" i="1" cap="none" baseline="0" noProof="0" dirty="0" smtClean="0">
                <a:solidFill>
                  <a:srgbClr val="000000"/>
                </a:solidFill>
                <a:latin typeface="Tw Cen MT" pitchFamily="34" charset="0"/>
              </a:rPr>
              <a:t>Economía </a:t>
            </a:r>
            <a:r>
              <a:rPr lang="en-GB" b="0" i="1" cap="none" baseline="0" dirty="0" smtClean="0">
                <a:solidFill>
                  <a:srgbClr val="000000"/>
                </a:solidFill>
                <a:latin typeface="Tw Cen MT" pitchFamily="34" charset="0"/>
              </a:rPr>
              <a:t>Verde</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En pocas palabras, el desarrollo con bajas emisiones de carbono implica</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utilizar menos carbono para el crecimiento</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El término </a:t>
            </a:r>
            <a:r>
              <a:rPr lang="en-GB" b="0" cap="none" baseline="0" dirty="0" smtClean="0">
                <a:solidFill>
                  <a:srgbClr val="000000"/>
                </a:solidFill>
                <a:latin typeface="Tw Cen MT" pitchFamily="34" charset="0"/>
              </a:rPr>
              <a:t>“</a:t>
            </a:r>
            <a:r>
              <a:rPr lang="es-ES" b="0" cap="none" baseline="0" noProof="0" dirty="0" smtClean="0">
                <a:solidFill>
                  <a:srgbClr val="000000"/>
                </a:solidFill>
                <a:latin typeface="Tw Cen MT" pitchFamily="34" charset="0"/>
              </a:rPr>
              <a:t>economía verde” abarca asimismo la reducción de emisiones de gases de efecto invernadero, pero también incluye otras cuestiones ambientales que no están directamente relacionadas con el cambio climático (como proteger la salud humana y el medio ambiente del mercurio</a:t>
            </a:r>
            <a:r>
              <a:rPr lang="en-GB" b="0" cap="none" baseline="0" dirty="0" smtClean="0">
                <a:solidFill>
                  <a:srgbClr val="000000"/>
                </a:solidFill>
                <a:latin typeface="Tw Cen MT" pitchFamily="34" charset="0"/>
              </a:rPr>
              <a:t>). El </a:t>
            </a:r>
            <a:r>
              <a:rPr lang="es-ES" b="0" cap="none" baseline="0" noProof="0" dirty="0" smtClean="0">
                <a:solidFill>
                  <a:srgbClr val="000000"/>
                </a:solidFill>
                <a:latin typeface="Tw Cen MT" pitchFamily="34" charset="0"/>
              </a:rPr>
              <a:t>concepto de economía verde también pone énfasis en los beneficios sociales</a:t>
            </a:r>
            <a:r>
              <a:rPr lang="en-GB" b="0" cap="none" baseline="0" dirty="0" smtClean="0">
                <a:solidFill>
                  <a:srgbClr val="000000"/>
                </a:solidFill>
                <a:latin typeface="Tw Cen MT" pitchFamily="34" charset="0"/>
              </a:rPr>
              <a:t>.</a:t>
            </a:r>
          </a:p>
          <a:p>
            <a:pPr marL="0" marR="0" lvl="0" indent="0" algn="r" defTabSz="914400" rtl="0" eaLnBrk="1" fontAlgn="base" latinLnBrk="0" hangingPunct="1">
              <a:lnSpc>
                <a:spcPct val="100000"/>
              </a:lnSpc>
              <a:spcBef>
                <a:spcPts val="0"/>
              </a:spcBef>
              <a:spcAft>
                <a:spcPct val="0"/>
              </a:spcAft>
              <a:buClrTx/>
              <a:buSzTx/>
              <a:buFontTx/>
              <a:buNone/>
              <a:tabLst/>
              <a:defRPr/>
            </a:pPr>
            <a:endParaRPr lang="en-US" cap="none" baseline="0" dirty="0" smtClean="0">
              <a:solidFill>
                <a:srgbClr val="000000"/>
              </a:solidFill>
              <a:latin typeface="Tw Cen MT" pitchFamily="34" charset="0"/>
            </a:endParaRPr>
          </a:p>
          <a:p>
            <a:pPr marL="0" marR="0" lvl="0" indent="0" algn="r" defTabSz="914400" rtl="0" eaLnBrk="1" fontAlgn="base" latinLnBrk="0" hangingPunct="1">
              <a:lnSpc>
                <a:spcPct val="100000"/>
              </a:lnSpc>
              <a:spcBef>
                <a:spcPts val="0"/>
              </a:spcBef>
              <a:spcAft>
                <a:spcPct val="0"/>
              </a:spcAft>
              <a:buClrTx/>
              <a:buSzTx/>
              <a:buFontTx/>
              <a:buNone/>
              <a:tabLst/>
              <a:defRPr/>
            </a:pPr>
            <a:r>
              <a:rPr lang="en-GB" sz="1200" b="0" i="0" u="none" strike="noStrike" kern="1200" baseline="0" dirty="0" err="1" smtClean="0">
                <a:solidFill>
                  <a:schemeClr val="tx1"/>
                </a:solidFill>
                <a:latin typeface="Tw Cen MT" pitchFamily="34" charset="0"/>
              </a:rPr>
              <a:t>Mulugetta</a:t>
            </a:r>
            <a:r>
              <a:rPr lang="en-GB" sz="1200" b="0" i="0" u="none" strike="noStrike" kern="1200" baseline="0" dirty="0" smtClean="0">
                <a:solidFill>
                  <a:schemeClr val="tx1"/>
                </a:solidFill>
                <a:latin typeface="Tw Cen MT" pitchFamily="34" charset="0"/>
              </a:rPr>
              <a:t> Y. &amp; Urban, F. (2010). </a:t>
            </a:r>
            <a:r>
              <a:rPr lang="en-GB" sz="1200" b="0" i="1" u="none" strike="noStrike" kern="1200" baseline="0" dirty="0" smtClean="0">
                <a:solidFill>
                  <a:schemeClr val="tx1"/>
                </a:solidFill>
                <a:latin typeface="Tw Cen MT" pitchFamily="34" charset="0"/>
              </a:rPr>
              <a:t>Deliberating on Low Carbon Development. Energy Policy</a:t>
            </a:r>
          </a:p>
          <a:p>
            <a:pPr marL="0" marR="0" lvl="0" indent="0" algn="r" defTabSz="914400" rtl="0" eaLnBrk="1" fontAlgn="base" latinLnBrk="0" hangingPunct="1">
              <a:lnSpc>
                <a:spcPct val="100000"/>
              </a:lnSpc>
              <a:spcBef>
                <a:spcPts val="0"/>
              </a:spcBef>
              <a:spcAft>
                <a:spcPct val="0"/>
              </a:spcAft>
              <a:buClrTx/>
              <a:buSzTx/>
              <a:buFontTx/>
              <a:buNone/>
              <a:tabLst/>
              <a:defRPr/>
            </a:pPr>
            <a:r>
              <a:rPr lang="en-GB" sz="1200" b="0" i="0" u="none" strike="noStrike" kern="1200" baseline="0" dirty="0" smtClean="0">
                <a:solidFill>
                  <a:schemeClr val="tx1"/>
                </a:solidFill>
                <a:latin typeface="Tw Cen MT" pitchFamily="34" charset="0"/>
              </a:rPr>
              <a:t>PNUMA (2010). </a:t>
            </a:r>
            <a:r>
              <a:rPr lang="en-GB" sz="1200" b="0" i="1" u="none" strike="noStrike" kern="1200" baseline="0" dirty="0" smtClean="0">
                <a:solidFill>
                  <a:schemeClr val="tx1"/>
                </a:solidFill>
                <a:latin typeface="Tw Cen MT" pitchFamily="34" charset="0"/>
              </a:rPr>
              <a:t>Towards a Green Economy  </a:t>
            </a:r>
          </a:p>
          <a:p>
            <a:pPr marL="0" marR="0" lvl="0" indent="0" algn="r" defTabSz="914400" rtl="0" eaLnBrk="1" fontAlgn="base" latinLnBrk="0" hangingPunct="1">
              <a:lnSpc>
                <a:spcPct val="100000"/>
              </a:lnSpc>
              <a:spcBef>
                <a:spcPts val="0"/>
              </a:spcBef>
              <a:spcAft>
                <a:spcPct val="0"/>
              </a:spcAft>
              <a:buClrTx/>
              <a:buSzTx/>
              <a:buFontTx/>
              <a:buNone/>
              <a:tabLst/>
              <a:defRPr/>
            </a:pPr>
            <a:r>
              <a:rPr lang="es-ES" sz="1200" b="0" i="0" u="none" strike="noStrike" kern="1200" cap="none" baseline="0" dirty="0" smtClean="0">
                <a:solidFill>
                  <a:schemeClr val="tx1"/>
                </a:solidFill>
                <a:latin typeface="Tw Cen MT" pitchFamily="34" charset="0"/>
              </a:rPr>
              <a:t>Naciones Unidas - Plataforma de Conocimiento para el Desarrollo Sostenible</a:t>
            </a:r>
            <a:endParaRPr lang="es-ES" b="0" i="0" dirty="0" smtClean="0">
              <a:latin typeface="Tw Cen MT" pitchFamily="34" charset="0"/>
            </a:endParaRPr>
          </a:p>
          <a:p>
            <a:r>
              <a:rPr lang="es-ES" sz="1200" b="1" i="0" kern="1200" dirty="0" smtClean="0">
                <a:solidFill>
                  <a:schemeClr val="tx1"/>
                </a:solidFill>
                <a:effectLst/>
                <a:latin typeface="+mn-lt"/>
                <a:ea typeface="+mn-ea"/>
                <a:cs typeface="+mn-cs"/>
              </a:rPr>
              <a:t>Y qué son las soluciones basadas en la naturaleza?</a:t>
            </a:r>
          </a:p>
          <a:p>
            <a:r>
              <a:rPr lang="es-ES" sz="1200" b="0" i="0" kern="1200" dirty="0" smtClean="0">
                <a:solidFill>
                  <a:schemeClr val="tx1"/>
                </a:solidFill>
                <a:effectLst/>
                <a:latin typeface="+mn-lt"/>
                <a:ea typeface="+mn-ea"/>
                <a:cs typeface="+mn-cs"/>
              </a:rPr>
              <a:t>La Unión Internacional para la Conservación de la Naturaleza (UICN) define las soluciones basadas en la naturaleza como “acciones para proteger, gestionar de forma sostenible, y restaurar los ecosistemas naturales o modificados, que abordan los desafíos sociales de manera efectiva y adaptativa, proporcionando simultáneamente beneficios para el bienestar humano y la biodiversidad”.</a:t>
            </a:r>
          </a:p>
          <a:p>
            <a:r>
              <a:rPr lang="es-ES" sz="1200" b="0" i="0" kern="1200" dirty="0" smtClean="0">
                <a:solidFill>
                  <a:schemeClr val="tx1"/>
                </a:solidFill>
                <a:effectLst/>
                <a:latin typeface="+mn-lt"/>
                <a:ea typeface="+mn-ea"/>
                <a:cs typeface="+mn-cs"/>
              </a:rPr>
              <a:t>En términos más generales, “soluciones basadas en la naturaleza” es un término que se puede utilizar para describir enfoques alternativos y no tradicionales a los problemas ambientales, como inundaciones, escasez de agua o erosión del suelo, mediante el aprovechamiento del capital natural.</a:t>
            </a:r>
          </a:p>
          <a:p>
            <a:r>
              <a:rPr lang="es-ES" sz="1200" b="0" i="0" kern="1200" dirty="0" smtClean="0">
                <a:solidFill>
                  <a:schemeClr val="tx1"/>
                </a:solidFill>
                <a:effectLst/>
                <a:latin typeface="+mn-lt"/>
                <a:ea typeface="+mn-ea"/>
                <a:cs typeface="+mn-cs"/>
              </a:rPr>
              <a:t>Si bien el método tradicional en el desarrollo de infraestructura es “gris” –lo que involucra estructuras construidas y artificiales–, las soluciones basadas en la naturaleza abarcan infraestructura natural, verde e integrada, la cual combina elementos de los tres tipos.</a:t>
            </a:r>
          </a:p>
          <a:p>
            <a:r>
              <a:rPr lang="es-ES" sz="1200" b="0" i="0" kern="1200" dirty="0" smtClean="0">
                <a:solidFill>
                  <a:schemeClr val="tx1"/>
                </a:solidFill>
                <a:effectLst/>
                <a:latin typeface="+mn-lt"/>
                <a:ea typeface="+mn-ea"/>
                <a:cs typeface="+mn-cs"/>
              </a:rPr>
              <a:t>Las soluciones basadas en la naturaleza se desvinculan de la construcción de diques, embalses, represas y sistemas de drenaje, por los cuales optaría un enfoque de infraestructura gris para ciertos riesgos climáticos.</a:t>
            </a:r>
          </a:p>
          <a:p>
            <a:r>
              <a:rPr lang="es-ES" sz="1200" b="0" i="0" kern="1200" dirty="0" smtClean="0">
                <a:solidFill>
                  <a:schemeClr val="tx1"/>
                </a:solidFill>
                <a:effectLst/>
                <a:latin typeface="+mn-lt"/>
                <a:ea typeface="+mn-ea"/>
                <a:cs typeface="+mn-cs"/>
              </a:rPr>
              <a:t>En cambio, entre las soluciones basadas en la naturaleza se podría incluir restaurar y conservar los arrecifes de coral y los cinturones de manglares para mejorar la resiliencia a las inundaciones costeras y al aumento del nivel del mar, actuando como una primera línea de defensa para ayudar a disipar la energía de las olas; mejorar la vegetación para reducir los riesgos de deslizamientos de tierra; y crear áreas verdes permeables para ayudar a reponer las aguas subterráneas en regiones que enfrentan escasez de agua.</a:t>
            </a:r>
          </a:p>
          <a:p>
            <a:r>
              <a:rPr lang="es-ES" dirty="0" smtClean="0">
                <a:hlinkClick r:id="rId4"/>
              </a:rPr>
              <a:t>https://blogs.iadb.org/sostenibilidad/es/que-son-las-soluciones-basadas-en-la-naturaleza-y-por-que-son-importantes/</a:t>
            </a:r>
            <a:endParaRPr lang="es-ES" sz="1200" b="0" i="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5</a:t>
            </a:fld>
            <a:endParaRPr lang="es-ES_tradnl"/>
          </a:p>
        </p:txBody>
      </p:sp>
    </p:spTree>
    <p:extLst>
      <p:ext uri="{BB962C8B-B14F-4D97-AF65-F5344CB8AC3E}">
        <p14:creationId xmlns:p14="http://schemas.microsoft.com/office/powerpoint/2010/main" val="82420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Arial" charset="0"/>
                <a:ea typeface="Arial" charset="0"/>
                <a:cs typeface="Arial" charset="0"/>
              </a:rPr>
              <a:t>La comunidad mundial se ha comprometido a limitar el calentamiento a 2°C (con respecto a la temperatura pre-industrial)</a:t>
            </a:r>
            <a:r>
              <a:rPr lang="en-US" sz="1200" dirty="0" smtClean="0">
                <a:latin typeface="Arial" charset="0"/>
                <a:ea typeface="Arial" charset="0"/>
                <a:cs typeface="Arial" charset="0"/>
              </a:rPr>
              <a:t>.</a:t>
            </a:r>
            <a:r>
              <a:rPr lang="en-US" sz="1200" baseline="0" dirty="0" smtClean="0">
                <a:latin typeface="Arial" charset="0"/>
                <a:ea typeface="Arial" charset="0"/>
                <a:cs typeface="Arial" charset="0"/>
              </a:rPr>
              <a:t> </a:t>
            </a:r>
            <a:r>
              <a:rPr lang="es-ES" sz="1200" b="0" noProof="0" dirty="0" smtClean="0">
                <a:solidFill>
                  <a:schemeClr val="tx1"/>
                </a:solidFill>
                <a:latin typeface="Arial" charset="0"/>
                <a:ea typeface="Arial" charset="0"/>
                <a:cs typeface="Arial" charset="0"/>
              </a:rPr>
              <a:t>Presupuesto total</a:t>
            </a:r>
            <a:r>
              <a:rPr lang="es-ES" sz="1200" b="0" baseline="0" noProof="0" dirty="0" smtClean="0">
                <a:solidFill>
                  <a:schemeClr val="tx1"/>
                </a:solidFill>
                <a:latin typeface="Arial" charset="0"/>
                <a:ea typeface="Arial" charset="0"/>
                <a:cs typeface="Arial" charset="0"/>
              </a:rPr>
              <a:t> de emisiones </a:t>
            </a:r>
            <a:r>
              <a:rPr lang="fr-CH" sz="1200" b="0" baseline="0" dirty="0" err="1" smtClean="0">
                <a:solidFill>
                  <a:schemeClr val="tx1"/>
                </a:solidFill>
                <a:latin typeface="Arial" charset="0"/>
                <a:ea typeface="Arial" charset="0"/>
                <a:cs typeface="Arial" charset="0"/>
              </a:rPr>
              <a:t>antropogénicas</a:t>
            </a:r>
            <a:r>
              <a:rPr lang="fr-CH" sz="1200" b="0" baseline="0" dirty="0" smtClean="0">
                <a:solidFill>
                  <a:schemeClr val="tx1"/>
                </a:solidFill>
                <a:latin typeface="Arial" charset="0"/>
                <a:ea typeface="Arial" charset="0"/>
                <a:cs typeface="Arial" charset="0"/>
              </a:rPr>
              <a:t> de </a:t>
            </a:r>
            <a:r>
              <a:rPr lang="en-US" sz="1200" b="0" strike="noStrike" baseline="0" dirty="0" smtClean="0">
                <a:solidFill>
                  <a:schemeClr val="tx1"/>
                </a:solidFill>
                <a:latin typeface="Arial" charset="0"/>
                <a:ea typeface="Arial" charset="0"/>
                <a:cs typeface="Arial" charset="0"/>
              </a:rPr>
              <a:t>C</a:t>
            </a:r>
            <a:r>
              <a:rPr lang="en-GB" sz="1200" b="0" cap="none" dirty="0" smtClean="0">
                <a:solidFill>
                  <a:schemeClr val="tx1"/>
                </a:solidFill>
                <a:latin typeface="Arial" charset="0"/>
                <a:ea typeface="Arial" charset="0"/>
                <a:cs typeface="Arial" charset="0"/>
              </a:rPr>
              <a:t>O</a:t>
            </a:r>
            <a:r>
              <a:rPr lang="en-GB" sz="1200" b="0" cap="none" baseline="-25000" dirty="0" smtClean="0">
                <a:solidFill>
                  <a:schemeClr val="tx1"/>
                </a:solidFill>
                <a:latin typeface="Arial" charset="0"/>
                <a:ea typeface="Arial" charset="0"/>
                <a:cs typeface="Arial" charset="0"/>
              </a:rPr>
              <a:t>2 </a:t>
            </a:r>
            <a:r>
              <a:rPr lang="es-ES" sz="1200" b="0" cap="none" baseline="0" noProof="0" dirty="0" smtClean="0">
                <a:solidFill>
                  <a:schemeClr val="tx1"/>
                </a:solidFill>
                <a:latin typeface="Arial" charset="0"/>
                <a:ea typeface="Arial" charset="0"/>
                <a:cs typeface="Arial" charset="0"/>
              </a:rPr>
              <a:t>para limitar el calentamiento </a:t>
            </a:r>
            <a:r>
              <a:rPr lang="fr-CH" sz="1200" b="0" cap="none" baseline="0" dirty="0" smtClean="0">
                <a:solidFill>
                  <a:schemeClr val="tx1"/>
                </a:solidFill>
                <a:latin typeface="Arial" charset="0"/>
                <a:ea typeface="Arial" charset="0"/>
                <a:cs typeface="Arial" charset="0"/>
              </a:rPr>
              <a:t>a</a:t>
            </a:r>
            <a:r>
              <a:rPr lang="fr-CH" sz="1200" b="0" dirty="0" smtClean="0">
                <a:solidFill>
                  <a:schemeClr val="tx1"/>
                </a:solidFill>
                <a:latin typeface="Arial" charset="0"/>
                <a:ea typeface="Arial" charset="0"/>
                <a:cs typeface="Arial" charset="0"/>
              </a:rPr>
              <a:t> 2°C (</a:t>
            </a:r>
            <a:r>
              <a:rPr lang="sk-SK" sz="1200" b="0" i="0" kern="1200" dirty="0" smtClean="0">
                <a:solidFill>
                  <a:schemeClr val="tx1"/>
                </a:solidFill>
                <a:effectLst/>
                <a:latin typeface="Arial" charset="0"/>
                <a:ea typeface="Arial" charset="0"/>
                <a:cs typeface="Arial" charset="0"/>
              </a:rPr>
              <a:t>≈ </a:t>
            </a:r>
            <a:r>
              <a:rPr lang="fr-CH" sz="1200" b="0" dirty="0" smtClean="0">
                <a:solidFill>
                  <a:schemeClr val="tx1"/>
                </a:solidFill>
                <a:latin typeface="Arial" charset="0"/>
                <a:ea typeface="Arial" charset="0"/>
                <a:cs typeface="Arial" charset="0"/>
              </a:rPr>
              <a:t>1000 </a:t>
            </a:r>
            <a:r>
              <a:rPr lang="fr-CH" sz="1200" b="0" dirty="0" err="1" smtClean="0">
                <a:solidFill>
                  <a:schemeClr val="tx1"/>
                </a:solidFill>
                <a:latin typeface="Arial" charset="0"/>
                <a:ea typeface="Arial" charset="0"/>
                <a:cs typeface="Arial" charset="0"/>
              </a:rPr>
              <a:t>GtC</a:t>
            </a:r>
            <a:r>
              <a:rPr lang="fr-CH" sz="1200" b="0" dirty="0" smtClean="0">
                <a:solidFill>
                  <a:schemeClr val="tx1"/>
                </a:solidFill>
                <a:latin typeface="Arial" charset="0"/>
                <a:ea typeface="Arial" charset="0"/>
                <a:cs typeface="Arial" charset="0"/>
              </a:rPr>
              <a:t>). </a:t>
            </a:r>
            <a:r>
              <a:rPr lang="fr-CH" sz="1200" dirty="0" smtClean="0">
                <a:solidFill>
                  <a:schemeClr val="tx1"/>
                </a:solidFill>
                <a:latin typeface="Arial" charset="0"/>
                <a:ea typeface="Arial" charset="0"/>
                <a:cs typeface="Arial" charset="0"/>
              </a:rPr>
              <a:t>T</a:t>
            </a:r>
            <a:r>
              <a:rPr lang="fr-CH" sz="1200" baseline="0" dirty="0" smtClean="0">
                <a:solidFill>
                  <a:schemeClr val="tx1"/>
                </a:solidFill>
                <a:latin typeface="Arial" charset="0"/>
                <a:ea typeface="Arial" charset="0"/>
                <a:cs typeface="Arial" charset="0"/>
              </a:rPr>
              <a:t>otal de </a:t>
            </a:r>
            <a:r>
              <a:rPr lang="es-ES" sz="1200" baseline="0" noProof="0" dirty="0" smtClean="0">
                <a:solidFill>
                  <a:schemeClr val="tx1"/>
                </a:solidFill>
                <a:latin typeface="Arial" charset="0"/>
                <a:ea typeface="Arial" charset="0"/>
                <a:cs typeface="Arial" charset="0"/>
              </a:rPr>
              <a:t>emisiones antropogénicas </a:t>
            </a:r>
            <a:r>
              <a:rPr lang="fr-CH" sz="1200" baseline="0" dirty="0" smtClean="0">
                <a:solidFill>
                  <a:schemeClr val="tx1"/>
                </a:solidFill>
                <a:latin typeface="Arial" charset="0"/>
                <a:ea typeface="Arial" charset="0"/>
                <a:cs typeface="Arial" charset="0"/>
              </a:rPr>
              <a:t>de </a:t>
            </a:r>
            <a:r>
              <a:rPr lang="en-US" sz="1200" strike="noStrike" baseline="0" dirty="0" smtClean="0">
                <a:solidFill>
                  <a:schemeClr val="tx1"/>
                </a:solidFill>
                <a:latin typeface="Arial" charset="0"/>
                <a:ea typeface="Arial" charset="0"/>
                <a:cs typeface="Arial" charset="0"/>
              </a:rPr>
              <a:t>C</a:t>
            </a:r>
            <a:r>
              <a:rPr lang="en-GB" sz="1200" cap="none" dirty="0" smtClean="0">
                <a:solidFill>
                  <a:schemeClr val="tx1"/>
                </a:solidFill>
                <a:latin typeface="Arial" charset="0"/>
                <a:ea typeface="Arial" charset="0"/>
                <a:cs typeface="Arial" charset="0"/>
              </a:rPr>
              <a:t>O</a:t>
            </a:r>
            <a:r>
              <a:rPr lang="en-GB" sz="1200" cap="none" baseline="-25000" dirty="0" smtClean="0">
                <a:solidFill>
                  <a:schemeClr val="tx1"/>
                </a:solidFill>
                <a:latin typeface="Arial" charset="0"/>
                <a:ea typeface="Arial" charset="0"/>
                <a:cs typeface="Arial" charset="0"/>
              </a:rPr>
              <a:t>2 </a:t>
            </a:r>
            <a:r>
              <a:rPr lang="fr-CH" sz="1200" baseline="0" dirty="0" smtClean="0">
                <a:solidFill>
                  <a:schemeClr val="tx1"/>
                </a:solidFill>
                <a:latin typeface="Arial" charset="0"/>
                <a:ea typeface="Arial" charset="0"/>
                <a:cs typeface="Arial" charset="0"/>
              </a:rPr>
              <a:t>entre 1870-2011 (</a:t>
            </a:r>
            <a:r>
              <a:rPr lang="sk-SK" sz="1200" b="0" i="0" kern="1200" dirty="0" smtClean="0">
                <a:solidFill>
                  <a:schemeClr val="tx1"/>
                </a:solidFill>
                <a:effectLst/>
                <a:latin typeface="Arial" charset="0"/>
                <a:ea typeface="Arial" charset="0"/>
                <a:cs typeface="Arial" charset="0"/>
              </a:rPr>
              <a:t>≈ </a:t>
            </a:r>
            <a:r>
              <a:rPr lang="fr-CH" sz="1200" b="0" i="0" kern="1200" dirty="0" smtClean="0">
                <a:solidFill>
                  <a:schemeClr val="tx1"/>
                </a:solidFill>
                <a:effectLst/>
                <a:latin typeface="Arial" charset="0"/>
                <a:ea typeface="Arial" charset="0"/>
                <a:cs typeface="Arial" charset="0"/>
              </a:rPr>
              <a:t>5</a:t>
            </a:r>
            <a:r>
              <a:rPr lang="fr-CH" sz="1200" dirty="0" smtClean="0">
                <a:solidFill>
                  <a:schemeClr val="tx1"/>
                </a:solidFill>
                <a:latin typeface="Arial" charset="0"/>
                <a:ea typeface="Arial" charset="0"/>
                <a:cs typeface="Arial" charset="0"/>
              </a:rPr>
              <a:t>00 </a:t>
            </a:r>
            <a:r>
              <a:rPr lang="fr-CH" sz="1200" dirty="0" err="1" smtClean="0">
                <a:solidFill>
                  <a:schemeClr val="tx1"/>
                </a:solidFill>
                <a:latin typeface="Arial" charset="0"/>
                <a:ea typeface="Arial" charset="0"/>
                <a:cs typeface="Arial" charset="0"/>
              </a:rPr>
              <a:t>GtC</a:t>
            </a:r>
            <a:r>
              <a:rPr lang="fr-CH" sz="1200" baseline="0" dirty="0" smtClean="0">
                <a:solidFill>
                  <a:schemeClr val="tx1"/>
                </a:solidFill>
                <a:latin typeface="Arial" charset="0"/>
                <a:ea typeface="Arial" charset="0"/>
                <a:cs typeface="Arial" charset="0"/>
              </a:rPr>
              <a:t>). </a:t>
            </a:r>
            <a:r>
              <a:rPr lang="mr-IN" sz="1200" baseline="0" dirty="0" smtClean="0">
                <a:solidFill>
                  <a:schemeClr val="tx1"/>
                </a:solidFill>
                <a:latin typeface="Arial" charset="0"/>
                <a:ea typeface="Arial" charset="0"/>
                <a:cs typeface="Arial" charset="0"/>
              </a:rPr>
              <a:t>–</a:t>
            </a:r>
            <a:r>
              <a:rPr lang="fr-CH" sz="1200" baseline="0" dirty="0" smtClean="0">
                <a:solidFill>
                  <a:schemeClr val="tx1"/>
                </a:solidFill>
                <a:latin typeface="Arial" charset="0"/>
                <a:ea typeface="Arial" charset="0"/>
                <a:cs typeface="Arial" charset="0"/>
              </a:rPr>
              <a:t>nos </a:t>
            </a:r>
            <a:r>
              <a:rPr lang="fr-CH" sz="1200" baseline="0" dirty="0" err="1" smtClean="0">
                <a:solidFill>
                  <a:schemeClr val="tx1"/>
                </a:solidFill>
                <a:latin typeface="Arial" charset="0"/>
                <a:ea typeface="Arial" charset="0"/>
                <a:cs typeface="Arial" charset="0"/>
              </a:rPr>
              <a:t>quedan</a:t>
            </a:r>
            <a:r>
              <a:rPr lang="fr-CH" sz="1200" baseline="0" dirty="0" smtClean="0">
                <a:solidFill>
                  <a:schemeClr val="tx1"/>
                </a:solidFill>
                <a:latin typeface="Arial" charset="0"/>
                <a:ea typeface="Arial" charset="0"/>
                <a:cs typeface="Arial" charset="0"/>
              </a:rPr>
              <a:t> (</a:t>
            </a:r>
            <a:r>
              <a:rPr lang="sk-SK" sz="1200" b="0" i="0" kern="1200" dirty="0" smtClean="0">
                <a:solidFill>
                  <a:schemeClr val="tx1"/>
                </a:solidFill>
                <a:effectLst/>
                <a:latin typeface="Arial" charset="0"/>
                <a:ea typeface="Arial" charset="0"/>
                <a:cs typeface="Arial" charset="0"/>
              </a:rPr>
              <a:t>≈ </a:t>
            </a:r>
            <a:r>
              <a:rPr lang="fr-CH" sz="1200" b="0" i="0" kern="1200" dirty="0" smtClean="0">
                <a:solidFill>
                  <a:schemeClr val="tx1"/>
                </a:solidFill>
                <a:effectLst/>
                <a:latin typeface="Arial" charset="0"/>
                <a:ea typeface="Arial" charset="0"/>
                <a:cs typeface="Arial" charset="0"/>
              </a:rPr>
              <a:t>5</a:t>
            </a:r>
            <a:r>
              <a:rPr lang="fr-CH" sz="1200" dirty="0" smtClean="0">
                <a:solidFill>
                  <a:schemeClr val="tx1"/>
                </a:solidFill>
                <a:latin typeface="Arial" charset="0"/>
                <a:ea typeface="Arial" charset="0"/>
                <a:cs typeface="Arial" charset="0"/>
              </a:rPr>
              <a:t>00 </a:t>
            </a:r>
            <a:r>
              <a:rPr lang="fr-CH" sz="1200" dirty="0" err="1" smtClean="0">
                <a:solidFill>
                  <a:schemeClr val="tx1"/>
                </a:solidFill>
                <a:latin typeface="Arial" charset="0"/>
                <a:ea typeface="Arial" charset="0"/>
                <a:cs typeface="Arial" charset="0"/>
              </a:rPr>
              <a:t>GtC</a:t>
            </a:r>
            <a:r>
              <a:rPr lang="fr-CH" sz="1200" baseline="0" dirty="0" smtClean="0">
                <a:solidFill>
                  <a:schemeClr val="tx1"/>
                </a:solidFill>
                <a:latin typeface="Arial" charset="0"/>
                <a:ea typeface="Arial" charset="0"/>
                <a:cs typeface="Arial" charset="0"/>
              </a:rPr>
              <a:t>). </a:t>
            </a:r>
            <a:endParaRPr lang="en-GB" sz="1200" b="1" dirty="0" smtClean="0">
              <a:solidFill>
                <a:schemeClr val="tx1"/>
              </a:solidFill>
              <a:latin typeface="Arial" charset="0"/>
              <a:ea typeface="Arial" charset="0"/>
              <a:cs typeface="Arial" charset="0"/>
            </a:endParaRPr>
          </a:p>
          <a:p>
            <a:endParaRPr lang="es-ES_tradnl" dirty="0" smtClean="0"/>
          </a:p>
          <a:p>
            <a:r>
              <a:rPr lang="es-ES_tradnl" dirty="0" smtClean="0"/>
              <a:t>El concepto de presupuesto de carbono se define en este informe como la cantidad de carbono que puede emitir una economía o una parte de ella en un período de tiempo determinado. La idea es, al menos en la teoría, bastante sencilla. Se trata de establecer la cantidad máxima de carbono9 que podrá emitir una economía10 durante un período de tiempo determinado e introducir los mecanismos adecuados para que el límite fijado no se sobrepase.</a:t>
            </a:r>
          </a:p>
          <a:p>
            <a:r>
              <a:rPr lang="es-ES_tradnl" dirty="0" smtClean="0">
                <a:hlinkClick r:id="rId3"/>
              </a:rPr>
              <a:t>https://www.euskadi.eus/contenidos/documentacion/presupuestos_carbono/es_doc/adjuntos/presupuesto_carbono.pdf</a:t>
            </a:r>
            <a:endParaRPr lang="es-ES_tradnl" dirty="0" smtClean="0"/>
          </a:p>
          <a:p>
            <a:endParaRPr lang="es-ES" strike="noStrike" baseline="0" noProof="0" dirty="0" smtClean="0">
              <a:latin typeface="Tw Cen MT" pitchFamily="34" charset="0"/>
            </a:endParaRPr>
          </a:p>
          <a:p>
            <a:r>
              <a:rPr lang="es-ES" strike="noStrike" baseline="0" noProof="0" dirty="0" smtClean="0">
                <a:latin typeface="Tw Cen MT" pitchFamily="34" charset="0"/>
              </a:rPr>
              <a:t>La comunidad mundial se ha comprometido a limitar el calentamiento a 2°C (con respecto a la temperatura anterior a la era industrial) para evitar un cambio climático peligroso</a:t>
            </a:r>
            <a:r>
              <a:rPr lang="en-US" strike="noStrike" baseline="0" dirty="0" smtClean="0">
                <a:latin typeface="Tw Cen MT" pitchFamily="34" charset="0"/>
              </a:rPr>
              <a:t>. El </a:t>
            </a:r>
            <a:r>
              <a:rPr lang="es-ES" strike="noStrike" baseline="0" noProof="0" dirty="0" smtClean="0">
                <a:latin typeface="Tw Cen MT" pitchFamily="34" charset="0"/>
              </a:rPr>
              <a:t>informe de 2013 del IPCC sobre las bases físicas del cambio climático adopta un “enfoque basado en el presupuesto” para conseguir este objetivo, tomando en consideración el nivel total de emisiones de </a:t>
            </a:r>
            <a:r>
              <a:rPr kumimoji="0" lang="en-US" sz="1200" b="0" i="0" u="none" strike="noStrike" kern="1200" cap="none" spc="0" normalizeH="0" baseline="0" noProof="0" dirty="0" smtClean="0">
                <a:ln>
                  <a:noFill/>
                </a:ln>
                <a:solidFill>
                  <a:prstClr val="black"/>
                </a:solidFill>
                <a:effectLst/>
                <a:uLnTx/>
                <a:uFillTx/>
                <a:latin typeface="Tw Cen MT" pitchFamily="34" charset="0"/>
              </a:rPr>
              <a:t>C</a:t>
            </a:r>
            <a:r>
              <a:rPr kumimoji="0" lang="en-GB" sz="1200" b="0" i="0" u="none" strike="noStrike" kern="1200" cap="none" spc="0" normalizeH="0" baseline="0" noProof="0" dirty="0" smtClean="0">
                <a:ln>
                  <a:noFill/>
                </a:ln>
                <a:solidFill>
                  <a:prstClr val="black"/>
                </a:solidFill>
                <a:effectLst/>
                <a:uLnTx/>
                <a:uFillTx/>
                <a:latin typeface="Tw Cen MT" pitchFamily="34" charset="0"/>
              </a:rPr>
              <a:t>O</a:t>
            </a:r>
            <a:r>
              <a:rPr kumimoji="0" lang="en-GB" sz="1200" b="0" i="0" u="none" strike="noStrike" kern="1200" cap="none" spc="0" normalizeH="0" baseline="-25000" noProof="0" dirty="0" smtClean="0">
                <a:ln>
                  <a:noFill/>
                </a:ln>
                <a:solidFill>
                  <a:prstClr val="black"/>
                </a:solidFill>
                <a:effectLst/>
                <a:uLnTx/>
                <a:uFillTx/>
                <a:latin typeface="Tw Cen MT" pitchFamily="34" charset="0"/>
              </a:rPr>
              <a:t>2 </a:t>
            </a:r>
            <a:r>
              <a:rPr lang="es-ES" strike="noStrike" baseline="0" noProof="0" dirty="0" smtClean="0">
                <a:latin typeface="Tw Cen MT" pitchFamily="34" charset="0"/>
              </a:rPr>
              <a:t>permisibles para lograr un objetivo de </a:t>
            </a:r>
            <a:r>
              <a:rPr lang="es-ES" i="1" strike="noStrike" baseline="0" noProof="0" dirty="0" smtClean="0">
                <a:latin typeface="Tw Cen MT" pitchFamily="34" charset="0"/>
              </a:rPr>
              <a:t>calentamiento global </a:t>
            </a:r>
            <a:r>
              <a:rPr lang="es-ES" strike="noStrike" baseline="0" noProof="0" dirty="0" smtClean="0">
                <a:latin typeface="Tw Cen MT" pitchFamily="34" charset="0"/>
              </a:rPr>
              <a:t>inferior a 2ºC</a:t>
            </a:r>
            <a:r>
              <a:rPr lang="en-US" strike="noStrike" baseline="0" dirty="0" smtClean="0">
                <a:latin typeface="Tw Cen MT" pitchFamily="34" charset="0"/>
              </a:rPr>
              <a:t>. </a:t>
            </a:r>
            <a:r>
              <a:rPr lang="es-ES" strike="noStrike" baseline="0" noProof="0" dirty="0" smtClean="0">
                <a:latin typeface="Tw Cen MT" pitchFamily="34" charset="0"/>
              </a:rPr>
              <a:t>El informe afirma que, para que la probabilidad </a:t>
            </a:r>
            <a:r>
              <a:rPr lang="en-US" strike="noStrike" baseline="0" dirty="0" smtClean="0">
                <a:latin typeface="Tw Cen MT" pitchFamily="34" charset="0"/>
              </a:rPr>
              <a:t>de </a:t>
            </a:r>
            <a:r>
              <a:rPr lang="es-ES" strike="noStrike" baseline="0" noProof="0" dirty="0" smtClean="0">
                <a:latin typeface="Tw Cen MT" pitchFamily="34" charset="0"/>
              </a:rPr>
              <a:t>alcanzar este objetivo </a:t>
            </a:r>
            <a:r>
              <a:rPr lang="en-US" strike="noStrike" baseline="0" dirty="0" smtClean="0">
                <a:latin typeface="Tw Cen MT" pitchFamily="34" charset="0"/>
              </a:rPr>
              <a:t>sea </a:t>
            </a:r>
            <a:r>
              <a:rPr kumimoji="0" lang="es-ES" sz="1200" b="0" i="0" u="none" strike="noStrike" kern="1200" cap="none" spc="0" normalizeH="0" baseline="0" noProof="0" dirty="0" smtClean="0">
                <a:ln>
                  <a:noFill/>
                </a:ln>
                <a:solidFill>
                  <a:prstClr val="black"/>
                </a:solidFill>
                <a:effectLst/>
                <a:uLnTx/>
                <a:uFillTx/>
                <a:latin typeface="Tw Cen MT" pitchFamily="34" charset="0"/>
              </a:rPr>
              <a:t>superior </a:t>
            </a:r>
            <a:r>
              <a:rPr kumimoji="0" lang="en-US" sz="1200" b="0" i="0" u="none" strike="noStrike" kern="1200" cap="none" spc="0" normalizeH="0" baseline="0" noProof="0" dirty="0" smtClean="0">
                <a:ln>
                  <a:noFill/>
                </a:ln>
                <a:solidFill>
                  <a:prstClr val="black"/>
                </a:solidFill>
                <a:effectLst/>
                <a:uLnTx/>
                <a:uFillTx/>
                <a:latin typeface="Tw Cen MT" pitchFamily="34" charset="0"/>
              </a:rPr>
              <a:t>al 66%</a:t>
            </a:r>
            <a:r>
              <a:rPr lang="en-GB" strike="noStrike" baseline="0" dirty="0" smtClean="0">
                <a:latin typeface="Tw Cen MT" pitchFamily="34" charset="0"/>
              </a:rPr>
              <a:t>, </a:t>
            </a:r>
            <a:r>
              <a:rPr lang="es-ES" strike="noStrike" baseline="0" noProof="0" dirty="0" smtClean="0">
                <a:latin typeface="Tw Cen MT" pitchFamily="34" charset="0"/>
              </a:rPr>
              <a:t>las emisiones acumuladas de </a:t>
            </a:r>
            <a:r>
              <a:rPr lang="en-US" strike="noStrike" baseline="0" dirty="0" smtClean="0">
                <a:latin typeface="Tw Cen MT" pitchFamily="34" charset="0"/>
              </a:rPr>
              <a:t>C</a:t>
            </a:r>
            <a:r>
              <a:rPr lang="en-GB" sz="1200" b="0" cap="none" dirty="0" smtClean="0">
                <a:solidFill>
                  <a:schemeClr val="tx1"/>
                </a:solidFill>
                <a:latin typeface="Tw Cen MT" pitchFamily="34" charset="0"/>
              </a:rPr>
              <a:t>O</a:t>
            </a:r>
            <a:r>
              <a:rPr lang="en-GB" sz="1200" b="0" cap="none" baseline="-25000" dirty="0" smtClean="0">
                <a:solidFill>
                  <a:schemeClr val="tx1"/>
                </a:solidFill>
                <a:latin typeface="Tw Cen MT" pitchFamily="34" charset="0"/>
              </a:rPr>
              <a:t>2 </a:t>
            </a:r>
            <a:r>
              <a:rPr lang="en-GB" strike="noStrike" baseline="0" dirty="0" smtClean="0">
                <a:latin typeface="Tw Cen MT" pitchFamily="34" charset="0"/>
              </a:rPr>
              <a:t>no </a:t>
            </a:r>
            <a:r>
              <a:rPr lang="es-ES" strike="noStrike" baseline="0" noProof="0" dirty="0" smtClean="0">
                <a:latin typeface="Tw Cen MT" pitchFamily="34" charset="0"/>
              </a:rPr>
              <a:t>pueden sobrepasar las 1000 </a:t>
            </a:r>
            <a:r>
              <a:rPr lang="es-ES" strike="noStrike" baseline="0" noProof="0" dirty="0" err="1" smtClean="0">
                <a:latin typeface="Tw Cen MT" pitchFamily="34" charset="0"/>
              </a:rPr>
              <a:t>gigatoneladas</a:t>
            </a:r>
            <a:r>
              <a:rPr lang="es-ES" strike="noStrike" baseline="0" noProof="0" dirty="0" smtClean="0">
                <a:latin typeface="Tw Cen MT" pitchFamily="34" charset="0"/>
              </a:rPr>
              <a:t> de carbono (</a:t>
            </a:r>
            <a:r>
              <a:rPr lang="es-ES" strike="noStrike" baseline="0" noProof="0" dirty="0" err="1" smtClean="0">
                <a:latin typeface="Tw Cen MT" pitchFamily="34" charset="0"/>
              </a:rPr>
              <a:t>GtC</a:t>
            </a:r>
            <a:r>
              <a:rPr lang="es-ES" strike="noStrike" baseline="0" noProof="0" dirty="0" smtClean="0">
                <a:latin typeface="Tw Cen MT" pitchFamily="34" charset="0"/>
              </a:rPr>
              <a:t>). En</a:t>
            </a:r>
            <a:r>
              <a:rPr lang="en-GB" strike="noStrike" baseline="0" dirty="0" smtClean="0">
                <a:latin typeface="Tw Cen MT" pitchFamily="34" charset="0"/>
              </a:rPr>
              <a:t> 2011</a:t>
            </a:r>
            <a:r>
              <a:rPr lang="es-ES" strike="noStrike" baseline="0" noProof="0" dirty="0" smtClean="0">
                <a:latin typeface="Tw Cen MT" pitchFamily="34" charset="0"/>
              </a:rPr>
              <a:t>, ya se había emitido más de la mitad de esta cantidad ―es decir, 500 </a:t>
            </a:r>
            <a:r>
              <a:rPr lang="es-ES" strike="noStrike" baseline="0" noProof="0" dirty="0" err="1" smtClean="0">
                <a:latin typeface="Tw Cen MT" pitchFamily="34" charset="0"/>
              </a:rPr>
              <a:t>GtC</a:t>
            </a:r>
            <a:r>
              <a:rPr lang="es-ES" strike="noStrike" baseline="0" noProof="0" dirty="0" smtClean="0">
                <a:latin typeface="Tw Cen MT" pitchFamily="34" charset="0"/>
              </a:rPr>
              <a:t>― desde el período </a:t>
            </a:r>
            <a:r>
              <a:rPr lang="en-GB" strike="noStrike" baseline="0" dirty="0" smtClean="0">
                <a:latin typeface="Tw Cen MT" pitchFamily="34" charset="0"/>
              </a:rPr>
              <a:t>1861-1880. Si se </a:t>
            </a:r>
            <a:r>
              <a:rPr lang="es-ES" strike="noStrike" baseline="0" noProof="0" dirty="0" smtClean="0">
                <a:latin typeface="Tw Cen MT" pitchFamily="34" charset="0"/>
              </a:rPr>
              <a:t>tienen en cuenta las repercusiones de otros gases de efecto invernadero, el nivel permisible de CO</a:t>
            </a:r>
            <a:r>
              <a:rPr lang="es-ES" sz="1200" b="0" cap="none" baseline="-25000" noProof="0" dirty="0" smtClean="0">
                <a:solidFill>
                  <a:schemeClr val="tx1"/>
                </a:solidFill>
                <a:latin typeface="Tw Cen MT" pitchFamily="34" charset="0"/>
              </a:rPr>
              <a:t>2 </a:t>
            </a:r>
            <a:r>
              <a:rPr lang="es-ES" strike="noStrike" baseline="0" noProof="0" dirty="0" smtClean="0">
                <a:latin typeface="Tw Cen MT" pitchFamily="34" charset="0"/>
              </a:rPr>
              <a:t>debería ser incluso inferior para limitar el calentamiento a 2°C.</a:t>
            </a:r>
          </a:p>
          <a:p>
            <a:r>
              <a:rPr lang="es-ES" sz="1200" b="1" i="1" kern="1200" dirty="0" smtClean="0">
                <a:solidFill>
                  <a:schemeClr val="tx1"/>
                </a:solidFill>
                <a:effectLst/>
                <a:latin typeface="+mn-lt"/>
                <a:ea typeface="+mn-ea"/>
                <a:cs typeface="+mn-cs"/>
              </a:rPr>
              <a:t>Presupuesto de carbono</a:t>
            </a:r>
            <a:r>
              <a:rPr lang="es-ES" sz="1200" b="0" i="0" kern="1200" dirty="0" smtClean="0">
                <a:solidFill>
                  <a:schemeClr val="tx1"/>
                </a:solidFill>
                <a:effectLst/>
                <a:latin typeface="+mn-lt"/>
                <a:ea typeface="+mn-ea"/>
                <a:cs typeface="+mn-cs"/>
              </a:rPr>
              <a:t>  indica</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cuánto nos podemos aún </a:t>
            </a:r>
            <a:r>
              <a:rPr lang="es-ES" sz="1200" b="0" i="1" kern="1200" dirty="0" smtClean="0">
                <a:solidFill>
                  <a:schemeClr val="tx1"/>
                </a:solidFill>
                <a:effectLst/>
                <a:latin typeface="+mn-lt"/>
                <a:ea typeface="+mn-ea"/>
                <a:cs typeface="+mn-cs"/>
              </a:rPr>
              <a:t>gastar</a:t>
            </a:r>
            <a:r>
              <a:rPr lang="es-ES" sz="1200" b="0" i="0" kern="1200" dirty="0" smtClean="0">
                <a:solidFill>
                  <a:schemeClr val="tx1"/>
                </a:solidFill>
                <a:effectLst/>
                <a:latin typeface="+mn-lt"/>
                <a:ea typeface="+mn-ea"/>
                <a:cs typeface="+mn-cs"/>
              </a:rPr>
              <a:t> (emitir) de carbono sin entrar en la </a:t>
            </a:r>
            <a:r>
              <a:rPr lang="es-ES" sz="1200" b="1" i="0" kern="1200" dirty="0" smtClean="0">
                <a:solidFill>
                  <a:schemeClr val="tx1"/>
                </a:solidFill>
                <a:effectLst/>
                <a:latin typeface="+mn-lt"/>
                <a:ea typeface="+mn-ea"/>
                <a:cs typeface="+mn-cs"/>
              </a:rPr>
              <a:t>supuesta</a:t>
            </a:r>
            <a:r>
              <a:rPr lang="es-ES" sz="1200" b="0" i="0" kern="1200" dirty="0" smtClean="0">
                <a:solidFill>
                  <a:schemeClr val="tx1"/>
                </a:solidFill>
                <a:effectLst/>
                <a:latin typeface="+mn-lt"/>
                <a:ea typeface="+mn-ea"/>
                <a:cs typeface="+mn-cs"/>
              </a:rPr>
              <a:t> zona de riesgo.</a:t>
            </a:r>
            <a:endParaRPr lang="es-ES" strike="noStrike" baseline="0" noProof="0" dirty="0" smtClean="0">
              <a:latin typeface="Tw Cen MT" pitchFamily="34" charset="0"/>
            </a:endParaRPr>
          </a:p>
          <a:p>
            <a:endParaRPr lang="en-US" strike="noStrike" baseline="0" dirty="0" smtClean="0">
              <a:latin typeface="Tw Cen MT" pitchFamily="34" charset="0"/>
            </a:endParaRPr>
          </a:p>
          <a:p>
            <a:r>
              <a:rPr lang="en-US" strike="noStrike" baseline="0" dirty="0" smtClean="0">
                <a:latin typeface="Tw Cen MT" pitchFamily="34" charset="0"/>
              </a:rPr>
              <a:t>Las </a:t>
            </a:r>
            <a:r>
              <a:rPr lang="es-ES" strike="noStrike" baseline="0" noProof="0" dirty="0" smtClean="0">
                <a:latin typeface="Tw Cen MT" pitchFamily="34" charset="0"/>
              </a:rPr>
              <a:t>emisiones actuales anuales se sitúan en 9,5 </a:t>
            </a:r>
            <a:r>
              <a:rPr lang="es-ES" strike="noStrike" baseline="0" noProof="0" dirty="0" err="1" smtClean="0">
                <a:latin typeface="Tw Cen MT" pitchFamily="34" charset="0"/>
              </a:rPr>
              <a:t>GtC</a:t>
            </a:r>
            <a:r>
              <a:rPr lang="es-ES" strike="noStrike" baseline="0" noProof="0" dirty="0" smtClean="0">
                <a:latin typeface="Tw Cen MT" pitchFamily="34" charset="0"/>
              </a:rPr>
              <a:t>, y es probable que la cifra se incremente cada año debido al aumento de la población y a los patrones de desarrollo económico. Si las emisiones anuales siguen creciendo al ritmo de los últimos años (y prosigue el</a:t>
            </a:r>
            <a:r>
              <a:rPr lang="es-ES" strike="noStrike" baseline="0" dirty="0" smtClean="0">
                <a:latin typeface="Tw Cen MT" pitchFamily="34" charset="0"/>
              </a:rPr>
              <a:t> escenario de </a:t>
            </a:r>
            <a:r>
              <a:rPr lang="es-ES" i="1" strike="noStrike" baseline="0" dirty="0" smtClean="0">
                <a:latin typeface="Tw Cen MT" pitchFamily="34" charset="0"/>
              </a:rPr>
              <a:t>status quo</a:t>
            </a:r>
            <a:r>
              <a:rPr lang="es-ES" strike="noStrike" baseline="0" dirty="0" smtClean="0">
                <a:latin typeface="Tw Cen MT" pitchFamily="34" charset="0"/>
              </a:rPr>
              <a:t>), el </a:t>
            </a:r>
            <a:r>
              <a:rPr lang="es-ES" strike="noStrike" baseline="0" noProof="0" dirty="0" smtClean="0">
                <a:latin typeface="Tw Cen MT" pitchFamily="34" charset="0"/>
              </a:rPr>
              <a:t>presupuesto de carbono se agotará en las tres próximas décadas</a:t>
            </a:r>
            <a:r>
              <a:rPr lang="es-ES" strike="noStrike" baseline="0" dirty="0" smtClean="0">
                <a:latin typeface="Tw Cen MT" pitchFamily="34" charset="0"/>
              </a:rPr>
              <a:t>.</a:t>
            </a:r>
          </a:p>
          <a:p>
            <a:endParaRPr lang="en-US" strike="noStrike" baseline="0" dirty="0" smtClean="0">
              <a:latin typeface="Tw Cen MT" pitchFamily="34" charset="0"/>
            </a:endParaRPr>
          </a:p>
          <a:p>
            <a:pPr algn="r"/>
            <a:r>
              <a:rPr lang="en-US" b="0" i="0" strike="noStrike" baseline="0" dirty="0" smtClean="0">
                <a:latin typeface="Tw Cen MT" pitchFamily="34" charset="0"/>
              </a:rPr>
              <a:t>IPCC (2013). </a:t>
            </a:r>
            <a:r>
              <a:rPr lang="es-ES" b="0" i="1" strike="noStrike" baseline="0" noProof="0" dirty="0" smtClean="0">
                <a:latin typeface="Tw Cen MT" pitchFamily="34" charset="0"/>
              </a:rPr>
              <a:t>Cambio Climático 2013 – Bases físicas, Resumen para responsables de políticas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w Cen MT" pitchFamily="34" charset="0"/>
              </a:rPr>
              <a:t>A fin</a:t>
            </a:r>
            <a:r>
              <a:rPr lang="es-ES" sz="1200" kern="1200" dirty="0" smtClean="0">
                <a:solidFill>
                  <a:schemeClr val="tx1"/>
                </a:solidFill>
                <a:latin typeface="Tw Cen MT" pitchFamily="34" charset="0"/>
              </a:rPr>
              <a:t> de</a:t>
            </a:r>
            <a:r>
              <a:rPr lang="es-ES" sz="1200" kern="1200" baseline="0" dirty="0" smtClean="0">
                <a:solidFill>
                  <a:schemeClr val="tx1"/>
                </a:solidFill>
                <a:latin typeface="Tw Cen MT" pitchFamily="34" charset="0"/>
              </a:rPr>
              <a:t> prevenir</a:t>
            </a:r>
            <a:r>
              <a:rPr lang="es-ES" sz="1200" kern="1200" noProof="0" dirty="0" smtClean="0">
                <a:solidFill>
                  <a:schemeClr val="tx1"/>
                </a:solidFill>
                <a:latin typeface="Tw Cen MT" pitchFamily="34" charset="0"/>
              </a:rPr>
              <a:t> peligrosas</a:t>
            </a:r>
            <a:r>
              <a:rPr lang="es-ES" sz="1200" kern="1200" baseline="0" noProof="0" dirty="0" smtClean="0">
                <a:solidFill>
                  <a:schemeClr val="tx1"/>
                </a:solidFill>
                <a:latin typeface="Tw Cen MT" pitchFamily="34" charset="0"/>
              </a:rPr>
              <a:t> interferencias </a:t>
            </a:r>
            <a:r>
              <a:rPr lang="es-ES" sz="1200" i="1" kern="1200" baseline="0" noProof="0" dirty="0" smtClean="0">
                <a:solidFill>
                  <a:schemeClr val="tx1"/>
                </a:solidFill>
                <a:latin typeface="Tw Cen MT" pitchFamily="34" charset="0"/>
              </a:rPr>
              <a:t>antropogénicas</a:t>
            </a:r>
            <a:r>
              <a:rPr lang="es-ES" sz="1200" kern="1200" baseline="0" noProof="0" dirty="0" smtClean="0">
                <a:solidFill>
                  <a:schemeClr val="tx1"/>
                </a:solidFill>
                <a:latin typeface="Tw Cen MT" pitchFamily="34" charset="0"/>
              </a:rPr>
              <a:t> en el sistema climático</a:t>
            </a:r>
            <a:r>
              <a:rPr lang="es-ES" sz="1200" kern="1200" noProof="0" dirty="0" smtClean="0">
                <a:solidFill>
                  <a:schemeClr val="tx1"/>
                </a:solidFill>
                <a:latin typeface="Tw Cen MT" pitchFamily="34" charset="0"/>
              </a:rPr>
              <a:t>,</a:t>
            </a:r>
            <a:r>
              <a:rPr lang="es-ES" sz="1200" kern="1200" baseline="0" noProof="0" dirty="0" smtClean="0">
                <a:solidFill>
                  <a:schemeClr val="tx1"/>
                </a:solidFill>
                <a:latin typeface="Tw Cen MT" pitchFamily="34" charset="0"/>
              </a:rPr>
              <a:t> es preciso adoptar medidas para estabilizar las concentraciones de gases de efecto invernadero en la </a:t>
            </a:r>
            <a:r>
              <a:rPr lang="es-ES" sz="1200" i="1" kern="1200" baseline="0" noProof="0" dirty="0" smtClean="0">
                <a:solidFill>
                  <a:schemeClr val="tx1"/>
                </a:solidFill>
                <a:latin typeface="Tw Cen MT" pitchFamily="34" charset="0"/>
              </a:rPr>
              <a:t>atmósfera</a:t>
            </a:r>
            <a:r>
              <a:rPr lang="es-ES" sz="1200" kern="1200" baseline="0" dirty="0" smtClean="0">
                <a:solidFill>
                  <a:schemeClr val="tx1"/>
                </a:solidFill>
                <a:latin typeface="Tw Cen MT" pitchFamily="34" charset="0"/>
              </a:rPr>
              <a:t>. </a:t>
            </a:r>
            <a:r>
              <a:rPr lang="es-ES" sz="1200" kern="1200" baseline="0" noProof="0" dirty="0" smtClean="0">
                <a:solidFill>
                  <a:schemeClr val="tx1"/>
                </a:solidFill>
                <a:latin typeface="Tw Cen MT" pitchFamily="34" charset="0"/>
              </a:rPr>
              <a:t>Dichas acciones se denominan “mitigación del cambio climático”. De forma más específica, la mitigación incluye</a:t>
            </a:r>
            <a:r>
              <a:rPr lang="es-ES" sz="1200" kern="1200" baseline="0" dirty="0" smtClean="0">
                <a:solidFill>
                  <a:schemeClr val="tx1"/>
                </a:solidFill>
                <a:latin typeface="Tw Cen MT" pitchFamily="34" charset="0"/>
              </a:rPr>
              <a:t>:</a:t>
            </a:r>
          </a:p>
          <a:p>
            <a:pPr marL="171450" indent="-171450">
              <a:buFont typeface="Arial" pitchFamily="34" charset="0"/>
              <a:buChar char="•"/>
            </a:pPr>
            <a:r>
              <a:rPr lang="es-ES" sz="1200" kern="1200" baseline="0" noProof="0" dirty="0" smtClean="0">
                <a:solidFill>
                  <a:schemeClr val="tx1"/>
                </a:solidFill>
                <a:latin typeface="Tw Cen MT" pitchFamily="34" charset="0"/>
              </a:rPr>
              <a:t>reducir las emisiones </a:t>
            </a:r>
            <a:r>
              <a:rPr lang="es-ES" sz="1200" kern="1200" baseline="0" dirty="0" smtClean="0">
                <a:solidFill>
                  <a:schemeClr val="tx1"/>
                </a:solidFill>
                <a:latin typeface="Tw Cen MT" pitchFamily="34" charset="0"/>
              </a:rPr>
              <a:t>de GEI</a:t>
            </a:r>
            <a:r>
              <a:rPr lang="es-ES" sz="1200" b="0" kern="1200" dirty="0" smtClean="0">
                <a:solidFill>
                  <a:schemeClr val="tx1"/>
                </a:solidFill>
                <a:latin typeface="Tw Cen MT" pitchFamily="34" charset="0"/>
              </a:rPr>
              <a:t>,</a:t>
            </a:r>
            <a:r>
              <a:rPr lang="es-ES" sz="1200" b="0" kern="1200" baseline="0" dirty="0" smtClean="0">
                <a:solidFill>
                  <a:schemeClr val="tx1"/>
                </a:solidFill>
                <a:latin typeface="Tw Cen MT" pitchFamily="34" charset="0"/>
              </a:rPr>
              <a:t> p</a:t>
            </a:r>
            <a:r>
              <a:rPr lang="es-ES" sz="1200" b="0" kern="1200" baseline="0" noProof="0" dirty="0" smtClean="0">
                <a:solidFill>
                  <a:schemeClr val="tx1"/>
                </a:solidFill>
                <a:latin typeface="Tw Cen MT" pitchFamily="34" charset="0"/>
              </a:rPr>
              <a:t>. ej. logrando una </a:t>
            </a:r>
            <a:r>
              <a:rPr lang="es-ES" sz="1200" b="0" kern="1200" baseline="0" dirty="0" smtClean="0">
                <a:solidFill>
                  <a:schemeClr val="tx1"/>
                </a:solidFill>
                <a:latin typeface="Tw Cen MT" pitchFamily="34" charset="0"/>
              </a:rPr>
              <a:t>mayor </a:t>
            </a:r>
            <a:r>
              <a:rPr lang="es-ES" sz="1200" b="0" kern="1200" baseline="0" noProof="0" dirty="0" smtClean="0">
                <a:solidFill>
                  <a:schemeClr val="tx1"/>
                </a:solidFill>
                <a:latin typeface="Tw Cen MT" pitchFamily="34" charset="0"/>
              </a:rPr>
              <a:t>eficiencia energética de los equipos antiguos</a:t>
            </a:r>
            <a:r>
              <a:rPr lang="es-ES" sz="1200" b="0" kern="1200" baseline="0" dirty="0" smtClean="0">
                <a:solidFill>
                  <a:schemeClr val="tx1"/>
                </a:solidFill>
                <a:latin typeface="Tw Cen MT" pitchFamily="34" charset="0"/>
              </a:rPr>
              <a:t>;</a:t>
            </a:r>
            <a:endParaRPr lang="es-ES" sz="1200" b="0" kern="1200" dirty="0" smtClean="0">
              <a:solidFill>
                <a:schemeClr val="tx1"/>
              </a:solidFill>
              <a:latin typeface="Tw Cen MT" pitchFamily="34" charset="0"/>
            </a:endParaRPr>
          </a:p>
          <a:p>
            <a:pPr marL="171450" indent="-171450">
              <a:buFont typeface="Arial" pitchFamily="34" charset="0"/>
              <a:buChar char="•"/>
            </a:pPr>
            <a:r>
              <a:rPr lang="es-ES" sz="1200" b="0" kern="1200" noProof="0" dirty="0" smtClean="0">
                <a:solidFill>
                  <a:schemeClr val="tx1"/>
                </a:solidFill>
                <a:latin typeface="Tw Cen MT" pitchFamily="34" charset="0"/>
              </a:rPr>
              <a:t>impedir</a:t>
            </a:r>
            <a:r>
              <a:rPr lang="es-ES" sz="1200" b="0" kern="1200" baseline="0" noProof="0" dirty="0" smtClean="0">
                <a:solidFill>
                  <a:schemeClr val="tx1"/>
                </a:solidFill>
                <a:latin typeface="Tw Cen MT" pitchFamily="34" charset="0"/>
              </a:rPr>
              <a:t> que se liberen nuevas emisiones d</a:t>
            </a:r>
            <a:r>
              <a:rPr lang="es-ES" sz="1200" b="0" kern="1200" baseline="0" dirty="0" smtClean="0">
                <a:solidFill>
                  <a:schemeClr val="tx1"/>
                </a:solidFill>
                <a:latin typeface="Tw Cen MT" pitchFamily="34" charset="0"/>
              </a:rPr>
              <a:t>e GEI a la </a:t>
            </a:r>
            <a:r>
              <a:rPr lang="es-ES" sz="1200" b="0" kern="1200" baseline="0" noProof="0" dirty="0" smtClean="0">
                <a:solidFill>
                  <a:schemeClr val="tx1"/>
                </a:solidFill>
                <a:latin typeface="Tw Cen MT" pitchFamily="34" charset="0"/>
              </a:rPr>
              <a:t>atmósfera, p. ej. evitando que se construyan fábricas intensivas en emisiones;</a:t>
            </a:r>
            <a:endParaRPr lang="es-ES" sz="1200" b="0" kern="1200" baseline="0" dirty="0" smtClean="0">
              <a:solidFill>
                <a:schemeClr val="tx1"/>
              </a:solidFill>
              <a:latin typeface="Tw Cen MT" pitchFamily="34" charset="0"/>
            </a:endParaRPr>
          </a:p>
          <a:p>
            <a:pPr marL="171450" indent="-171450">
              <a:buFont typeface="Arial" pitchFamily="34" charset="0"/>
              <a:buChar char="•"/>
            </a:pPr>
            <a:r>
              <a:rPr lang="es-ES" sz="1200" b="0" kern="1200" noProof="0" dirty="0" smtClean="0">
                <a:solidFill>
                  <a:schemeClr val="tx1"/>
                </a:solidFill>
                <a:latin typeface="Tw Cen MT" pitchFamily="34" charset="0"/>
              </a:rPr>
              <a:t>preservar</a:t>
            </a:r>
            <a:r>
              <a:rPr lang="es-ES" sz="1200" b="0" kern="1200" baseline="0" noProof="0" dirty="0" smtClean="0">
                <a:solidFill>
                  <a:schemeClr val="tx1"/>
                </a:solidFill>
                <a:latin typeface="Tw Cen MT" pitchFamily="34" charset="0"/>
              </a:rPr>
              <a:t> y potenciar los sumideros y reservorios </a:t>
            </a:r>
            <a:r>
              <a:rPr lang="es-ES" sz="1200" b="0" kern="1200" baseline="0" dirty="0" smtClean="0">
                <a:solidFill>
                  <a:schemeClr val="tx1"/>
                </a:solidFill>
                <a:latin typeface="Tw Cen MT" pitchFamily="34" charset="0"/>
              </a:rPr>
              <a:t>de GEI, p. </a:t>
            </a:r>
            <a:r>
              <a:rPr lang="es-ES" sz="1200" b="0" kern="1200" baseline="0" noProof="0" dirty="0" smtClean="0">
                <a:solidFill>
                  <a:schemeClr val="tx1"/>
                </a:solidFill>
                <a:latin typeface="Tw Cen MT" pitchFamily="34" charset="0"/>
              </a:rPr>
              <a:t>ej. protegiendo los sumideros naturales de carbono, como bosques y océanos, o creando nuevos sumideros</a:t>
            </a:r>
            <a:r>
              <a:rPr lang="es-ES" b="0" i="0" dirty="0" smtClean="0">
                <a:latin typeface="Tw Cen MT" pitchFamily="34" charset="0"/>
              </a:rPr>
              <a:t> (“</a:t>
            </a:r>
            <a:r>
              <a:rPr lang="es-ES" b="0" i="0" noProof="0" dirty="0" smtClean="0">
                <a:latin typeface="Tw Cen MT" pitchFamily="34" charset="0"/>
              </a:rPr>
              <a:t>captura de carbono</a:t>
            </a:r>
            <a:r>
              <a:rPr lang="es-ES" b="0" i="0" dirty="0" smtClean="0">
                <a:latin typeface="Tw Cen MT" pitchFamily="34" charset="0"/>
              </a:rPr>
              <a:t>”).</a:t>
            </a:r>
          </a:p>
          <a:p>
            <a:pPr algn="r"/>
            <a:r>
              <a:rPr lang="es-ES" b="0" i="0" dirty="0" smtClean="0">
                <a:latin typeface="Tw Cen MT" pitchFamily="34" charset="0"/>
              </a:rPr>
              <a:t>CMNUCC (2009). </a:t>
            </a:r>
            <a:r>
              <a:rPr lang="es-ES" b="0" i="1" dirty="0" err="1" smtClean="0">
                <a:latin typeface="Tw Cen MT" pitchFamily="34" charset="0"/>
              </a:rPr>
              <a:t>Fact</a:t>
            </a:r>
            <a:r>
              <a:rPr lang="es-ES" b="0" i="1" dirty="0" smtClean="0">
                <a:latin typeface="Tw Cen MT" pitchFamily="34" charset="0"/>
              </a:rPr>
              <a:t> </a:t>
            </a:r>
            <a:r>
              <a:rPr lang="es-ES" b="0" i="1" dirty="0" err="1" smtClean="0">
                <a:latin typeface="Tw Cen MT" pitchFamily="34" charset="0"/>
              </a:rPr>
              <a:t>Sheet</a:t>
            </a:r>
            <a:r>
              <a:rPr lang="es-ES" b="0" i="1" dirty="0" smtClean="0">
                <a:latin typeface="Tw Cen MT" pitchFamily="34" charset="0"/>
              </a:rPr>
              <a:t>: </a:t>
            </a:r>
            <a:r>
              <a:rPr lang="es-ES" b="0" i="1" dirty="0" err="1" smtClean="0">
                <a:latin typeface="Tw Cen MT" pitchFamily="34" charset="0"/>
              </a:rPr>
              <a:t>The</a:t>
            </a:r>
            <a:r>
              <a:rPr lang="es-ES" b="0" i="1" dirty="0" smtClean="0">
                <a:latin typeface="Tw Cen MT" pitchFamily="34" charset="0"/>
              </a:rPr>
              <a:t> </a:t>
            </a:r>
            <a:r>
              <a:rPr lang="es-ES" b="0" i="1" dirty="0" err="1" smtClean="0">
                <a:latin typeface="Tw Cen MT" pitchFamily="34" charset="0"/>
              </a:rPr>
              <a:t>Need</a:t>
            </a:r>
            <a:r>
              <a:rPr lang="es-ES" b="0" i="1" dirty="0" smtClean="0">
                <a:latin typeface="Tw Cen MT" pitchFamily="34" charset="0"/>
              </a:rPr>
              <a:t> </a:t>
            </a:r>
            <a:r>
              <a:rPr lang="es-ES" b="0" i="1" dirty="0" err="1" smtClean="0">
                <a:latin typeface="Tw Cen MT" pitchFamily="34" charset="0"/>
              </a:rPr>
              <a:t>for</a:t>
            </a:r>
            <a:r>
              <a:rPr lang="es-ES" b="0" i="1" dirty="0" smtClean="0">
                <a:latin typeface="Tw Cen MT" pitchFamily="34" charset="0"/>
              </a:rPr>
              <a:t> </a:t>
            </a:r>
            <a:r>
              <a:rPr lang="es-ES" b="0" i="1" dirty="0" err="1" smtClean="0">
                <a:latin typeface="Tw Cen MT" pitchFamily="34" charset="0"/>
              </a:rPr>
              <a:t>Mitigation</a:t>
            </a:r>
            <a:endParaRPr lang="es-ES" b="0" i="1" dirty="0" smtClean="0">
              <a:latin typeface="Tw Cen MT" pitchFamily="34" charset="0"/>
            </a:endParaRPr>
          </a:p>
          <a:p>
            <a:pPr algn="r"/>
            <a:r>
              <a:rPr lang="es-ES" b="0" i="0" dirty="0" smtClean="0">
                <a:latin typeface="Tw Cen MT" pitchFamily="34" charset="0"/>
              </a:rPr>
              <a:t>Página</a:t>
            </a:r>
            <a:r>
              <a:rPr lang="es-ES" b="0" i="0" baseline="0" dirty="0" smtClean="0">
                <a:latin typeface="Tw Cen MT" pitchFamily="34" charset="0"/>
              </a:rPr>
              <a:t> web del PNUMA</a:t>
            </a:r>
          </a:p>
          <a:p>
            <a:pPr marL="0" marR="0" lvl="0" indent="0" algn="l" defTabSz="914400" rtl="0" eaLnBrk="1" fontAlgn="base" latinLnBrk="0" hangingPunct="1">
              <a:lnSpc>
                <a:spcPct val="100000"/>
              </a:lnSpc>
              <a:spcBef>
                <a:spcPts val="0"/>
              </a:spcBef>
              <a:spcAft>
                <a:spcPct val="0"/>
              </a:spcAft>
              <a:buClrTx/>
              <a:buSzTx/>
              <a:buFontTx/>
              <a:buNone/>
              <a:tabLst/>
              <a:defRPr/>
            </a:pPr>
            <a:r>
              <a:rPr lang="es-ES" b="0" i="1" cap="none" baseline="0" noProof="0" dirty="0" smtClean="0">
                <a:solidFill>
                  <a:srgbClr val="000000"/>
                </a:solidFill>
                <a:latin typeface="Tw Cen MT" pitchFamily="34" charset="0"/>
              </a:rPr>
              <a:t>Opciones de Mitigación</a:t>
            </a:r>
            <a:r>
              <a:rPr lang="es-ES" b="0" cap="none" baseline="0" noProof="0" dirty="0" smtClean="0">
                <a:solidFill>
                  <a:srgbClr val="000000"/>
                </a:solidFill>
                <a:latin typeface="Tw Cen MT" pitchFamily="34" charset="0"/>
              </a:rPr>
              <a:t>: A fin de reducir o limitar las emisiones de GEI y/o aumentar la captura de carbono</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se pueden adoptar diversas opciones de mitigación</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Pueden ser tan complejas como elaborar </a:t>
            </a:r>
            <a:r>
              <a:rPr lang="en-US" b="0" cap="none" baseline="0" dirty="0" smtClean="0">
                <a:solidFill>
                  <a:srgbClr val="000000"/>
                </a:solidFill>
                <a:latin typeface="Tw Cen MT" pitchFamily="34" charset="0"/>
              </a:rPr>
              <a:t>un plan de </a:t>
            </a:r>
            <a:r>
              <a:rPr lang="es-ES" b="0" cap="none" baseline="0" noProof="0" dirty="0" smtClean="0">
                <a:solidFill>
                  <a:srgbClr val="000000"/>
                </a:solidFill>
                <a:latin typeface="Tw Cen MT" pitchFamily="34" charset="0"/>
              </a:rPr>
              <a:t>bajas emisiones para el sector energético</a:t>
            </a:r>
            <a:r>
              <a:rPr lang="en-US" b="0" cap="none" baseline="0" dirty="0" smtClean="0">
                <a:solidFill>
                  <a:srgbClr val="000000"/>
                </a:solidFill>
                <a:latin typeface="Tw Cen MT" pitchFamily="34" charset="0"/>
              </a:rPr>
              <a:t>, </a:t>
            </a:r>
            <a:r>
              <a:rPr lang="en-GB" b="0" cap="none" baseline="0" dirty="0" smtClean="0">
                <a:solidFill>
                  <a:srgbClr val="000000"/>
                </a:solidFill>
                <a:latin typeface="Tw Cen MT" pitchFamily="34" charset="0"/>
              </a:rPr>
              <a:t>o tan </a:t>
            </a:r>
            <a:r>
              <a:rPr lang="es-ES" b="0" cap="none" baseline="0" noProof="0" dirty="0" smtClean="0">
                <a:solidFill>
                  <a:srgbClr val="000000"/>
                </a:solidFill>
                <a:latin typeface="Tw Cen MT" pitchFamily="34" charset="0"/>
              </a:rPr>
              <a:t>sencillas como realizar mejoras en el diseño de una cocina</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Las opciones de mitigación pueden variar mucho de un país a otro y es necesario adecuarlas a las circunstancias nacionales específicas</a:t>
            </a:r>
            <a:r>
              <a:rPr lang="en-US"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denominadas medidas de mitigación apropiadas para cada país –MMAP). </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US" b="0" cap="none" baseline="0" dirty="0" smtClean="0">
              <a:solidFill>
                <a:srgbClr val="000000"/>
              </a:solidFill>
              <a:latin typeface="Tw Cen MT"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lang="es-ES" b="0" cap="none" baseline="0" noProof="0" dirty="0" smtClean="0">
                <a:solidFill>
                  <a:srgbClr val="000000"/>
                </a:solidFill>
                <a:latin typeface="Tw Cen MT" pitchFamily="34" charset="0"/>
              </a:rPr>
              <a:t>Economía con Bajas Emisiones de Carbono y </a:t>
            </a:r>
            <a:r>
              <a:rPr lang="es-ES" b="0" i="1" cap="none" baseline="0" noProof="0" dirty="0" smtClean="0">
                <a:solidFill>
                  <a:srgbClr val="000000"/>
                </a:solidFill>
                <a:latin typeface="Tw Cen MT" pitchFamily="34" charset="0"/>
              </a:rPr>
              <a:t>Economía </a:t>
            </a:r>
            <a:r>
              <a:rPr lang="en-GB" b="0" i="1" cap="none" baseline="0" dirty="0" smtClean="0">
                <a:solidFill>
                  <a:srgbClr val="000000"/>
                </a:solidFill>
                <a:latin typeface="Tw Cen MT" pitchFamily="34" charset="0"/>
              </a:rPr>
              <a:t>Verde</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En pocas palabras, el desarrollo con bajas emisiones de carbono implica</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utilizar menos carbono para el crecimiento</a:t>
            </a:r>
            <a:r>
              <a:rPr lang="en-GB" b="0" cap="none" baseline="0" dirty="0" smtClean="0">
                <a:solidFill>
                  <a:srgbClr val="000000"/>
                </a:solidFill>
                <a:latin typeface="Tw Cen MT" pitchFamily="34" charset="0"/>
              </a:rPr>
              <a:t>”. </a:t>
            </a:r>
            <a:r>
              <a:rPr lang="es-ES" b="0" cap="none" baseline="0" noProof="0" dirty="0" smtClean="0">
                <a:solidFill>
                  <a:srgbClr val="000000"/>
                </a:solidFill>
                <a:latin typeface="Tw Cen MT" pitchFamily="34" charset="0"/>
              </a:rPr>
              <a:t>El término </a:t>
            </a:r>
            <a:r>
              <a:rPr lang="en-GB" b="0" cap="none" baseline="0" dirty="0" smtClean="0">
                <a:solidFill>
                  <a:srgbClr val="000000"/>
                </a:solidFill>
                <a:latin typeface="Tw Cen MT" pitchFamily="34" charset="0"/>
              </a:rPr>
              <a:t>“</a:t>
            </a:r>
            <a:r>
              <a:rPr lang="es-ES" b="0" cap="none" baseline="0" noProof="0" dirty="0" smtClean="0">
                <a:solidFill>
                  <a:srgbClr val="000000"/>
                </a:solidFill>
                <a:latin typeface="Tw Cen MT" pitchFamily="34" charset="0"/>
              </a:rPr>
              <a:t>economía verde” abarca asimismo la reducción de emisiones de gases de efecto invernadero, pero también incluye otras cuestiones ambientales que no están directamente relacionadas con el cambio climático (como proteger la salud humana y el medio ambiente del mercurio</a:t>
            </a:r>
            <a:r>
              <a:rPr lang="en-GB" b="0" cap="none" baseline="0" dirty="0" smtClean="0">
                <a:solidFill>
                  <a:srgbClr val="000000"/>
                </a:solidFill>
                <a:latin typeface="Tw Cen MT" pitchFamily="34" charset="0"/>
              </a:rPr>
              <a:t>). El </a:t>
            </a:r>
            <a:r>
              <a:rPr lang="es-ES" b="0" cap="none" baseline="0" noProof="0" dirty="0" smtClean="0">
                <a:solidFill>
                  <a:srgbClr val="000000"/>
                </a:solidFill>
                <a:latin typeface="Tw Cen MT" pitchFamily="34" charset="0"/>
              </a:rPr>
              <a:t>concepto de economía verde también pone énfasis en los beneficios sociales</a:t>
            </a:r>
            <a:r>
              <a:rPr lang="en-GB" b="0" cap="none" baseline="0" dirty="0" smtClean="0">
                <a:solidFill>
                  <a:srgbClr val="000000"/>
                </a:solidFill>
                <a:latin typeface="Tw Cen MT" pitchFamily="34" charset="0"/>
              </a:rPr>
              <a:t>.</a:t>
            </a:r>
          </a:p>
          <a:p>
            <a:pPr marL="0" marR="0" lvl="0" indent="0" algn="r" defTabSz="914400" rtl="0" eaLnBrk="1" fontAlgn="base" latinLnBrk="0" hangingPunct="1">
              <a:lnSpc>
                <a:spcPct val="100000"/>
              </a:lnSpc>
              <a:spcBef>
                <a:spcPts val="0"/>
              </a:spcBef>
              <a:spcAft>
                <a:spcPct val="0"/>
              </a:spcAft>
              <a:buClrTx/>
              <a:buSzTx/>
              <a:buFontTx/>
              <a:buNone/>
              <a:tabLst/>
              <a:defRPr/>
            </a:pPr>
            <a:endParaRPr lang="en-US" cap="none" baseline="0" dirty="0" smtClean="0">
              <a:solidFill>
                <a:srgbClr val="000000"/>
              </a:solidFill>
              <a:latin typeface="Tw Cen MT" pitchFamily="34" charset="0"/>
            </a:endParaRPr>
          </a:p>
          <a:p>
            <a:pPr marL="0" marR="0" lvl="0" indent="0" algn="r" defTabSz="914400" rtl="0" eaLnBrk="1" fontAlgn="base" latinLnBrk="0" hangingPunct="1">
              <a:lnSpc>
                <a:spcPct val="100000"/>
              </a:lnSpc>
              <a:spcBef>
                <a:spcPts val="0"/>
              </a:spcBef>
              <a:spcAft>
                <a:spcPct val="0"/>
              </a:spcAft>
              <a:buClrTx/>
              <a:buSzTx/>
              <a:buFontTx/>
              <a:buNone/>
              <a:tabLst/>
              <a:defRPr/>
            </a:pPr>
            <a:r>
              <a:rPr lang="en-GB" sz="1200" b="0" i="0" u="none" strike="noStrike" kern="1200" baseline="0" dirty="0" err="1" smtClean="0">
                <a:solidFill>
                  <a:schemeClr val="tx1"/>
                </a:solidFill>
                <a:latin typeface="Tw Cen MT" pitchFamily="34" charset="0"/>
              </a:rPr>
              <a:t>Mulugetta</a:t>
            </a:r>
            <a:r>
              <a:rPr lang="en-GB" sz="1200" b="0" i="0" u="none" strike="noStrike" kern="1200" baseline="0" dirty="0" smtClean="0">
                <a:solidFill>
                  <a:schemeClr val="tx1"/>
                </a:solidFill>
                <a:latin typeface="Tw Cen MT" pitchFamily="34" charset="0"/>
              </a:rPr>
              <a:t> Y. &amp; Urban, F. (2010). </a:t>
            </a:r>
            <a:r>
              <a:rPr lang="en-GB" sz="1200" b="0" i="1" u="none" strike="noStrike" kern="1200" baseline="0" dirty="0" smtClean="0">
                <a:solidFill>
                  <a:schemeClr val="tx1"/>
                </a:solidFill>
                <a:latin typeface="Tw Cen MT" pitchFamily="34" charset="0"/>
              </a:rPr>
              <a:t>Deliberating on Low Carbon Development. Energy Policy</a:t>
            </a:r>
          </a:p>
          <a:p>
            <a:pPr marL="0" marR="0" lvl="0" indent="0" algn="r" defTabSz="914400" rtl="0" eaLnBrk="1" fontAlgn="base" latinLnBrk="0" hangingPunct="1">
              <a:lnSpc>
                <a:spcPct val="100000"/>
              </a:lnSpc>
              <a:spcBef>
                <a:spcPts val="0"/>
              </a:spcBef>
              <a:spcAft>
                <a:spcPct val="0"/>
              </a:spcAft>
              <a:buClrTx/>
              <a:buSzTx/>
              <a:buFontTx/>
              <a:buNone/>
              <a:tabLst/>
              <a:defRPr/>
            </a:pPr>
            <a:r>
              <a:rPr lang="en-GB" sz="1200" b="0" i="0" u="none" strike="noStrike" kern="1200" baseline="0" dirty="0" smtClean="0">
                <a:solidFill>
                  <a:schemeClr val="tx1"/>
                </a:solidFill>
                <a:latin typeface="Tw Cen MT" pitchFamily="34" charset="0"/>
              </a:rPr>
              <a:t>PNUMA (2010). </a:t>
            </a:r>
            <a:r>
              <a:rPr lang="en-GB" sz="1200" b="0" i="1" u="none" strike="noStrike" kern="1200" baseline="0" dirty="0" smtClean="0">
                <a:solidFill>
                  <a:schemeClr val="tx1"/>
                </a:solidFill>
                <a:latin typeface="Tw Cen MT" pitchFamily="34" charset="0"/>
              </a:rPr>
              <a:t>Towards a Green Economy  </a:t>
            </a:r>
          </a:p>
          <a:p>
            <a:pPr marL="0" marR="0" lvl="0" indent="0" algn="r" defTabSz="914400" rtl="0" eaLnBrk="1" fontAlgn="base" latinLnBrk="0" hangingPunct="1">
              <a:lnSpc>
                <a:spcPct val="100000"/>
              </a:lnSpc>
              <a:spcBef>
                <a:spcPts val="0"/>
              </a:spcBef>
              <a:spcAft>
                <a:spcPct val="0"/>
              </a:spcAft>
              <a:buClrTx/>
              <a:buSzTx/>
              <a:buFontTx/>
              <a:buNone/>
              <a:tabLst/>
              <a:defRPr/>
            </a:pPr>
            <a:r>
              <a:rPr lang="es-ES" sz="1200" b="0" i="0" u="none" strike="noStrike" kern="1200" cap="none" baseline="0" dirty="0" smtClean="0">
                <a:solidFill>
                  <a:schemeClr val="tx1"/>
                </a:solidFill>
                <a:latin typeface="Tw Cen MT" pitchFamily="34" charset="0"/>
              </a:rPr>
              <a:t>Naciones Unidas - Plataforma de Conocimiento para el Desarrollo Sostenible</a:t>
            </a:r>
            <a:endParaRPr lang="es-ES" b="0" i="0" dirty="0" smtClean="0">
              <a:latin typeface="Tw Cen MT" pitchFamily="34" charset="0"/>
            </a:endParaRPr>
          </a:p>
          <a:p>
            <a:r>
              <a:rPr lang="es-ES" sz="1200" b="1" i="0" kern="1200" dirty="0" smtClean="0">
                <a:solidFill>
                  <a:schemeClr val="tx1"/>
                </a:solidFill>
                <a:effectLst/>
                <a:latin typeface="+mn-lt"/>
                <a:ea typeface="+mn-ea"/>
                <a:cs typeface="+mn-cs"/>
              </a:rPr>
              <a:t>Y qué son las soluciones basadas en la naturaleza?</a:t>
            </a:r>
          </a:p>
          <a:p>
            <a:r>
              <a:rPr lang="es-ES" sz="1200" b="0" i="0" kern="1200" dirty="0" smtClean="0">
                <a:solidFill>
                  <a:schemeClr val="tx1"/>
                </a:solidFill>
                <a:effectLst/>
                <a:latin typeface="+mn-lt"/>
                <a:ea typeface="+mn-ea"/>
                <a:cs typeface="+mn-cs"/>
              </a:rPr>
              <a:t>La Unión Internacional para la Conservación de la Naturaleza (UICN) define las soluciones basadas en la naturaleza como “acciones para proteger, gestionar de forma sostenible, y restaurar los ecosistemas naturales o modificados, que abordan los desafíos sociales de manera efectiva y adaptativa, proporcionando simultáneamente beneficios para el bienestar humano y la biodiversidad”.</a:t>
            </a:r>
          </a:p>
          <a:p>
            <a:r>
              <a:rPr lang="es-ES" sz="1200" b="0" i="0" kern="1200" dirty="0" smtClean="0">
                <a:solidFill>
                  <a:schemeClr val="tx1"/>
                </a:solidFill>
                <a:effectLst/>
                <a:latin typeface="+mn-lt"/>
                <a:ea typeface="+mn-ea"/>
                <a:cs typeface="+mn-cs"/>
              </a:rPr>
              <a:t>En términos más generales, “soluciones basadas en la naturaleza” es un término que se puede utilizar para describir enfoques alternativos y no tradicionales a los problemas ambientales, como inundaciones, escasez de agua o erosión del suelo, mediante el aprovechamiento del capital natural.</a:t>
            </a:r>
          </a:p>
          <a:p>
            <a:r>
              <a:rPr lang="es-ES" sz="1200" b="0" i="0" kern="1200" dirty="0" smtClean="0">
                <a:solidFill>
                  <a:schemeClr val="tx1"/>
                </a:solidFill>
                <a:effectLst/>
                <a:latin typeface="+mn-lt"/>
                <a:ea typeface="+mn-ea"/>
                <a:cs typeface="+mn-cs"/>
              </a:rPr>
              <a:t>Si bien el método tradicional en el desarrollo de infraestructura es “gris” –lo que involucra estructuras construidas y artificiales–, las soluciones basadas en la naturaleza abarcan infraestructura natural, verde e integrada, la cual combina elementos de los tres tipos.</a:t>
            </a:r>
          </a:p>
          <a:p>
            <a:r>
              <a:rPr lang="es-ES" sz="1200" b="0" i="0" kern="1200" dirty="0" smtClean="0">
                <a:solidFill>
                  <a:schemeClr val="tx1"/>
                </a:solidFill>
                <a:effectLst/>
                <a:latin typeface="+mn-lt"/>
                <a:ea typeface="+mn-ea"/>
                <a:cs typeface="+mn-cs"/>
              </a:rPr>
              <a:t>Las soluciones basadas en la naturaleza se desvinculan de la construcción de diques, embalses, represas y sistemas de drenaje, por los cuales optaría un enfoque de infraestructura gris para ciertos riesgos climáticos.</a:t>
            </a:r>
          </a:p>
          <a:p>
            <a:r>
              <a:rPr lang="es-ES" sz="1200" b="0" i="0" kern="1200" dirty="0" smtClean="0">
                <a:solidFill>
                  <a:schemeClr val="tx1"/>
                </a:solidFill>
                <a:effectLst/>
                <a:latin typeface="+mn-lt"/>
                <a:ea typeface="+mn-ea"/>
                <a:cs typeface="+mn-cs"/>
              </a:rPr>
              <a:t>En cambio, entre las soluciones basadas en la naturaleza se podría incluir restaurar y conservar los arrecifes de coral y los cinturones de manglares para mejorar la resiliencia a las inundaciones costeras y al aumento del nivel del mar, actuando como una primera línea de defensa para ayudar a disipar la energía de las olas; mejorar la vegetación para reducir los riesgos de deslizamientos de tierra; y crear áreas verdes permeables para ayudar a reponer las aguas subterráneas en regiones que enfrentan escasez de agua.</a:t>
            </a:r>
          </a:p>
          <a:p>
            <a:r>
              <a:rPr lang="es-ES" dirty="0" smtClean="0">
                <a:hlinkClick r:id="rId4"/>
              </a:rPr>
              <a:t>https://blogs.iadb.org/sostenibilidad/es/que-son-las-soluciones-basadas-en-la-naturaleza-y-por-que-son-importantes/</a:t>
            </a:r>
            <a:endParaRPr lang="es-ES" sz="1200" b="0" i="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6</a:t>
            </a:fld>
            <a:endParaRPr lang="es-ES_tradnl"/>
          </a:p>
        </p:txBody>
      </p:sp>
    </p:spTree>
    <p:extLst>
      <p:ext uri="{BB962C8B-B14F-4D97-AF65-F5344CB8AC3E}">
        <p14:creationId xmlns:p14="http://schemas.microsoft.com/office/powerpoint/2010/main" val="2925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s-ES" b="0" i="0" baseline="0" noProof="0" dirty="0" smtClean="0">
                <a:latin typeface="Tw Cen MT" pitchFamily="34" charset="0"/>
              </a:rPr>
              <a:t>Inventario de emisiones es contar cuánto se está emitiendo. Ahora, el medir cuanto se está emitiendo es un indicador estratégico para conocer la incidencia que se tiene sobre el cambio climático, el mayor reto que la humanidad ha afrontado. Conocer las emisiones permite poner en marcha estrategia y acciones ante el cambio climático y poder establecer metas y objetivos, penalizar con impuestos o premiar con ventajas a las entidades o países que estén siguiendo el camino de ralentizar el fenómeno del cambio climático.</a:t>
            </a:r>
            <a:endParaRPr lang="es-ES_tradnl" dirty="0" smtClean="0">
              <a:hlinkClick r:id="rId3"/>
            </a:endParaRPr>
          </a:p>
          <a:p>
            <a:endParaRPr lang="es-ES_tradnl" dirty="0" smtClean="0">
              <a:hlinkClick r:id="rId3"/>
            </a:endParaRPr>
          </a:p>
          <a:p>
            <a:r>
              <a:rPr lang="es-ES_tradnl" dirty="0" smtClean="0">
                <a:hlinkClick r:id="rId3"/>
              </a:rPr>
              <a:t>https://climateanalytics.org/media/2012gapreport.pdf</a:t>
            </a:r>
            <a:endParaRPr lang="es-ES" b="0" i="0" baseline="0" noProof="0" dirty="0" smtClean="0">
              <a:latin typeface="Tw Cen MT" pitchFamily="34" charset="0"/>
            </a:endParaRPr>
          </a:p>
          <a:p>
            <a:r>
              <a:rPr lang="es-ES" b="0" i="0" baseline="0" noProof="0" dirty="0" smtClean="0">
                <a:latin typeface="Tw Cen MT" pitchFamily="34" charset="0"/>
              </a:rPr>
              <a:t>Los </a:t>
            </a:r>
            <a:r>
              <a:rPr lang="es-ES" b="0" i="0" baseline="0" noProof="0" dirty="0">
                <a:latin typeface="Tw Cen MT" pitchFamily="34" charset="0"/>
              </a:rPr>
              <a:t>tres gráficos siguientes comparan los niveles </a:t>
            </a:r>
            <a:r>
              <a:rPr kumimoji="0" lang="es-ES" sz="1200" b="0" i="0" u="none" strike="noStrike" kern="1200" cap="none" spc="0" normalizeH="0" baseline="0" noProof="0" dirty="0">
                <a:ln>
                  <a:noFill/>
                </a:ln>
                <a:solidFill>
                  <a:prstClr val="black"/>
                </a:solidFill>
                <a:effectLst/>
                <a:uLnTx/>
                <a:uFillTx/>
                <a:latin typeface="Tw Cen MT" pitchFamily="34" charset="0"/>
              </a:rPr>
              <a:t>anteriores, actuales y previstos</a:t>
            </a:r>
            <a:r>
              <a:rPr lang="es-ES" b="0" i="0" baseline="0" noProof="0" dirty="0">
                <a:latin typeface="Tw Cen MT" pitchFamily="34" charset="0"/>
              </a:rPr>
              <a:t> de emisiones de GEI de los países del G20 que han formulado promesas en materia de mitigación (los países de la Unión Europea están representados en conjunto). El presente gráfico muestra las emisiones totales por país. En 1990, el principal emisor era los Estados Unidos de América. Sin embargo, en 2010 China superó ampliamente a los Estados Unidos en términos de emisiones totales. La diferencia es incluso más pronunciada en lo que respecta a los niveles de emisiones proyectadas para 2020. </a:t>
            </a:r>
          </a:p>
          <a:p>
            <a:endParaRPr lang="es-ES" b="0" i="0" baseline="0" noProof="0" dirty="0">
              <a:latin typeface="Tw Cen MT" pitchFamily="34" charset="0"/>
            </a:endParaRPr>
          </a:p>
          <a:p>
            <a:r>
              <a:rPr lang="es-ES" b="0" i="0" baseline="0" noProof="0" dirty="0">
                <a:latin typeface="Tw Cen MT" pitchFamily="34" charset="0"/>
              </a:rPr>
              <a:t>Las siguientes diapositivas examinan los niveles de emisiones desde el punto de vista del </a:t>
            </a:r>
            <a:r>
              <a:rPr lang="es-ES" b="0" i="1" baseline="0" noProof="0" dirty="0">
                <a:latin typeface="Tw Cen MT" pitchFamily="34" charset="0"/>
              </a:rPr>
              <a:t>producto interno bruto </a:t>
            </a:r>
            <a:r>
              <a:rPr lang="es-ES" b="0" i="0" baseline="0" noProof="0" dirty="0">
                <a:latin typeface="Tw Cen MT" pitchFamily="34" charset="0"/>
              </a:rPr>
              <a:t>(PIB) y las emisiones per cápita. </a:t>
            </a:r>
            <a:endParaRPr lang="es-ES" b="0" i="0" baseline="0" noProof="0" dirty="0" smtClean="0">
              <a:latin typeface="Tw Cen MT" pitchFamily="34" charset="0"/>
            </a:endParaRPr>
          </a:p>
          <a:p>
            <a:pPr algn="l"/>
            <a:endParaRPr lang="es-ES" b="0" i="0" baseline="0" noProof="0" dirty="0" smtClean="0">
              <a:latin typeface="Tw Cen MT" pitchFamily="34" charset="0"/>
            </a:endParaRPr>
          </a:p>
          <a:p>
            <a:pPr algn="l"/>
            <a:r>
              <a:rPr lang="es-ES" dirty="0" smtClean="0"/>
              <a:t>Figure 2.6, Figure 2.7 and Figure 2.8 </a:t>
            </a:r>
            <a:r>
              <a:rPr lang="es-ES" dirty="0" err="1" smtClean="0"/>
              <a:t>provide</a:t>
            </a:r>
            <a:r>
              <a:rPr lang="es-ES" dirty="0" smtClean="0"/>
              <a:t> a </a:t>
            </a:r>
            <a:r>
              <a:rPr lang="es-ES" dirty="0" err="1" smtClean="0"/>
              <a:t>comparison</a:t>
            </a:r>
            <a:r>
              <a:rPr lang="es-ES" dirty="0" smtClean="0"/>
              <a:t> of </a:t>
            </a:r>
            <a:r>
              <a:rPr lang="es-ES" dirty="0" err="1" smtClean="0"/>
              <a:t>the</a:t>
            </a:r>
            <a:r>
              <a:rPr lang="es-ES" dirty="0" smtClean="0"/>
              <a:t> </a:t>
            </a:r>
            <a:r>
              <a:rPr lang="es-ES" dirty="0" err="1" smtClean="0"/>
              <a:t>emissions</a:t>
            </a:r>
            <a:r>
              <a:rPr lang="es-ES" dirty="0" smtClean="0"/>
              <a:t> of </a:t>
            </a:r>
            <a:r>
              <a:rPr lang="es-ES" dirty="0" err="1" smtClean="0"/>
              <a:t>countries</a:t>
            </a:r>
            <a:r>
              <a:rPr lang="es-ES" dirty="0" smtClean="0"/>
              <a:t> </a:t>
            </a:r>
            <a:r>
              <a:rPr lang="es-ES" dirty="0" err="1" smtClean="0"/>
              <a:t>included</a:t>
            </a:r>
            <a:r>
              <a:rPr lang="es-ES" dirty="0" smtClean="0"/>
              <a:t> in </a:t>
            </a:r>
            <a:r>
              <a:rPr lang="es-ES" dirty="0" err="1" smtClean="0"/>
              <a:t>the</a:t>
            </a:r>
            <a:r>
              <a:rPr lang="es-ES" dirty="0" smtClean="0"/>
              <a:t> G20 </a:t>
            </a:r>
            <a:r>
              <a:rPr lang="es-ES" dirty="0" err="1" smtClean="0"/>
              <a:t>with</a:t>
            </a:r>
            <a:r>
              <a:rPr lang="es-ES" dirty="0" smtClean="0"/>
              <a:t> a </a:t>
            </a:r>
            <a:r>
              <a:rPr lang="es-ES" dirty="0" err="1" smtClean="0"/>
              <a:t>pledge</a:t>
            </a:r>
            <a:r>
              <a:rPr lang="es-ES" dirty="0" smtClean="0"/>
              <a:t>, </a:t>
            </a:r>
            <a:r>
              <a:rPr lang="es-ES" dirty="0" err="1" smtClean="0"/>
              <a:t>treating</a:t>
            </a:r>
            <a:r>
              <a:rPr lang="es-ES" dirty="0" smtClean="0"/>
              <a:t> </a:t>
            </a:r>
            <a:r>
              <a:rPr lang="es-ES" dirty="0" err="1" smtClean="0"/>
              <a:t>the</a:t>
            </a:r>
            <a:r>
              <a:rPr lang="es-ES" dirty="0" smtClean="0"/>
              <a:t> </a:t>
            </a:r>
            <a:r>
              <a:rPr lang="es-ES" dirty="0" err="1" smtClean="0"/>
              <a:t>European</a:t>
            </a:r>
            <a:r>
              <a:rPr lang="es-ES" dirty="0" smtClean="0"/>
              <a:t> </a:t>
            </a:r>
            <a:r>
              <a:rPr lang="es-ES" dirty="0" err="1" smtClean="0"/>
              <a:t>Union</a:t>
            </a:r>
            <a:r>
              <a:rPr lang="es-ES" dirty="0" smtClean="0"/>
              <a:t> as a </a:t>
            </a:r>
            <a:r>
              <a:rPr lang="es-ES" dirty="0" err="1" smtClean="0"/>
              <a:t>group</a:t>
            </a:r>
            <a:r>
              <a:rPr lang="es-ES" dirty="0" smtClean="0"/>
              <a:t>. </a:t>
            </a:r>
            <a:r>
              <a:rPr lang="es-ES" dirty="0" err="1" smtClean="0"/>
              <a:t>The</a:t>
            </a:r>
            <a:r>
              <a:rPr lang="es-ES" dirty="0" smtClean="0"/>
              <a:t> figures </a:t>
            </a:r>
            <a:r>
              <a:rPr lang="es-ES" dirty="0" err="1" smtClean="0"/>
              <a:t>put</a:t>
            </a:r>
            <a:r>
              <a:rPr lang="es-ES" dirty="0" smtClean="0"/>
              <a:t> </a:t>
            </a:r>
            <a:r>
              <a:rPr lang="es-ES" dirty="0" err="1" smtClean="0"/>
              <a:t>the</a:t>
            </a:r>
            <a:r>
              <a:rPr lang="es-ES" dirty="0" smtClean="0"/>
              <a:t> </a:t>
            </a:r>
            <a:r>
              <a:rPr lang="es-ES" dirty="0" err="1" smtClean="0"/>
              <a:t>pledges</a:t>
            </a:r>
            <a:r>
              <a:rPr lang="es-ES" dirty="0" smtClean="0"/>
              <a:t> in </a:t>
            </a:r>
            <a:r>
              <a:rPr lang="es-ES" dirty="0" err="1" smtClean="0"/>
              <a:t>perspective</a:t>
            </a:r>
            <a:r>
              <a:rPr lang="es-ES" dirty="0" smtClean="0"/>
              <a:t> </a:t>
            </a:r>
            <a:r>
              <a:rPr lang="es-ES" dirty="0" err="1" smtClean="0"/>
              <a:t>with</a:t>
            </a:r>
            <a:r>
              <a:rPr lang="es-ES" dirty="0" smtClean="0"/>
              <a:t> </a:t>
            </a:r>
            <a:r>
              <a:rPr lang="es-ES" dirty="0" err="1" smtClean="0"/>
              <a:t>historical</a:t>
            </a:r>
            <a:r>
              <a:rPr lang="es-ES" dirty="0" smtClean="0"/>
              <a:t> </a:t>
            </a:r>
            <a:r>
              <a:rPr lang="es-ES" dirty="0" err="1" smtClean="0"/>
              <a:t>trends</a:t>
            </a:r>
            <a:r>
              <a:rPr lang="es-ES" dirty="0" smtClean="0"/>
              <a:t> and </a:t>
            </a:r>
            <a:r>
              <a:rPr lang="es-ES" dirty="0" err="1" smtClean="0"/>
              <a:t>on</a:t>
            </a:r>
            <a:r>
              <a:rPr lang="es-ES" dirty="0" smtClean="0"/>
              <a:t> a </a:t>
            </a:r>
            <a:r>
              <a:rPr lang="es-ES" dirty="0" err="1" smtClean="0"/>
              <a:t>unit</a:t>
            </a:r>
            <a:r>
              <a:rPr lang="es-ES" dirty="0" smtClean="0"/>
              <a:t> of GDP and per </a:t>
            </a:r>
            <a:r>
              <a:rPr lang="es-ES" dirty="0" err="1" smtClean="0"/>
              <a:t>capita</a:t>
            </a:r>
            <a:r>
              <a:rPr lang="es-ES" dirty="0" smtClean="0"/>
              <a:t> </a:t>
            </a:r>
            <a:r>
              <a:rPr lang="es-ES" dirty="0" err="1" smtClean="0"/>
              <a:t>basis</a:t>
            </a:r>
            <a:r>
              <a:rPr lang="es-ES" dirty="0" smtClean="0"/>
              <a:t>. In </a:t>
            </a:r>
            <a:r>
              <a:rPr lang="es-ES" dirty="0" err="1" smtClean="0"/>
              <a:t>terms</a:t>
            </a:r>
            <a:r>
              <a:rPr lang="es-ES" dirty="0" smtClean="0"/>
              <a:t> of </a:t>
            </a:r>
            <a:r>
              <a:rPr lang="es-ES" dirty="0" err="1" smtClean="0"/>
              <a:t>absolute</a:t>
            </a:r>
            <a:r>
              <a:rPr lang="es-ES" dirty="0" smtClean="0"/>
              <a:t> </a:t>
            </a:r>
            <a:r>
              <a:rPr lang="es-ES" dirty="0" err="1" smtClean="0"/>
              <a:t>emissions</a:t>
            </a:r>
            <a:r>
              <a:rPr lang="es-ES" dirty="0" smtClean="0"/>
              <a:t>, </a:t>
            </a:r>
            <a:r>
              <a:rPr lang="es-ES" dirty="0" err="1" smtClean="0"/>
              <a:t>most</a:t>
            </a:r>
            <a:r>
              <a:rPr lang="es-ES" dirty="0" smtClean="0"/>
              <a:t> </a:t>
            </a:r>
            <a:r>
              <a:rPr lang="es-ES" dirty="0" err="1" smtClean="0"/>
              <a:t>developed</a:t>
            </a:r>
            <a:r>
              <a:rPr lang="es-ES" dirty="0" smtClean="0"/>
              <a:t> </a:t>
            </a:r>
            <a:r>
              <a:rPr lang="es-ES" dirty="0" err="1" smtClean="0"/>
              <a:t>countries</a:t>
            </a:r>
            <a:r>
              <a:rPr lang="es-ES" dirty="0" smtClean="0"/>
              <a:t> </a:t>
            </a:r>
            <a:r>
              <a:rPr lang="es-ES" dirty="0" err="1" smtClean="0"/>
              <a:t>propose</a:t>
            </a:r>
            <a:r>
              <a:rPr lang="es-ES" dirty="0" smtClean="0"/>
              <a:t> to reduce </a:t>
            </a:r>
            <a:r>
              <a:rPr lang="es-ES" dirty="0" err="1" smtClean="0"/>
              <a:t>emissions</a:t>
            </a:r>
            <a:r>
              <a:rPr lang="es-ES" dirty="0" smtClean="0"/>
              <a:t> </a:t>
            </a:r>
            <a:r>
              <a:rPr lang="es-ES" dirty="0" err="1" smtClean="0"/>
              <a:t>by</a:t>
            </a:r>
            <a:r>
              <a:rPr lang="es-ES" dirty="0" smtClean="0"/>
              <a:t> 2020 </a:t>
            </a:r>
            <a:r>
              <a:rPr lang="es-ES" dirty="0" err="1" smtClean="0"/>
              <a:t>below</a:t>
            </a:r>
            <a:r>
              <a:rPr lang="es-ES" dirty="0" smtClean="0"/>
              <a:t> </a:t>
            </a:r>
            <a:r>
              <a:rPr lang="es-ES" dirty="0" err="1" smtClean="0"/>
              <a:t>the</a:t>
            </a:r>
            <a:r>
              <a:rPr lang="es-ES" dirty="0" smtClean="0"/>
              <a:t> </a:t>
            </a:r>
            <a:r>
              <a:rPr lang="es-ES" dirty="0" err="1" smtClean="0"/>
              <a:t>current</a:t>
            </a:r>
            <a:r>
              <a:rPr lang="es-ES" dirty="0" smtClean="0"/>
              <a:t> </a:t>
            </a:r>
            <a:r>
              <a:rPr lang="es-ES" dirty="0" err="1" smtClean="0"/>
              <a:t>level</a:t>
            </a:r>
            <a:r>
              <a:rPr lang="es-ES" dirty="0" smtClean="0"/>
              <a:t> (2010), </a:t>
            </a:r>
            <a:r>
              <a:rPr lang="es-ES" dirty="0" err="1" smtClean="0"/>
              <a:t>with</a:t>
            </a:r>
            <a:r>
              <a:rPr lang="es-ES" dirty="0" smtClean="0"/>
              <a:t> </a:t>
            </a:r>
            <a:r>
              <a:rPr lang="es-ES" dirty="0" err="1" smtClean="0"/>
              <a:t>the</a:t>
            </a:r>
            <a:r>
              <a:rPr lang="es-ES" dirty="0" smtClean="0"/>
              <a:t> </a:t>
            </a:r>
            <a:r>
              <a:rPr lang="es-ES" dirty="0" err="1" smtClean="0"/>
              <a:t>exception</a:t>
            </a:r>
            <a:r>
              <a:rPr lang="es-ES" dirty="0" smtClean="0"/>
              <a:t> of </a:t>
            </a:r>
            <a:r>
              <a:rPr lang="es-ES" dirty="0" err="1" smtClean="0"/>
              <a:t>Russia</a:t>
            </a:r>
            <a:r>
              <a:rPr lang="es-ES" dirty="0" smtClean="0"/>
              <a:t> (</a:t>
            </a:r>
            <a:r>
              <a:rPr lang="es-ES" dirty="0" err="1" smtClean="0"/>
              <a:t>see</a:t>
            </a:r>
            <a:r>
              <a:rPr lang="es-ES" dirty="0" smtClean="0"/>
              <a:t> Figure 2.7). </a:t>
            </a:r>
            <a:r>
              <a:rPr lang="es-ES" dirty="0" err="1" smtClean="0"/>
              <a:t>Developing</a:t>
            </a:r>
            <a:r>
              <a:rPr lang="es-ES" dirty="0" smtClean="0"/>
              <a:t> </a:t>
            </a:r>
            <a:r>
              <a:rPr lang="es-ES" dirty="0" err="1" smtClean="0"/>
              <a:t>countries</a:t>
            </a:r>
            <a:r>
              <a:rPr lang="es-ES" dirty="0" smtClean="0"/>
              <a:t> </a:t>
            </a:r>
            <a:r>
              <a:rPr lang="es-ES" dirty="0" err="1" smtClean="0"/>
              <a:t>generally</a:t>
            </a:r>
            <a:r>
              <a:rPr lang="es-ES" dirty="0" smtClean="0"/>
              <a:t> </a:t>
            </a:r>
            <a:r>
              <a:rPr lang="es-ES" dirty="0" err="1" smtClean="0"/>
              <a:t>propose</a:t>
            </a:r>
            <a:r>
              <a:rPr lang="es-ES" dirty="0" smtClean="0"/>
              <a:t> to </a:t>
            </a:r>
            <a:r>
              <a:rPr lang="es-ES" dirty="0" err="1" smtClean="0"/>
              <a:t>slow</a:t>
            </a:r>
            <a:r>
              <a:rPr lang="es-ES" dirty="0" smtClean="0"/>
              <a:t> </a:t>
            </a:r>
            <a:r>
              <a:rPr lang="es-ES" dirty="0" err="1" smtClean="0"/>
              <a:t>the</a:t>
            </a:r>
            <a:r>
              <a:rPr lang="es-ES" dirty="0" smtClean="0"/>
              <a:t> </a:t>
            </a:r>
            <a:r>
              <a:rPr lang="es-ES" dirty="0" err="1" smtClean="0"/>
              <a:t>speed</a:t>
            </a:r>
            <a:r>
              <a:rPr lang="es-ES" dirty="0" smtClean="0"/>
              <a:t> of </a:t>
            </a:r>
            <a:r>
              <a:rPr lang="es-ES" dirty="0" err="1" smtClean="0"/>
              <a:t>growth</a:t>
            </a:r>
            <a:r>
              <a:rPr lang="es-ES" dirty="0" smtClean="0"/>
              <a:t> of </a:t>
            </a:r>
            <a:r>
              <a:rPr lang="es-ES" dirty="0" err="1" smtClean="0"/>
              <a:t>emissions</a:t>
            </a:r>
            <a:r>
              <a:rPr lang="es-ES" dirty="0" smtClean="0"/>
              <a:t>. </a:t>
            </a:r>
            <a:r>
              <a:rPr lang="es-ES" dirty="0" err="1" smtClean="0"/>
              <a:t>The</a:t>
            </a:r>
            <a:r>
              <a:rPr lang="es-ES" dirty="0" smtClean="0"/>
              <a:t> </a:t>
            </a:r>
            <a:r>
              <a:rPr lang="es-ES" dirty="0" err="1" smtClean="0"/>
              <a:t>BaU</a:t>
            </a:r>
            <a:r>
              <a:rPr lang="es-ES" dirty="0" smtClean="0"/>
              <a:t> </a:t>
            </a:r>
            <a:r>
              <a:rPr lang="es-ES" dirty="0" err="1" smtClean="0"/>
              <a:t>provided</a:t>
            </a:r>
            <a:r>
              <a:rPr lang="es-ES" dirty="0" smtClean="0"/>
              <a:t> </a:t>
            </a:r>
            <a:r>
              <a:rPr lang="es-ES" dirty="0" err="1" smtClean="0"/>
              <a:t>by</a:t>
            </a:r>
            <a:r>
              <a:rPr lang="es-ES" dirty="0" smtClean="0"/>
              <a:t> </a:t>
            </a:r>
            <a:r>
              <a:rPr lang="es-ES" dirty="0" err="1" smtClean="0"/>
              <a:t>the</a:t>
            </a:r>
            <a:r>
              <a:rPr lang="es-ES" dirty="0" smtClean="0"/>
              <a:t> </a:t>
            </a:r>
            <a:r>
              <a:rPr lang="es-ES" dirty="0" err="1" smtClean="0"/>
              <a:t>countries</a:t>
            </a:r>
            <a:r>
              <a:rPr lang="es-ES" dirty="0" smtClean="0"/>
              <a:t> </a:t>
            </a:r>
            <a:r>
              <a:rPr lang="es-ES" dirty="0" err="1" smtClean="0"/>
              <a:t>themselves</a:t>
            </a:r>
            <a:r>
              <a:rPr lang="es-ES" dirty="0" smtClean="0"/>
              <a:t> </a:t>
            </a:r>
            <a:r>
              <a:rPr lang="es-ES" dirty="0" err="1" smtClean="0"/>
              <a:t>is</a:t>
            </a:r>
            <a:r>
              <a:rPr lang="es-ES" dirty="0" smtClean="0"/>
              <a:t> </a:t>
            </a:r>
            <a:r>
              <a:rPr lang="es-ES" dirty="0" err="1" smtClean="0"/>
              <a:t>often</a:t>
            </a:r>
            <a:r>
              <a:rPr lang="es-ES" dirty="0" smtClean="0"/>
              <a:t> at </a:t>
            </a:r>
            <a:r>
              <a:rPr lang="es-ES" dirty="0" err="1" smtClean="0"/>
              <a:t>the</a:t>
            </a:r>
            <a:r>
              <a:rPr lang="es-ES" dirty="0" smtClean="0"/>
              <a:t> </a:t>
            </a:r>
            <a:r>
              <a:rPr lang="es-ES" dirty="0" err="1" smtClean="0"/>
              <a:t>high</a:t>
            </a:r>
            <a:r>
              <a:rPr lang="es-ES" dirty="0" smtClean="0"/>
              <a:t> </a:t>
            </a:r>
            <a:r>
              <a:rPr lang="es-ES" dirty="0" err="1" smtClean="0"/>
              <a:t>end</a:t>
            </a:r>
            <a:r>
              <a:rPr lang="es-ES" dirty="0" smtClean="0"/>
              <a:t> of </a:t>
            </a:r>
            <a:r>
              <a:rPr lang="es-ES" dirty="0" err="1" smtClean="0"/>
              <a:t>the</a:t>
            </a:r>
            <a:r>
              <a:rPr lang="es-ES" dirty="0" smtClean="0"/>
              <a:t> </a:t>
            </a:r>
            <a:r>
              <a:rPr lang="es-ES" dirty="0" err="1" smtClean="0"/>
              <a:t>BaUs</a:t>
            </a:r>
            <a:r>
              <a:rPr lang="es-ES" dirty="0" smtClean="0"/>
              <a:t> </a:t>
            </a:r>
            <a:r>
              <a:rPr lang="es-ES" dirty="0" err="1" smtClean="0"/>
              <a:t>used</a:t>
            </a:r>
            <a:r>
              <a:rPr lang="es-ES" dirty="0" smtClean="0"/>
              <a:t> </a:t>
            </a:r>
            <a:r>
              <a:rPr lang="es-ES" dirty="0" err="1" smtClean="0"/>
              <a:t>by</a:t>
            </a:r>
            <a:r>
              <a:rPr lang="es-ES" dirty="0" smtClean="0"/>
              <a:t> </a:t>
            </a:r>
            <a:r>
              <a:rPr lang="es-ES" dirty="0" err="1" smtClean="0"/>
              <a:t>the</a:t>
            </a:r>
            <a:r>
              <a:rPr lang="es-ES" dirty="0" smtClean="0"/>
              <a:t> </a:t>
            </a:r>
            <a:r>
              <a:rPr lang="es-ES" dirty="0" err="1" smtClean="0"/>
              <a:t>modelling</a:t>
            </a:r>
            <a:r>
              <a:rPr lang="es-ES" dirty="0" smtClean="0"/>
              <a:t> </a:t>
            </a:r>
            <a:r>
              <a:rPr lang="es-ES" dirty="0" err="1" smtClean="0"/>
              <a:t>groups</a:t>
            </a:r>
            <a:r>
              <a:rPr lang="es-ES" dirty="0" smtClean="0"/>
              <a:t>. </a:t>
            </a:r>
            <a:r>
              <a:rPr lang="es-ES" dirty="0" err="1" smtClean="0"/>
              <a:t>Developing</a:t>
            </a:r>
            <a:r>
              <a:rPr lang="es-ES" dirty="0" smtClean="0"/>
              <a:t> </a:t>
            </a:r>
            <a:r>
              <a:rPr lang="es-ES" dirty="0" err="1" smtClean="0"/>
              <a:t>countries</a:t>
            </a:r>
            <a:r>
              <a:rPr lang="es-ES" dirty="0" smtClean="0"/>
              <a:t> </a:t>
            </a:r>
            <a:r>
              <a:rPr lang="es-ES" dirty="0" err="1" smtClean="0"/>
              <a:t>usually</a:t>
            </a:r>
            <a:r>
              <a:rPr lang="es-ES" dirty="0" smtClean="0"/>
              <a:t> </a:t>
            </a:r>
            <a:r>
              <a:rPr lang="es-ES" dirty="0" err="1" smtClean="0"/>
              <a:t>have</a:t>
            </a:r>
            <a:r>
              <a:rPr lang="es-ES" dirty="0" smtClean="0"/>
              <a:t> </a:t>
            </a:r>
            <a:r>
              <a:rPr lang="es-ES" dirty="0" err="1" smtClean="0"/>
              <a:t>higher</a:t>
            </a:r>
            <a:r>
              <a:rPr lang="es-ES" dirty="0" smtClean="0"/>
              <a:t> </a:t>
            </a:r>
            <a:r>
              <a:rPr lang="es-ES" dirty="0" err="1" smtClean="0"/>
              <a:t>emissions</a:t>
            </a:r>
            <a:r>
              <a:rPr lang="es-ES" dirty="0" smtClean="0"/>
              <a:t> per </a:t>
            </a:r>
            <a:r>
              <a:rPr lang="es-ES" dirty="0" err="1" smtClean="0"/>
              <a:t>unit</a:t>
            </a:r>
            <a:r>
              <a:rPr lang="es-ES" dirty="0" smtClean="0"/>
              <a:t> of GDP </a:t>
            </a:r>
            <a:r>
              <a:rPr lang="es-ES" dirty="0" err="1" smtClean="0"/>
              <a:t>than</a:t>
            </a:r>
            <a:r>
              <a:rPr lang="es-ES" dirty="0" smtClean="0"/>
              <a:t> </a:t>
            </a:r>
            <a:r>
              <a:rPr lang="es-ES" dirty="0" err="1" smtClean="0"/>
              <a:t>developed</a:t>
            </a:r>
            <a:r>
              <a:rPr lang="es-ES" dirty="0" smtClean="0"/>
              <a:t> </a:t>
            </a:r>
            <a:r>
              <a:rPr lang="es-ES" dirty="0" err="1" smtClean="0"/>
              <a:t>countries</a:t>
            </a:r>
            <a:r>
              <a:rPr lang="es-ES" dirty="0" smtClean="0"/>
              <a:t>, in particular </a:t>
            </a:r>
            <a:r>
              <a:rPr lang="es-ES" dirty="0" err="1" smtClean="0"/>
              <a:t>if</a:t>
            </a:r>
            <a:r>
              <a:rPr lang="es-ES" dirty="0" smtClean="0"/>
              <a:t> </a:t>
            </a:r>
            <a:r>
              <a:rPr lang="es-ES" dirty="0" err="1" smtClean="0"/>
              <a:t>the</a:t>
            </a:r>
            <a:r>
              <a:rPr lang="es-ES" dirty="0" smtClean="0"/>
              <a:t> share of </a:t>
            </a:r>
            <a:r>
              <a:rPr lang="es-ES" dirty="0" err="1" smtClean="0"/>
              <a:t>forestry</a:t>
            </a:r>
            <a:r>
              <a:rPr lang="es-ES" dirty="0" smtClean="0"/>
              <a:t> </a:t>
            </a:r>
            <a:r>
              <a:rPr lang="es-ES" dirty="0" err="1" smtClean="0"/>
              <a:t>emissions</a:t>
            </a:r>
            <a:r>
              <a:rPr lang="es-ES" dirty="0" smtClean="0"/>
              <a:t> </a:t>
            </a:r>
            <a:r>
              <a:rPr lang="es-ES" dirty="0" err="1" smtClean="0"/>
              <a:t>is</a:t>
            </a:r>
            <a:r>
              <a:rPr lang="es-ES" dirty="0" smtClean="0"/>
              <a:t> </a:t>
            </a:r>
            <a:r>
              <a:rPr lang="es-ES" dirty="0" err="1" smtClean="0"/>
              <a:t>high</a:t>
            </a:r>
            <a:r>
              <a:rPr lang="es-ES" dirty="0" smtClean="0"/>
              <a:t>, as in </a:t>
            </a:r>
            <a:r>
              <a:rPr lang="es-ES" dirty="0" err="1" smtClean="0"/>
              <a:t>Brazil</a:t>
            </a:r>
            <a:r>
              <a:rPr lang="es-ES" dirty="0" smtClean="0"/>
              <a:t> and Indonesia. </a:t>
            </a:r>
            <a:r>
              <a:rPr lang="es-ES" dirty="0" err="1" smtClean="0"/>
              <a:t>If</a:t>
            </a:r>
            <a:r>
              <a:rPr lang="es-ES" dirty="0" smtClean="0"/>
              <a:t> </a:t>
            </a:r>
            <a:r>
              <a:rPr lang="es-ES" dirty="0" err="1" smtClean="0"/>
              <a:t>pledges</a:t>
            </a:r>
            <a:r>
              <a:rPr lang="es-ES" dirty="0" smtClean="0"/>
              <a:t> </a:t>
            </a:r>
            <a:r>
              <a:rPr lang="es-ES" dirty="0" err="1" smtClean="0"/>
              <a:t>were</a:t>
            </a:r>
            <a:r>
              <a:rPr lang="es-ES" dirty="0" smtClean="0"/>
              <a:t> </a:t>
            </a:r>
            <a:r>
              <a:rPr lang="es-ES" dirty="0" err="1" smtClean="0"/>
              <a:t>complied</a:t>
            </a:r>
            <a:r>
              <a:rPr lang="es-ES" dirty="0" smtClean="0"/>
              <a:t> </a:t>
            </a:r>
            <a:r>
              <a:rPr lang="es-ES" dirty="0" err="1" smtClean="0"/>
              <a:t>with</a:t>
            </a:r>
            <a:r>
              <a:rPr lang="es-ES" dirty="0" smtClean="0"/>
              <a:t>, </a:t>
            </a:r>
            <a:r>
              <a:rPr lang="es-ES" dirty="0" err="1" smtClean="0"/>
              <a:t>emissions</a:t>
            </a:r>
            <a:r>
              <a:rPr lang="es-ES" dirty="0" smtClean="0"/>
              <a:t> per </a:t>
            </a:r>
            <a:r>
              <a:rPr lang="es-ES" dirty="0" err="1" smtClean="0"/>
              <a:t>unit</a:t>
            </a:r>
            <a:r>
              <a:rPr lang="es-ES" dirty="0" smtClean="0"/>
              <a:t> of GDP </a:t>
            </a:r>
            <a:r>
              <a:rPr lang="es-ES" dirty="0" err="1" smtClean="0"/>
              <a:t>would</a:t>
            </a:r>
            <a:r>
              <a:rPr lang="es-ES" dirty="0" smtClean="0"/>
              <a:t> be </a:t>
            </a:r>
            <a:r>
              <a:rPr lang="es-ES" dirty="0" err="1" smtClean="0"/>
              <a:t>reduced</a:t>
            </a:r>
            <a:r>
              <a:rPr lang="es-ES" dirty="0" smtClean="0"/>
              <a:t> </a:t>
            </a:r>
            <a:r>
              <a:rPr lang="es-ES" dirty="0" err="1" smtClean="0"/>
              <a:t>significantly</a:t>
            </a:r>
            <a:r>
              <a:rPr lang="es-ES" dirty="0" smtClean="0"/>
              <a:t> </a:t>
            </a:r>
            <a:r>
              <a:rPr lang="es-ES" dirty="0" err="1" smtClean="0"/>
              <a:t>for</a:t>
            </a:r>
            <a:r>
              <a:rPr lang="es-ES" dirty="0" smtClean="0"/>
              <a:t> </a:t>
            </a:r>
            <a:r>
              <a:rPr lang="es-ES" dirty="0" err="1" smtClean="0"/>
              <a:t>all</a:t>
            </a:r>
            <a:r>
              <a:rPr lang="es-ES" dirty="0" smtClean="0"/>
              <a:t> </a:t>
            </a:r>
            <a:r>
              <a:rPr lang="es-ES" dirty="0" err="1" smtClean="0"/>
              <a:t>countries</a:t>
            </a:r>
            <a:r>
              <a:rPr lang="es-ES" dirty="0" smtClean="0"/>
              <a:t>. </a:t>
            </a:r>
            <a:r>
              <a:rPr lang="es-ES" dirty="0" err="1" smtClean="0"/>
              <a:t>Countries</a:t>
            </a:r>
            <a:r>
              <a:rPr lang="es-ES" dirty="0" smtClean="0"/>
              <a:t> </a:t>
            </a:r>
            <a:r>
              <a:rPr lang="es-ES" dirty="0" err="1" smtClean="0"/>
              <a:t>like</a:t>
            </a:r>
            <a:r>
              <a:rPr lang="es-ES" dirty="0" smtClean="0"/>
              <a:t> India and China </a:t>
            </a:r>
            <a:r>
              <a:rPr lang="es-ES" dirty="0" err="1" smtClean="0"/>
              <a:t>have</a:t>
            </a:r>
            <a:r>
              <a:rPr lang="es-ES" dirty="0" smtClean="0"/>
              <a:t> </a:t>
            </a:r>
            <a:r>
              <a:rPr lang="es-ES" dirty="0" err="1" smtClean="0"/>
              <a:t>used</a:t>
            </a:r>
            <a:r>
              <a:rPr lang="es-ES" dirty="0" smtClean="0"/>
              <a:t> </a:t>
            </a:r>
            <a:r>
              <a:rPr lang="es-ES" dirty="0" err="1" smtClean="0"/>
              <a:t>this</a:t>
            </a:r>
            <a:r>
              <a:rPr lang="es-ES" dirty="0" smtClean="0"/>
              <a:t> </a:t>
            </a:r>
            <a:r>
              <a:rPr lang="es-ES" dirty="0" err="1" smtClean="0"/>
              <a:t>metric</a:t>
            </a:r>
            <a:r>
              <a:rPr lang="es-ES" dirty="0" smtClean="0"/>
              <a:t> </a:t>
            </a:r>
            <a:r>
              <a:rPr lang="es-ES" dirty="0" err="1" smtClean="0"/>
              <a:t>for</a:t>
            </a:r>
            <a:r>
              <a:rPr lang="es-ES" dirty="0" smtClean="0"/>
              <a:t> </a:t>
            </a:r>
            <a:r>
              <a:rPr lang="es-ES" dirty="0" err="1" smtClean="0"/>
              <a:t>the</a:t>
            </a:r>
            <a:r>
              <a:rPr lang="es-ES" dirty="0" smtClean="0"/>
              <a:t> </a:t>
            </a:r>
            <a:r>
              <a:rPr lang="es-ES" dirty="0" err="1" smtClean="0"/>
              <a:t>formulation</a:t>
            </a:r>
            <a:r>
              <a:rPr lang="es-ES" dirty="0" smtClean="0"/>
              <a:t> of </a:t>
            </a:r>
            <a:r>
              <a:rPr lang="es-ES" dirty="0" err="1" smtClean="0"/>
              <a:t>their</a:t>
            </a:r>
            <a:r>
              <a:rPr lang="es-ES" dirty="0" smtClean="0"/>
              <a:t> </a:t>
            </a:r>
            <a:r>
              <a:rPr lang="es-ES" dirty="0" err="1" smtClean="0"/>
              <a:t>pledge</a:t>
            </a:r>
            <a:r>
              <a:rPr lang="es-ES" dirty="0" smtClean="0"/>
              <a:t>. </a:t>
            </a:r>
            <a:r>
              <a:rPr lang="es-ES" dirty="0" err="1" smtClean="0"/>
              <a:t>The</a:t>
            </a:r>
            <a:r>
              <a:rPr lang="es-ES" dirty="0" smtClean="0"/>
              <a:t> </a:t>
            </a:r>
            <a:r>
              <a:rPr lang="es-ES" dirty="0" err="1" smtClean="0"/>
              <a:t>striking</a:t>
            </a:r>
            <a:r>
              <a:rPr lang="es-ES" dirty="0" smtClean="0"/>
              <a:t> </a:t>
            </a:r>
            <a:r>
              <a:rPr lang="es-ES" dirty="0" err="1" smtClean="0"/>
              <a:t>decrease</a:t>
            </a:r>
            <a:r>
              <a:rPr lang="es-ES" dirty="0" smtClean="0"/>
              <a:t> in </a:t>
            </a:r>
            <a:r>
              <a:rPr lang="es-ES" dirty="0" err="1" smtClean="0"/>
              <a:t>greenhouse</a:t>
            </a:r>
            <a:r>
              <a:rPr lang="es-ES" dirty="0" smtClean="0"/>
              <a:t> gas </a:t>
            </a:r>
            <a:r>
              <a:rPr lang="es-ES" dirty="0" err="1" smtClean="0"/>
              <a:t>emissions</a:t>
            </a:r>
            <a:r>
              <a:rPr lang="es-ES" dirty="0" smtClean="0"/>
              <a:t> per </a:t>
            </a:r>
            <a:r>
              <a:rPr lang="es-ES" dirty="0" err="1" smtClean="0"/>
              <a:t>unit</a:t>
            </a:r>
            <a:r>
              <a:rPr lang="es-ES" dirty="0" smtClean="0"/>
              <a:t> of GDP </a:t>
            </a:r>
            <a:r>
              <a:rPr lang="es-ES" dirty="0" err="1" smtClean="0"/>
              <a:t>for</a:t>
            </a:r>
            <a:r>
              <a:rPr lang="es-ES" dirty="0" smtClean="0"/>
              <a:t> China </a:t>
            </a:r>
            <a:r>
              <a:rPr lang="es-ES" dirty="0" err="1" smtClean="0"/>
              <a:t>from</a:t>
            </a:r>
            <a:r>
              <a:rPr lang="es-ES" dirty="0" smtClean="0"/>
              <a:t> 1990 to 2010 </a:t>
            </a:r>
            <a:r>
              <a:rPr lang="es-ES" dirty="0" err="1" smtClean="0"/>
              <a:t>reflects</a:t>
            </a:r>
            <a:r>
              <a:rPr lang="es-ES" dirty="0" smtClean="0"/>
              <a:t> </a:t>
            </a:r>
            <a:r>
              <a:rPr lang="es-ES" dirty="0" err="1" smtClean="0"/>
              <a:t>the</a:t>
            </a:r>
            <a:r>
              <a:rPr lang="es-ES" dirty="0" smtClean="0"/>
              <a:t> considerable </a:t>
            </a:r>
            <a:r>
              <a:rPr lang="es-ES" dirty="0" err="1" smtClean="0"/>
              <a:t>degree</a:t>
            </a:r>
            <a:r>
              <a:rPr lang="es-ES" dirty="0" smtClean="0"/>
              <a:t> to </a:t>
            </a:r>
            <a:r>
              <a:rPr lang="es-ES" dirty="0" err="1" smtClean="0"/>
              <a:t>which</a:t>
            </a:r>
            <a:r>
              <a:rPr lang="es-ES" dirty="0" smtClean="0"/>
              <a:t> China has </a:t>
            </a:r>
            <a:r>
              <a:rPr lang="es-ES" dirty="0" err="1" smtClean="0"/>
              <a:t>managed</a:t>
            </a:r>
            <a:r>
              <a:rPr lang="es-ES" dirty="0" smtClean="0"/>
              <a:t> to </a:t>
            </a:r>
            <a:r>
              <a:rPr lang="es-ES" dirty="0" err="1" smtClean="0"/>
              <a:t>decouple</a:t>
            </a:r>
            <a:r>
              <a:rPr lang="es-ES" dirty="0" smtClean="0"/>
              <a:t> </a:t>
            </a:r>
            <a:r>
              <a:rPr lang="es-ES" dirty="0" err="1" smtClean="0"/>
              <a:t>greenhouse</a:t>
            </a:r>
            <a:r>
              <a:rPr lang="es-ES" dirty="0" smtClean="0"/>
              <a:t> gas </a:t>
            </a:r>
            <a:r>
              <a:rPr lang="es-ES" dirty="0" err="1" smtClean="0"/>
              <a:t>emissions</a:t>
            </a:r>
            <a:r>
              <a:rPr lang="es-ES" dirty="0" smtClean="0"/>
              <a:t> </a:t>
            </a:r>
            <a:r>
              <a:rPr lang="es-ES" dirty="0" err="1" smtClean="0"/>
              <a:t>from</a:t>
            </a:r>
            <a:r>
              <a:rPr lang="es-ES" dirty="0" smtClean="0"/>
              <a:t> </a:t>
            </a:r>
            <a:r>
              <a:rPr lang="es-ES" dirty="0" err="1" smtClean="0"/>
              <a:t>economic</a:t>
            </a:r>
            <a:r>
              <a:rPr lang="es-ES" dirty="0" smtClean="0"/>
              <a:t> </a:t>
            </a:r>
            <a:r>
              <a:rPr lang="es-ES" dirty="0" err="1" smtClean="0"/>
              <a:t>growth</a:t>
            </a:r>
            <a:r>
              <a:rPr lang="es-ES" dirty="0" smtClean="0"/>
              <a:t> </a:t>
            </a:r>
            <a:r>
              <a:rPr lang="es-ES" dirty="0" err="1" smtClean="0"/>
              <a:t>during</a:t>
            </a:r>
            <a:r>
              <a:rPr lang="es-ES" dirty="0" smtClean="0"/>
              <a:t> </a:t>
            </a:r>
            <a:r>
              <a:rPr lang="es-ES" dirty="0" err="1" smtClean="0"/>
              <a:t>this</a:t>
            </a:r>
            <a:r>
              <a:rPr lang="es-ES" dirty="0" smtClean="0"/>
              <a:t> </a:t>
            </a:r>
            <a:r>
              <a:rPr lang="es-ES" dirty="0" err="1" smtClean="0"/>
              <a:t>period</a:t>
            </a:r>
            <a:r>
              <a:rPr lang="es-ES" dirty="0" smtClean="0"/>
              <a:t>.</a:t>
            </a:r>
            <a:endParaRPr lang="es-ES" b="0" i="0" baseline="0" noProof="0" dirty="0">
              <a:latin typeface="Tw Cen MT" pitchFamily="34" charset="0"/>
            </a:endParaRPr>
          </a:p>
          <a:p>
            <a:endParaRPr lang="en-GB" b="1" i="0" strike="noStrike" baseline="0" dirty="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r>
              <a:rPr lang="en-GB" sz="1200" cap="none" baseline="0" dirty="0">
                <a:latin typeface="Tw Cen MT" pitchFamily="34" charset="0"/>
              </a:rPr>
              <a:t>PNUMA (2012). </a:t>
            </a:r>
            <a:r>
              <a:rPr lang="en-GB" sz="1200" i="1" cap="none" baseline="0" dirty="0">
                <a:latin typeface="Tw Cen MT" pitchFamily="34" charset="0"/>
              </a:rPr>
              <a:t>The</a:t>
            </a:r>
            <a:r>
              <a:rPr lang="en-GB" sz="1200" i="1" cap="none" dirty="0">
                <a:latin typeface="Tw Cen MT" pitchFamily="34" charset="0"/>
              </a:rPr>
              <a:t> Emissions Gap Report</a:t>
            </a:r>
            <a:r>
              <a:rPr lang="en-GB" sz="1200" cap="none" dirty="0">
                <a:latin typeface="Tw Cen MT" pitchFamily="34" charset="0"/>
              </a:rPr>
              <a:t>,</a:t>
            </a:r>
            <a:r>
              <a:rPr lang="en-GB" sz="1200" cap="small" baseline="0" dirty="0">
                <a:latin typeface="Tw Cen MT" pitchFamily="34" charset="0"/>
              </a:rPr>
              <a:t> </a:t>
            </a:r>
            <a:r>
              <a:rPr lang="en-GB" sz="1200" cap="none" baseline="0" dirty="0">
                <a:latin typeface="Tw Cen MT" pitchFamily="34" charset="0"/>
              </a:rPr>
              <a:t>pág. </a:t>
            </a:r>
            <a:r>
              <a:rPr lang="en-GB" sz="1200" cap="none" dirty="0" smtClean="0">
                <a:latin typeface="Tw Cen MT" pitchFamily="34" charset="0"/>
              </a:rPr>
              <a:t>19</a:t>
            </a:r>
          </a:p>
          <a:p>
            <a:pPr marL="0" marR="0" indent="0" algn="r" defTabSz="914400" rtl="0" eaLnBrk="1" fontAlgn="base" latinLnBrk="0" hangingPunct="1">
              <a:lnSpc>
                <a:spcPct val="100000"/>
              </a:lnSpc>
              <a:spcBef>
                <a:spcPct val="30000"/>
              </a:spcBef>
              <a:spcAft>
                <a:spcPct val="0"/>
              </a:spcAft>
              <a:buClrTx/>
              <a:buSzTx/>
              <a:buFontTx/>
              <a:buNone/>
              <a:tabLst/>
              <a:defRPr/>
            </a:pPr>
            <a:endParaRPr lang="en-GB" sz="1200" cap="none" dirty="0" smtClean="0">
              <a:latin typeface="Tw Cen MT" pitchFamily="34" charset="0"/>
            </a:endParaRPr>
          </a:p>
          <a:p>
            <a:r>
              <a:rPr lang="es-ES" noProof="0" dirty="0" smtClean="0">
                <a:latin typeface="Tw Cen MT" pitchFamily="34" charset="0"/>
              </a:rPr>
              <a:t>Este gráfico muestra los niveles de emisiones per cápita. Si</a:t>
            </a:r>
            <a:r>
              <a:rPr lang="es-ES" baseline="0" noProof="0" dirty="0" smtClean="0">
                <a:latin typeface="Tw Cen MT" pitchFamily="34" charset="0"/>
              </a:rPr>
              <a:t> bien las emisiones totales de China son elevadas, las emisiones per cápita son relativamente bajas. Países como Australia, Canadá y los Estados Unidos, con emisiones per cápita muy elevadas, podrían conseguir una reducción global para 2020 si cumplen sus promesas, pero, en comparación con otros países, sus emisiones par cápita seguirían siendo altas.</a:t>
            </a:r>
          </a:p>
          <a:p>
            <a:endParaRPr lang="en-US" baseline="0" dirty="0" smtClean="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r>
              <a:rPr lang="en-GB" sz="1200" cap="none" baseline="0" dirty="0" smtClean="0">
                <a:latin typeface="Tw Cen MT" pitchFamily="34" charset="0"/>
              </a:rPr>
              <a:t>PNUMA (2012).</a:t>
            </a:r>
            <a:r>
              <a:rPr lang="en-GB" sz="1200" cap="none" dirty="0" smtClean="0">
                <a:latin typeface="Tw Cen MT" pitchFamily="34" charset="0"/>
              </a:rPr>
              <a:t> </a:t>
            </a:r>
            <a:r>
              <a:rPr lang="en-GB" sz="1200" i="1" cap="none" dirty="0" smtClean="0">
                <a:latin typeface="Tw Cen MT" pitchFamily="34" charset="0"/>
              </a:rPr>
              <a:t>The Emissions Gap Report</a:t>
            </a:r>
            <a:r>
              <a:rPr lang="en-GB" sz="1200" cap="none" dirty="0" smtClean="0">
                <a:latin typeface="Tw Cen MT" pitchFamily="34" charset="0"/>
              </a:rPr>
              <a:t>,</a:t>
            </a:r>
            <a:r>
              <a:rPr lang="en-GB" sz="1200" cap="small" baseline="0" dirty="0" smtClean="0">
                <a:latin typeface="Tw Cen MT" pitchFamily="34" charset="0"/>
              </a:rPr>
              <a:t> </a:t>
            </a:r>
            <a:r>
              <a:rPr lang="en-GB" sz="1200" cap="none" baseline="0" dirty="0" err="1" smtClean="0">
                <a:latin typeface="Tw Cen MT" pitchFamily="34" charset="0"/>
              </a:rPr>
              <a:t>pág</a:t>
            </a:r>
            <a:r>
              <a:rPr lang="en-GB" sz="1200" cap="none" baseline="0" dirty="0" smtClean="0">
                <a:latin typeface="Tw Cen MT" pitchFamily="34" charset="0"/>
              </a:rPr>
              <a:t>. 20</a:t>
            </a:r>
            <a:endParaRPr lang="en-GB" sz="1200" cap="none" dirty="0" smtClean="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endParaRPr lang="en-GB" sz="1200" cap="none"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35801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200" kern="1200" noProof="0" dirty="0">
                <a:solidFill>
                  <a:schemeClr val="tx1"/>
                </a:solidFill>
                <a:effectLst/>
                <a:latin typeface="Tw Cen MT" pitchFamily="34" charset="0"/>
              </a:rPr>
              <a:t>El sector de la energía presenta desafíos particulares en el ámbito del desarrollo de bajas emisiones de carbono, debido a su</a:t>
            </a:r>
            <a:r>
              <a:rPr lang="es-ES" sz="1200" kern="1200" baseline="0" noProof="0" dirty="0">
                <a:solidFill>
                  <a:schemeClr val="tx1"/>
                </a:solidFill>
                <a:effectLst/>
                <a:latin typeface="Tw Cen MT" pitchFamily="34" charset="0"/>
              </a:rPr>
              <a:t> magnitud y sus posibles efectos transformadores para el desarrollo de otros sectores</a:t>
            </a:r>
            <a:r>
              <a:rPr lang="es-ES" sz="1200" kern="1200" noProof="0" dirty="0">
                <a:solidFill>
                  <a:schemeClr val="tx1"/>
                </a:solidFill>
                <a:effectLst/>
                <a:latin typeface="Tw Cen MT" pitchFamily="34" charset="0"/>
              </a:rPr>
              <a:t>. En el sector de la energía se puede aplicar</a:t>
            </a:r>
            <a:r>
              <a:rPr lang="es-ES" sz="1200" kern="1200" baseline="0" noProof="0" dirty="0">
                <a:solidFill>
                  <a:schemeClr val="tx1"/>
                </a:solidFill>
                <a:effectLst/>
                <a:latin typeface="Tw Cen MT" pitchFamily="34" charset="0"/>
              </a:rPr>
              <a:t> una amplia variedad de opciones de mitigación. Las energías renovables pueden aportar una contribución importante a la reducción de los niveles de emisiones.</a:t>
            </a:r>
            <a:r>
              <a:rPr lang="es-ES" b="0" baseline="0" noProof="0" dirty="0">
                <a:latin typeface="Tw Cen MT" pitchFamily="34" charset="0"/>
              </a:rPr>
              <a:t> Los cambios en los patrones de producción de energía deben complementarse con mejoras en los sistemas de distribución de energía (p.ej. mejores redes eléctricas) para evitar el uso ineficiente de los recursos energéticos. Las nuevas tecnologías para la mitigación del cambio climático incluyen, por ejemplo, la </a:t>
            </a:r>
            <a:r>
              <a:rPr lang="es-ES" b="0" i="1" baseline="0" noProof="0" dirty="0">
                <a:latin typeface="Tw Cen MT" pitchFamily="34" charset="0"/>
              </a:rPr>
              <a:t>captura y almacenamiento del carbono </a:t>
            </a:r>
            <a:r>
              <a:rPr lang="es-ES" b="0" baseline="0" noProof="0" dirty="0">
                <a:latin typeface="Tw Cen MT" pitchFamily="34" charset="0"/>
              </a:rPr>
              <a:t>(CAC). </a:t>
            </a:r>
            <a:r>
              <a:rPr lang="es-ES" b="0" i="0" baseline="0" noProof="0" dirty="0">
                <a:latin typeface="Tw Cen MT" pitchFamily="34" charset="0"/>
              </a:rPr>
              <a:t>La CAC permite almacenar el dióxido de carbono de las fuentes de gran envergadura</a:t>
            </a:r>
            <a:r>
              <a:rPr lang="es-ES" b="0" baseline="0" noProof="0" dirty="0">
                <a:latin typeface="Tw Cen MT" pitchFamily="34" charset="0"/>
              </a:rPr>
              <a:t> (como las centrales eléctricas que utilizan combustibles fósiles) en espacios de almacenamiento subterráneo, evitando de ese modo que lleguen a la atmósfera. El ciclo combinado electricidad-calor (CCEC) permite utilizar un motor térmico o una central eléctrica para generar electricidad y calor útil simultáneamente</a:t>
            </a:r>
            <a:r>
              <a:rPr lang="es-ES" b="0" baseline="0" noProof="0" dirty="0" smtClean="0">
                <a:latin typeface="Tw Cen MT" pitchFamily="34" charset="0"/>
              </a:rPr>
              <a:t>.</a:t>
            </a:r>
          </a:p>
          <a:p>
            <a:endParaRPr lang="es-ES" b="0" baseline="0" noProof="0" dirty="0" smtClean="0">
              <a:latin typeface="Tw Cen MT" pitchFamily="34" charset="0"/>
            </a:endParaRPr>
          </a:p>
          <a:p>
            <a:endParaRPr lang="es-ES" b="0" baseline="0" noProof="0" dirty="0" smtClean="0">
              <a:latin typeface="Tw Cen MT"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S" b="0" i="0" baseline="0" noProof="0" dirty="0" smtClean="0">
                <a:latin typeface="Tw Cen MT" pitchFamily="34" charset="0"/>
              </a:rPr>
              <a:t>El sector de la industria está compuesto por una amplia gama de actividades que conllevan miles de procesos diferentes, a menudo concebidos para un lugar específico. Mientras que los sectores de la construcción y el transporte permiten utilizar un número limitado de medidas de conservación energética que pueden aplicarse ampliamente, el sector industrial requiere opciones que tengan un enfoque más específico para las distintas industrias. Las tecnologías genéricas que se aplican a diversas industrias representan tan solo una parte del espectro total de oportunidades, e incluso estas tecnologías genéricas habitualmente se personalizan para adaptarse a aplicaciones particulares. Por lo general, las medidas con bajas emisiones de carbono en el sector industrial incluyen un uso energético más eficiente y una mejor utilización de los materiales y el reciclaje. Por tanto, los mayores incrementos en eficiencia energética y utilización de materiales a menudo no provienen de las iniciativas específicamente destinadas a reducir el consumo, sino más bien de aquellas que persiguen otros objetivos, como la mejora de la calidad de los productos y la reducción de los costos de producción.</a:t>
            </a:r>
          </a:p>
          <a:p>
            <a:pPr marL="0" marR="0" indent="0" algn="l" defTabSz="914400" rtl="0" eaLnBrk="1" fontAlgn="base" latinLnBrk="0" hangingPunct="1">
              <a:lnSpc>
                <a:spcPct val="100000"/>
              </a:lnSpc>
              <a:spcBef>
                <a:spcPct val="30000"/>
              </a:spcBef>
              <a:spcAft>
                <a:spcPct val="0"/>
              </a:spcAft>
              <a:buClrTx/>
              <a:buSzTx/>
              <a:buFontTx/>
              <a:buNone/>
              <a:tabLst/>
              <a:defRPr/>
            </a:pPr>
            <a:endParaRPr lang="fr-CH" b="0" i="0" baseline="0" dirty="0" smtClean="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r>
              <a:rPr lang="fr-CH" b="0" i="0" baseline="0" dirty="0" smtClean="0">
                <a:latin typeface="Tw Cen MT" pitchFamily="34" charset="0"/>
              </a:rPr>
              <a:t>CMNUCC (1995). </a:t>
            </a:r>
            <a:r>
              <a:rPr lang="en-GB" b="0" i="1" baseline="0" dirty="0" smtClean="0">
                <a:latin typeface="Tw Cen MT" pitchFamily="34" charset="0"/>
              </a:rPr>
              <a:t>Greenhouse Gas Mitigation Assessment: A Guidebook</a:t>
            </a:r>
            <a:endParaRPr lang="en-US" i="1" baseline="0" dirty="0" smtClean="0">
              <a:latin typeface="Tw Cen MT" pitchFamily="34" charset="0"/>
            </a:endParaRPr>
          </a:p>
          <a:p>
            <a:endParaRPr lang="en-US" b="1" baseline="0" dirty="0" smtClean="0">
              <a:latin typeface="Tw Cen MT" pitchFamily="34" charset="0"/>
            </a:endParaRPr>
          </a:p>
          <a:p>
            <a:endParaRPr lang="en-GB" dirty="0" smtClean="0">
              <a:latin typeface="Tw Cen MT" pitchFamily="34" charset="0"/>
            </a:endParaRPr>
          </a:p>
          <a:p>
            <a:endParaRPr lang="es-ES" b="0" baseline="0" noProof="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8</a:t>
            </a:fld>
            <a:endParaRPr lang="en-US"/>
          </a:p>
        </p:txBody>
      </p:sp>
    </p:spTree>
    <p:extLst>
      <p:ext uri="{BB962C8B-B14F-4D97-AF65-F5344CB8AC3E}">
        <p14:creationId xmlns:p14="http://schemas.microsoft.com/office/powerpoint/2010/main" val="76435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ES" baseline="0" noProof="0" dirty="0">
                <a:latin typeface="Tw Cen MT" pitchFamily="34" charset="0"/>
              </a:rPr>
              <a:t>El gráfico ilustra el potencial de mitigación de diferentes sectores, identificados por el IPCC. En la actualidad, esta categorización es ampliamente reconocida y aplicada a nivel nacional e internacional. Los porcentajes indican la proporción de las emisiones totales de GEI en 2010 por sector. </a:t>
            </a:r>
            <a:endParaRPr lang="es-ES" baseline="0" noProof="0" dirty="0" smtClean="0">
              <a:latin typeface="Tw Cen MT"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s-ES" baseline="0" noProof="0" dirty="0" smtClean="0">
              <a:latin typeface="Tw Cen MT"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S" baseline="0" noProof="0" dirty="0" smtClean="0">
                <a:latin typeface="Tw Cen MT" pitchFamily="34" charset="0"/>
              </a:rPr>
              <a:t>Destacar que la matriz productiva de Ecuador es distinta a la que impera a nivel global. Destacar que se emite muy poco Carbono.</a:t>
            </a:r>
          </a:p>
          <a:p>
            <a:pPr marL="0" marR="0" indent="0" algn="l" defTabSz="914400" rtl="0" eaLnBrk="1" fontAlgn="base" latinLnBrk="0" hangingPunct="1">
              <a:lnSpc>
                <a:spcPct val="100000"/>
              </a:lnSpc>
              <a:spcBef>
                <a:spcPct val="30000"/>
              </a:spcBef>
              <a:spcAft>
                <a:spcPct val="0"/>
              </a:spcAft>
              <a:buClrTx/>
              <a:buSzTx/>
              <a:buFontTx/>
              <a:buNone/>
              <a:tabLst/>
              <a:defRPr/>
            </a:pPr>
            <a:r>
              <a:rPr lang="es-ES" baseline="0" noProof="0" dirty="0" smtClean="0">
                <a:latin typeface="Tw Cen MT" pitchFamily="34" charset="0"/>
              </a:rPr>
              <a:t>Hacer un </a:t>
            </a:r>
            <a:r>
              <a:rPr lang="es-ES" baseline="0" noProof="0" dirty="0" err="1" smtClean="0">
                <a:latin typeface="Tw Cen MT" pitchFamily="34" charset="0"/>
              </a:rPr>
              <a:t>analisi</a:t>
            </a:r>
            <a:r>
              <a:rPr lang="es-ES" baseline="0" noProof="0" dirty="0" smtClean="0">
                <a:latin typeface="Tw Cen MT" pitchFamily="34" charset="0"/>
              </a:rPr>
              <a:t> comparativo.</a:t>
            </a:r>
            <a:endParaRPr lang="es-ES" baseline="0" noProof="0" dirty="0">
              <a:latin typeface="Tw Cen MT" pitchFamily="34" charset="0"/>
            </a:endParaRPr>
          </a:p>
          <a:p>
            <a:pPr>
              <a:buFontTx/>
              <a:buNone/>
            </a:pPr>
            <a:endParaRPr lang="es-ES" baseline="0" noProof="0" dirty="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r>
              <a:rPr lang="es-ES" sz="1200" noProof="0" dirty="0">
                <a:latin typeface="Tw Cen MT" pitchFamily="34" charset="0"/>
              </a:rPr>
              <a:t>Fuente: IPCC (2014). Quinto Informe de Evaluación</a:t>
            </a:r>
          </a:p>
          <a:p>
            <a:pPr>
              <a:buFontTx/>
              <a:buNone/>
            </a:pPr>
            <a:endParaRPr lang="en-GB" baseline="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9</a:t>
            </a:fld>
            <a:endParaRPr lang="en-US"/>
          </a:p>
        </p:txBody>
      </p:sp>
    </p:spTree>
    <p:extLst>
      <p:ext uri="{BB962C8B-B14F-4D97-AF65-F5344CB8AC3E}">
        <p14:creationId xmlns:p14="http://schemas.microsoft.com/office/powerpoint/2010/main" val="199403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200" kern="1200" noProof="0" dirty="0">
                <a:solidFill>
                  <a:schemeClr val="tx1"/>
                </a:solidFill>
                <a:effectLst/>
                <a:latin typeface="Tw Cen MT" pitchFamily="34" charset="0"/>
              </a:rPr>
              <a:t>El sector de la energía presenta desafíos particulares en el ámbito del desarrollo de bajas emisiones de carbono, debido a su</a:t>
            </a:r>
            <a:r>
              <a:rPr lang="es-ES" sz="1200" kern="1200" baseline="0" noProof="0" dirty="0">
                <a:solidFill>
                  <a:schemeClr val="tx1"/>
                </a:solidFill>
                <a:effectLst/>
                <a:latin typeface="Tw Cen MT" pitchFamily="34" charset="0"/>
              </a:rPr>
              <a:t> magnitud y sus posibles efectos transformadores para el desarrollo de otros sectores</a:t>
            </a:r>
            <a:r>
              <a:rPr lang="es-ES" sz="1200" kern="1200" noProof="0" dirty="0">
                <a:solidFill>
                  <a:schemeClr val="tx1"/>
                </a:solidFill>
                <a:effectLst/>
                <a:latin typeface="Tw Cen MT" pitchFamily="34" charset="0"/>
              </a:rPr>
              <a:t>. En el sector de la energía se puede aplicar</a:t>
            </a:r>
            <a:r>
              <a:rPr lang="es-ES" sz="1200" kern="1200" baseline="0" noProof="0" dirty="0">
                <a:solidFill>
                  <a:schemeClr val="tx1"/>
                </a:solidFill>
                <a:effectLst/>
                <a:latin typeface="Tw Cen MT" pitchFamily="34" charset="0"/>
              </a:rPr>
              <a:t> una amplia variedad de opciones de mitigación. Las energías renovables pueden aportar una contribución importante a la reducción de los niveles de emisiones.</a:t>
            </a:r>
            <a:r>
              <a:rPr lang="es-ES" b="0" baseline="0" noProof="0" dirty="0">
                <a:latin typeface="Tw Cen MT" pitchFamily="34" charset="0"/>
              </a:rPr>
              <a:t> Los cambios en los patrones de producción de energía deben complementarse con mejoras en los sistemas de distribución de energía (p.ej. mejores redes eléctricas) para evitar el uso ineficiente de los recursos energéticos. Las nuevas tecnologías para la mitigación del cambio climático incluyen, por ejemplo, la </a:t>
            </a:r>
            <a:r>
              <a:rPr lang="es-ES" b="0" i="1" baseline="0" noProof="0" dirty="0">
                <a:latin typeface="Tw Cen MT" pitchFamily="34" charset="0"/>
              </a:rPr>
              <a:t>captura y almacenamiento del carbono </a:t>
            </a:r>
            <a:r>
              <a:rPr lang="es-ES" b="0" baseline="0" noProof="0" dirty="0">
                <a:latin typeface="Tw Cen MT" pitchFamily="34" charset="0"/>
              </a:rPr>
              <a:t>(CAC). </a:t>
            </a:r>
            <a:r>
              <a:rPr lang="es-ES" b="0" i="0" baseline="0" noProof="0" dirty="0">
                <a:latin typeface="Tw Cen MT" pitchFamily="34" charset="0"/>
              </a:rPr>
              <a:t>La CAC permite almacenar el dióxido de carbono de las fuentes de gran envergadura</a:t>
            </a:r>
            <a:r>
              <a:rPr lang="es-ES" b="0" baseline="0" noProof="0" dirty="0">
                <a:latin typeface="Tw Cen MT" pitchFamily="34" charset="0"/>
              </a:rPr>
              <a:t> (como las centrales eléctricas que utilizan combustibles fósiles) en espacios de almacenamiento subterráneo, evitando de ese modo que lleguen a la atmósfera. El ciclo combinado electricidad-calor (CCEC) permite utilizar un motor térmico o una central eléctrica para generar electricidad y calor útil simultáneamente</a:t>
            </a:r>
            <a:r>
              <a:rPr lang="es-ES" b="0" baseline="0" noProof="0" dirty="0" smtClean="0">
                <a:latin typeface="Tw Cen MT" pitchFamily="34" charset="0"/>
              </a:rPr>
              <a:t>.</a:t>
            </a:r>
          </a:p>
          <a:p>
            <a:endParaRPr lang="es-ES" b="0" baseline="0" noProof="0" dirty="0" smtClean="0">
              <a:latin typeface="Tw Cen MT" pitchFamily="34" charset="0"/>
            </a:endParaRPr>
          </a:p>
          <a:p>
            <a:endParaRPr lang="es-ES" b="0" baseline="0" noProof="0" dirty="0" smtClean="0">
              <a:latin typeface="Tw Cen MT"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S" b="0" i="0" baseline="0" noProof="0" dirty="0" smtClean="0">
                <a:latin typeface="Tw Cen MT" pitchFamily="34" charset="0"/>
              </a:rPr>
              <a:t>El sector de la industria está compuesto por una amplia gama de actividades que conllevan miles de procesos diferentes, a menudo concebidos para un lugar específico. Mientras que los sectores de la construcción y el transporte permiten utilizar un número limitado de medidas de conservación energética que pueden aplicarse ampliamente, el sector industrial requiere opciones que tengan un enfoque más específico para las distintas industrias. Las tecnologías genéricas que se aplican a diversas industrias representan tan solo una parte del espectro total de oportunidades, e incluso estas tecnologías genéricas habitualmente se personalizan para adaptarse a aplicaciones particulares. Por lo general, las medidas con bajas emisiones de carbono en el sector industrial incluyen un uso energético más eficiente y una mejor utilización de los materiales y el reciclaje. Por tanto, los mayores incrementos en eficiencia energética y utilización de materiales a menudo no provienen de las iniciativas específicamente destinadas a reducir el consumo, sino más bien de aquellas que persiguen otros objetivos, como la mejora de la calidad de los productos y la reducción de los costos de producción.</a:t>
            </a:r>
          </a:p>
          <a:p>
            <a:pPr marL="0" marR="0" indent="0" algn="l" defTabSz="914400" rtl="0" eaLnBrk="1" fontAlgn="base" latinLnBrk="0" hangingPunct="1">
              <a:lnSpc>
                <a:spcPct val="100000"/>
              </a:lnSpc>
              <a:spcBef>
                <a:spcPct val="30000"/>
              </a:spcBef>
              <a:spcAft>
                <a:spcPct val="0"/>
              </a:spcAft>
              <a:buClrTx/>
              <a:buSzTx/>
              <a:buFontTx/>
              <a:buNone/>
              <a:tabLst/>
              <a:defRPr/>
            </a:pPr>
            <a:endParaRPr lang="fr-CH" b="0" i="0" baseline="0" dirty="0" smtClean="0">
              <a:latin typeface="Tw Cen MT" pitchFamily="34" charset="0"/>
            </a:endParaRPr>
          </a:p>
          <a:p>
            <a:pPr marL="0" marR="0" indent="0" algn="r" defTabSz="914400" rtl="0" eaLnBrk="1" fontAlgn="base" latinLnBrk="0" hangingPunct="1">
              <a:lnSpc>
                <a:spcPct val="100000"/>
              </a:lnSpc>
              <a:spcBef>
                <a:spcPct val="30000"/>
              </a:spcBef>
              <a:spcAft>
                <a:spcPct val="0"/>
              </a:spcAft>
              <a:buClrTx/>
              <a:buSzTx/>
              <a:buFontTx/>
              <a:buNone/>
              <a:tabLst/>
              <a:defRPr/>
            </a:pPr>
            <a:r>
              <a:rPr lang="fr-CH" b="0" i="0" baseline="0" dirty="0" smtClean="0">
                <a:latin typeface="Tw Cen MT" pitchFamily="34" charset="0"/>
              </a:rPr>
              <a:t>CMNUCC (1995). </a:t>
            </a:r>
            <a:r>
              <a:rPr lang="en-GB" b="0" i="1" baseline="0" dirty="0" smtClean="0">
                <a:latin typeface="Tw Cen MT" pitchFamily="34" charset="0"/>
              </a:rPr>
              <a:t>Greenhouse Gas Mitigation Assessment: A Guidebook</a:t>
            </a:r>
            <a:endParaRPr lang="en-US" i="1" baseline="0" dirty="0" smtClean="0">
              <a:latin typeface="Tw Cen MT" pitchFamily="34" charset="0"/>
            </a:endParaRPr>
          </a:p>
          <a:p>
            <a:endParaRPr lang="en-US" b="1" baseline="0" dirty="0" smtClean="0">
              <a:latin typeface="Tw Cen MT" pitchFamily="34" charset="0"/>
            </a:endParaRPr>
          </a:p>
          <a:p>
            <a:endParaRPr lang="en-GB" dirty="0" smtClean="0">
              <a:latin typeface="Tw Cen MT" pitchFamily="34" charset="0"/>
            </a:endParaRPr>
          </a:p>
          <a:p>
            <a:endParaRPr lang="es-ES" b="0" baseline="0" noProof="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11</a:t>
            </a:fld>
            <a:endParaRPr lang="en-US"/>
          </a:p>
        </p:txBody>
      </p:sp>
    </p:spTree>
    <p:extLst>
      <p:ext uri="{BB962C8B-B14F-4D97-AF65-F5344CB8AC3E}">
        <p14:creationId xmlns:p14="http://schemas.microsoft.com/office/powerpoint/2010/main" val="197174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ES" b="0" i="0" baseline="0" noProof="0" dirty="0" err="1" smtClean="0">
                <a:latin typeface="Tw Cen MT" pitchFamily="34" charset="0"/>
              </a:rPr>
              <a:t>Transpoete</a:t>
            </a:r>
            <a:r>
              <a:rPr lang="es-ES" b="0" i="0" baseline="0" noProof="0" dirty="0" smtClean="0">
                <a:latin typeface="Tw Cen MT" pitchFamily="34" charset="0"/>
              </a:rPr>
              <a:t>: Los principales retos en el sector del transporte incluyen el elevado consumo de combustibles fósiles líquidos, el creciente nivel de las emisiones, y la congestión crónica del tráfico en muchas zonas urbanas de todo el mundo. Las tecnologías clave en materia de mitigación desarrolladas en el sector del transporte se centran en el diseño de vehículos más eficientes en consumo de combustible y la utilización de fuentes de energía alternativa, como </a:t>
            </a:r>
            <a:r>
              <a:rPr lang="es-ES" b="0" i="1" baseline="0" noProof="0" dirty="0" smtClean="0">
                <a:latin typeface="Tw Cen MT" pitchFamily="34" charset="0"/>
              </a:rPr>
              <a:t>biocombustibles</a:t>
            </a:r>
            <a:r>
              <a:rPr lang="es-ES" b="0" i="0" baseline="0" noProof="0" dirty="0" smtClean="0">
                <a:latin typeface="Tw Cen MT" pitchFamily="34" charset="0"/>
              </a:rPr>
              <a:t>. Las intervenciones políticas, como transporte público más asequible y más carriles para bicicletas, también pueden contribuir a mitigar el impacto del sector del transporte.</a:t>
            </a:r>
          </a:p>
          <a:p>
            <a:r>
              <a:rPr lang="es-ES" b="0" i="0" baseline="0" noProof="0" dirty="0" smtClean="0">
                <a:latin typeface="Tw Cen MT" pitchFamily="34" charset="0"/>
              </a:rPr>
              <a:t>Además, el comportamiento de los consumidores desempeña un papel muy importante, por ejemplo, en lo que se refiere a la compra de vehículos más pequeños, o a tomar el bus, el tren o utilizar la bicicleta en lugar de un vehículo de uso particular.</a:t>
            </a:r>
          </a:p>
          <a:p>
            <a:endParaRPr lang="es-ES" b="0" i="0" baseline="0" noProof="0" dirty="0" smtClean="0">
              <a:latin typeface="Tw Cen M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0" i="0" baseline="0" noProof="0" dirty="0" smtClean="0">
                <a:latin typeface="Tw Cen MT" pitchFamily="34" charset="0"/>
              </a:rPr>
              <a:t>Construcción: El modo en que diseñamos y construimos nuestras casas, oficinas, y edificios comerciales e industriales puede contribuir en gran medida a reducir las emisiones de carbono. En los países desarrollados, las oportunidades para reducir las emisiones del sector de la construcción se encuentran sobre todo en la rehabilitación de edificios existentes (p. ej. mejora del aislamiento, bombillas de bajo consumo, etc.). Para la mayoría de los países en desarrollo, que tienen un déficit de vivienda significativo, el mayor potencial para reducir la demanda de energía proviene de una nueva generación de edificios ecológicos con un diseño más eficiente, materiales de menor intensidad energética, y mejores niveles de rendimiento.</a:t>
            </a:r>
            <a:endParaRPr lang="en-GB" dirty="0" smtClean="0">
              <a:latin typeface="Tw Cen MT" pitchFamily="34" charset="0"/>
            </a:endParaRPr>
          </a:p>
          <a:p>
            <a:endParaRPr lang="es-ES" baseline="0" noProof="0" dirty="0" smtClean="0">
              <a:latin typeface="Tw Cen MT" pitchFamily="34" charset="0"/>
            </a:endParaRPr>
          </a:p>
          <a:p>
            <a:endParaRPr lang="es-ES" b="0" baseline="0" noProof="0" dirty="0">
              <a:latin typeface="Tw Cen MT" pitchFamily="34" charset="0"/>
            </a:endParaRPr>
          </a:p>
        </p:txBody>
      </p:sp>
      <p:sp>
        <p:nvSpPr>
          <p:cNvPr id="4" name="Slide Number Placeholder 3"/>
          <p:cNvSpPr>
            <a:spLocks noGrp="1"/>
          </p:cNvSpPr>
          <p:nvPr>
            <p:ph type="sldNum" sz="quarter" idx="10"/>
          </p:nvPr>
        </p:nvSpPr>
        <p:spPr/>
        <p:txBody>
          <a:bodyPr/>
          <a:lstStyle/>
          <a:p>
            <a:pPr>
              <a:defRPr/>
            </a:pPr>
            <a:fld id="{6E4FFD4C-B247-40FE-85BF-75BAC5A4CB11}" type="slidenum">
              <a:rPr lang="en-US" smtClean="0"/>
              <a:pPr>
                <a:defRPr/>
              </a:pPr>
              <a:t>12</a:t>
            </a:fld>
            <a:endParaRPr lang="en-US"/>
          </a:p>
        </p:txBody>
      </p:sp>
    </p:spTree>
    <p:extLst>
      <p:ext uri="{BB962C8B-B14F-4D97-AF65-F5344CB8AC3E}">
        <p14:creationId xmlns:p14="http://schemas.microsoft.com/office/powerpoint/2010/main" val="19377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BDC8D49-344D-8441-8338-99819A3FFE41}" type="datetime1">
              <a:rPr lang="es-EC"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45430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083652C0-FA39-CB4B-BC72-304CCBFC90C2}" type="datetime1">
              <a:rPr lang="es-EC"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2787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3EB3486C-168D-2545-8C58-3AE5BEEF78C0}" type="datetime1">
              <a:rPr lang="es-EC"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70576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8845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86044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lnSpc>
                <a:spcPts val="3000"/>
              </a:lnSpc>
              <a:defRPr cap="none" baseline="0"/>
            </a:lvl1p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1pPr>
              <a:buClr>
                <a:srgbClr val="4C8BB6"/>
              </a:buClr>
              <a:defRPr cap="none" baseline="0"/>
            </a:lvl1pPr>
            <a:lvl2pPr>
              <a:defRPr cap="none" baseline="0"/>
            </a:lvl2pPr>
            <a:lvl3pPr>
              <a:defRPr cap="none" baseline="0"/>
            </a:lvl3pPr>
            <a:lvl4pPr>
              <a:defRPr cap="none" baseline="0"/>
            </a:lvl4pPr>
            <a:lvl5pPr>
              <a:defRPr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2"/>
          <p:cNvSpPr>
            <a:spLocks noGrp="1"/>
          </p:cNvSpPr>
          <p:nvPr>
            <p:ph type="sldNum" sz="quarter" idx="10"/>
          </p:nvPr>
        </p:nvSpPr>
        <p:spPr/>
        <p:txBody>
          <a:bodyPr/>
          <a:lstStyle>
            <a:lvl1pPr>
              <a:defRPr/>
            </a:lvl1pPr>
          </a:lstStyle>
          <a:p>
            <a:pPr>
              <a:defRPr/>
            </a:pPr>
            <a:fld id="{868D2B50-489B-4AB3-8D62-F1CF4BC88121}" type="slidenum">
              <a:rPr lang="en-US"/>
              <a:pPr>
                <a:defRPr/>
              </a:pPr>
              <a:t>‹Nr.›</a:t>
            </a:fld>
            <a:endParaRPr lang="en-US" dirty="0"/>
          </a:p>
        </p:txBody>
      </p:sp>
    </p:spTree>
    <p:extLst>
      <p:ext uri="{BB962C8B-B14F-4D97-AF65-F5344CB8AC3E}">
        <p14:creationId xmlns:p14="http://schemas.microsoft.com/office/powerpoint/2010/main" val="23560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46123588-EF5C-504F-ABD1-58CF45AECEBB}" type="datetime1">
              <a:rPr lang="es-EC"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71747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FB97954-66D8-534C-8CF2-EAC7176D5764}" type="datetime1">
              <a:rPr lang="es-EC"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30281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55FD2530-AFB1-D94E-B710-24A5B987CCBA}" type="datetime1">
              <a:rPr lang="es-EC"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60141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27E33E7-2AD0-8E4C-877C-DEE7073DA1DD}" type="datetime1">
              <a:rPr lang="es-EC" smtClean="0"/>
              <a:t>19/10/20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904903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779B7ABE-52BA-ED41-B1EF-05BAD6E4FCC1}" type="datetime1">
              <a:rPr lang="es-EC" smtClean="0"/>
              <a:t>19/10/20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03400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DADE33F-7197-EA4F-9B89-0EC3A085FC3C}" type="datetime1">
              <a:rPr lang="es-EC" smtClean="0"/>
              <a:t>19/10/20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12769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EC1D2F9-589D-0741-B69E-10EC2804D135}" type="datetime1">
              <a:rPr lang="es-EC"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157494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22E810B-879F-914A-A8EB-370FF0CD6212}" type="datetime1">
              <a:rPr lang="es-EC"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272292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A039F-FB5A-1F44-9A3F-5D792BEADD11}" type="datetime1">
              <a:rPr lang="es-EC" smtClean="0"/>
              <a:t>19/10/20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B3BF1-7637-6047-AA82-1781691586E0}" type="slidenum">
              <a:rPr lang="es-ES_tradnl" smtClean="0"/>
              <a:t>‹Nr.›</a:t>
            </a:fld>
            <a:endParaRPr lang="es-ES_tradnl"/>
          </a:p>
        </p:txBody>
      </p:sp>
    </p:spTree>
    <p:extLst>
      <p:ext uri="{BB962C8B-B14F-4D97-AF65-F5344CB8AC3E}">
        <p14:creationId xmlns:p14="http://schemas.microsoft.com/office/powerpoint/2010/main" val="503197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unccelearn.org/course/" TargetMode="External"/><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hyperlink" Target="https://unccelearn.org/course/" TargetMode="External"/><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hyperlink" Target="https://unccelearn.org/course/" TargetMode="External"/><Relationship Id="rId4" Type="http://schemas.openxmlformats.org/officeDocument/2006/relationships/image" Target="../media/image18.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www.fao.org/3/i2498s/i2498s05.pdf" TargetMode="External"/><Relationship Id="rId4" Type="http://schemas.openxmlformats.org/officeDocument/2006/relationships/hyperlink" Target="http://solidara.blogspot.com/2010/07/sembrando-agua-para-la-vida.html" TargetMode="Externa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7.jpeg"/><Relationship Id="rId13"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youtube.com/watch?v=NW8C4ntoFxM" TargetMode="External"/><Relationship Id="rId4" Type="http://schemas.openxmlformats.org/officeDocument/2006/relationships/image" Target="../media/image31.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1" Type="http://schemas.openxmlformats.org/officeDocument/2006/relationships/image" Target="../media/image51.jpe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hyperlink" Target="https://www.youtube.com/watch?v=PTwVU-D5Dk4" TargetMode="External"/><Relationship Id="rId13" Type="http://schemas.openxmlformats.org/officeDocument/2006/relationships/hyperlink" Target="https://www.youtube.com/watch?v=DtnHbiXh58E" TargetMode="External"/><Relationship Id="rId14" Type="http://schemas.openxmlformats.org/officeDocument/2006/relationships/hyperlink" Target="https://www.youtube.com/watch?v=Y7fI8farmNg&amp;t=24s" TargetMode="External"/><Relationship Id="rId15" Type="http://schemas.openxmlformats.org/officeDocument/2006/relationships/hyperlink" Target="https://www.youtube.com/watch?v=78CfDKLIkk0"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unccelearn.org/cour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hyperlink" Target="https://www.youtube.com/watch?v=tR6a6cqFutM" TargetMode="External"/><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tiff"/><Relationship Id="rId3"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tiff"/><Relationship Id="rId3"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hyperlink" Target="https://www.youtube.com/watch?v=dm8hwMt03OU" TargetMode="External"/><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MSz3YjMC6X8"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s://unccelearn.org/course/" TargetMode="External"/><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imagen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389" r="12389"/>
          <a:stretch>
            <a:fillRect/>
          </a:stretch>
        </p:blipFill>
        <p:spPr/>
      </p:pic>
      <p:sp>
        <p:nvSpPr>
          <p:cNvPr id="5" name="Title 50">
            <a:extLst>
              <a:ext uri="{FF2B5EF4-FFF2-40B4-BE49-F238E27FC236}">
                <a16:creationId xmlns=""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en-US" dirty="0" err="1" smtClean="0"/>
              <a:t>Mitigación</a:t>
            </a:r>
            <a:r>
              <a:rPr lang="en-US" dirty="0" smtClean="0"/>
              <a:t> al </a:t>
            </a:r>
            <a:r>
              <a:rPr lang="en-US" dirty="0" err="1" smtClean="0"/>
              <a:t>Cambio</a:t>
            </a:r>
            <a:r>
              <a:rPr lang="en-US" dirty="0" smtClean="0"/>
              <a:t> </a:t>
            </a:r>
            <a:r>
              <a:rPr lang="en-US" dirty="0" err="1" smtClean="0"/>
              <a:t>Climático</a:t>
            </a:r>
            <a:endParaRPr lang="en-US" dirty="0"/>
          </a:p>
        </p:txBody>
      </p:sp>
      <p:sp>
        <p:nvSpPr>
          <p:cNvPr id="7" name="Subtitle 51">
            <a:extLst>
              <a:ext uri="{FF2B5EF4-FFF2-40B4-BE49-F238E27FC236}">
                <a16:creationId xmlns="" xmlns:a16="http://schemas.microsoft.com/office/drawing/2014/main" id="{46FF1827-B46B-4BC4-8665-8914CF45DE0C}"/>
              </a:ext>
            </a:extLst>
          </p:cNvPr>
          <p:cNvSpPr>
            <a:spLocks noGrp="1"/>
          </p:cNvSpPr>
          <p:nvPr>
            <p:ph type="subTitle" idx="1"/>
          </p:nvPr>
        </p:nvSpPr>
        <p:spPr>
          <a:xfrm>
            <a:off x="694871" y="5603181"/>
            <a:ext cx="9144000" cy="480131"/>
          </a:xfrm>
        </p:spPr>
        <p:txBody>
          <a:bodyPr/>
          <a:lstStyle/>
          <a:p>
            <a:r>
              <a:rPr lang="en-US" sz="2800" dirty="0" err="1" smtClean="0">
                <a:solidFill>
                  <a:schemeClr val="accent6">
                    <a:lumMod val="50000"/>
                  </a:schemeClr>
                </a:solidFill>
              </a:rPr>
              <a:t>Protegiendo</a:t>
            </a:r>
            <a:r>
              <a:rPr lang="en-US" sz="2800" dirty="0" smtClean="0">
                <a:solidFill>
                  <a:schemeClr val="accent6">
                    <a:lumMod val="50000"/>
                  </a:schemeClr>
                </a:solidFill>
              </a:rPr>
              <a:t> el </a:t>
            </a:r>
            <a:r>
              <a:rPr lang="en-US" sz="2800" dirty="0" err="1" smtClean="0">
                <a:solidFill>
                  <a:schemeClr val="accent6">
                    <a:lumMod val="50000"/>
                  </a:schemeClr>
                </a:solidFill>
              </a:rPr>
              <a:t>Ambiente</a:t>
            </a:r>
            <a:endParaRPr lang="en-US" sz="2800" dirty="0">
              <a:solidFill>
                <a:schemeClr val="accent6">
                  <a:lumMod val="50000"/>
                </a:schemeClr>
              </a:solidFill>
            </a:endParaRPr>
          </a:p>
        </p:txBody>
      </p:sp>
    </p:spTree>
    <p:extLst>
      <p:ext uri="{BB962C8B-B14F-4D97-AF65-F5344CB8AC3E}">
        <p14:creationId xmlns:p14="http://schemas.microsoft.com/office/powerpoint/2010/main" val="1613870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0112" y="1411149"/>
            <a:ext cx="2863977" cy="990600"/>
          </a:xfrm>
        </p:spPr>
        <p:txBody>
          <a:bodyPr>
            <a:normAutofit fontScale="90000"/>
          </a:bodyPr>
          <a:lstStyle/>
          <a:p>
            <a:pPr marL="571500" indent="-571500">
              <a:lnSpc>
                <a:spcPct val="100000"/>
              </a:lnSpc>
              <a:buFont typeface="Wingdings" charset="2"/>
              <a:buChar char="ü"/>
            </a:pPr>
            <a:r>
              <a:rPr lang="es-ES" cap="none" dirty="0" smtClean="0"/>
              <a:t>Sector Energía</a:t>
            </a:r>
            <a:endParaRPr lang="es-ES" cap="none" dirty="0"/>
          </a:p>
        </p:txBody>
      </p:sp>
      <p:sp>
        <p:nvSpPr>
          <p:cNvPr id="4" name="Footer Placeholder 3"/>
          <p:cNvSpPr txBox="1">
            <a:spLocks/>
          </p:cNvSpPr>
          <p:nvPr/>
        </p:nvSpPr>
        <p:spPr bwMode="auto">
          <a:xfrm>
            <a:off x="7620000" y="6401968"/>
            <a:ext cx="3048000"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lvl="0" algn="r">
              <a:defRPr/>
            </a:pPr>
            <a:endParaRPr lang="en-US" sz="1100" dirty="0">
              <a:solidFill>
                <a:srgbClr val="EAEAEA"/>
              </a:solidFill>
              <a:latin typeface="Myriad Pro" pitchFamily="34" charset="0"/>
            </a:endParaRPr>
          </a:p>
          <a:p>
            <a:pPr lvl="0" algn="r">
              <a:defRPr/>
            </a:pPr>
            <a:r>
              <a:rPr lang="es-ES" sz="950" dirty="0">
                <a:solidFill>
                  <a:schemeClr val="bg1">
                    <a:lumMod val="85000"/>
                  </a:schemeClr>
                </a:solidFill>
                <a:latin typeface="Myriad Pro" pitchFamily="34" charset="0"/>
              </a:rPr>
              <a:t>Sección 3: Sectores con Alto Potencial de Mitigación</a:t>
            </a:r>
            <a:endParaRPr lang="en-US" sz="950" dirty="0">
              <a:solidFill>
                <a:schemeClr val="bg1">
                  <a:lumMod val="85000"/>
                </a:schemeClr>
              </a:solidFill>
              <a:latin typeface="Myriad Pro" pitchFamily="34" charset="0"/>
            </a:endParaRPr>
          </a:p>
          <a:p>
            <a:pPr algn="r" fontAlgn="base">
              <a:spcBef>
                <a:spcPct val="0"/>
              </a:spcBef>
              <a:spcAft>
                <a:spcPct val="0"/>
              </a:spcAft>
              <a:defRPr/>
            </a:pPr>
            <a:endParaRPr lang="en-US" sz="1100" dirty="0">
              <a:solidFill>
                <a:srgbClr val="EAEAEA"/>
              </a:solidFill>
              <a:latin typeface="Myriad Pro" pitchFamily="34" charset="0"/>
            </a:endParaRPr>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pPr>
                <a:defRPr/>
              </a:pPr>
              <a:t>11</a:t>
            </a:fld>
            <a:endParaRPr lang="en-US" dirty="0"/>
          </a:p>
        </p:txBody>
      </p:sp>
      <p:sp>
        <p:nvSpPr>
          <p:cNvPr id="8" name="TextBox 7"/>
          <p:cNvSpPr txBox="1"/>
          <p:nvPr/>
        </p:nvSpPr>
        <p:spPr>
          <a:xfrm>
            <a:off x="264012" y="2693895"/>
            <a:ext cx="5864312" cy="3585597"/>
          </a:xfrm>
          <a:prstGeom prst="rect">
            <a:avLst/>
          </a:prstGeo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Utilización de </a:t>
            </a:r>
            <a:r>
              <a:rPr lang="es-ES" sz="2400" dirty="0" smtClean="0">
                <a:solidFill>
                  <a:schemeClr val="dk1"/>
                </a:solidFill>
                <a:latin typeface="Arial" charset="0"/>
                <a:ea typeface="Arial" charset="0"/>
                <a:cs typeface="Arial" charset="0"/>
              </a:rPr>
              <a:t>energía renovables: energía </a:t>
            </a:r>
            <a:r>
              <a:rPr lang="es-ES" sz="2400" dirty="0">
                <a:solidFill>
                  <a:schemeClr val="dk1"/>
                </a:solidFill>
                <a:latin typeface="Arial" charset="0"/>
                <a:ea typeface="Arial" charset="0"/>
                <a:cs typeface="Arial" charset="0"/>
              </a:rPr>
              <a:t>hidroeléctrica, solar, eólica, geotérmica y </a:t>
            </a:r>
            <a:r>
              <a:rPr lang="es-ES" sz="2400" dirty="0" smtClean="0">
                <a:solidFill>
                  <a:schemeClr val="dk1"/>
                </a:solidFill>
                <a:latin typeface="Arial" charset="0"/>
                <a:ea typeface="Arial" charset="0"/>
                <a:cs typeface="Arial" charset="0"/>
              </a:rPr>
              <a:t>bioenergía</a:t>
            </a:r>
            <a:endParaRPr lang="es-ES" sz="24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Aumento de la eficacia del suministro y la distribución</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Captura y almacenamiento del carbono </a:t>
            </a:r>
            <a:r>
              <a:rPr lang="es-ES" sz="2400" dirty="0" smtClean="0">
                <a:solidFill>
                  <a:schemeClr val="dk1"/>
                </a:solidFill>
                <a:latin typeface="Arial" charset="0"/>
                <a:ea typeface="Arial" charset="0"/>
                <a:cs typeface="Arial" charset="0"/>
              </a:rPr>
              <a:t>- </a:t>
            </a:r>
            <a:r>
              <a:rPr lang="es-ES" sz="2400" dirty="0" err="1" smtClean="0">
                <a:solidFill>
                  <a:schemeClr val="dk1"/>
                </a:solidFill>
                <a:latin typeface="Arial" charset="0"/>
                <a:ea typeface="Arial" charset="0"/>
                <a:cs typeface="Arial" charset="0"/>
              </a:rPr>
              <a:t>carbon</a:t>
            </a:r>
            <a:r>
              <a:rPr lang="es-ES" sz="2400" dirty="0" smtClean="0">
                <a:solidFill>
                  <a:schemeClr val="dk1"/>
                </a:solidFill>
                <a:latin typeface="Arial" charset="0"/>
                <a:ea typeface="Arial" charset="0"/>
                <a:cs typeface="Arial" charset="0"/>
              </a:rPr>
              <a:t> </a:t>
            </a:r>
            <a:r>
              <a:rPr lang="es-ES" sz="2400" dirty="0">
                <a:solidFill>
                  <a:schemeClr val="dk1"/>
                </a:solidFill>
                <a:latin typeface="Arial" charset="0"/>
                <a:ea typeface="Arial" charset="0"/>
                <a:cs typeface="Arial" charset="0"/>
              </a:rPr>
              <a:t>capture and </a:t>
            </a:r>
            <a:r>
              <a:rPr lang="es-ES" sz="2400" dirty="0" err="1">
                <a:solidFill>
                  <a:schemeClr val="dk1"/>
                </a:solidFill>
                <a:latin typeface="Arial" charset="0"/>
                <a:ea typeface="Arial" charset="0"/>
                <a:cs typeface="Arial" charset="0"/>
              </a:rPr>
              <a:t>storage</a:t>
            </a:r>
            <a:r>
              <a:rPr lang="es-ES" sz="2400" dirty="0">
                <a:solidFill>
                  <a:schemeClr val="dk1"/>
                </a:solidFill>
                <a:latin typeface="Arial" charset="0"/>
                <a:ea typeface="Arial" charset="0"/>
                <a:cs typeface="Arial" charset="0"/>
              </a:rPr>
              <a:t> (CCS</a:t>
            </a:r>
            <a:r>
              <a:rPr lang="es-ES" sz="2400" dirty="0" smtClean="0">
                <a:solidFill>
                  <a:schemeClr val="dk1"/>
                </a:solidFill>
                <a:latin typeface="Arial" charset="0"/>
                <a:ea typeface="Arial" charset="0"/>
                <a:cs typeface="Arial" charset="0"/>
              </a:rPr>
              <a:t>)</a:t>
            </a:r>
          </a:p>
          <a:p>
            <a:pPr marL="285750" indent="-285750">
              <a:spcBef>
                <a:spcPts val="700"/>
              </a:spcBef>
              <a:spcAft>
                <a:spcPts val="700"/>
              </a:spcAft>
              <a:buClr>
                <a:srgbClr val="23518F"/>
              </a:buClr>
              <a:buFont typeface="Wingdings" panose="05000000000000000000" pitchFamily="2" charset="2"/>
              <a:buChar char="q"/>
            </a:pPr>
            <a:r>
              <a:rPr lang="es-ES" sz="2400" dirty="0" smtClean="0">
                <a:solidFill>
                  <a:schemeClr val="dk1"/>
                </a:solidFill>
                <a:latin typeface="Arial" charset="0"/>
                <a:ea typeface="Arial" charset="0"/>
                <a:cs typeface="Arial" charset="0"/>
              </a:rPr>
              <a:t>Ciclo </a:t>
            </a:r>
            <a:r>
              <a:rPr lang="es-ES" sz="2400" dirty="0">
                <a:solidFill>
                  <a:schemeClr val="dk1"/>
                </a:solidFill>
                <a:latin typeface="Arial" charset="0"/>
                <a:ea typeface="Arial" charset="0"/>
                <a:cs typeface="Arial" charset="0"/>
              </a:rPr>
              <a:t>combinado </a:t>
            </a:r>
            <a:r>
              <a:rPr lang="es-ES" sz="2400" dirty="0" smtClean="0">
                <a:solidFill>
                  <a:schemeClr val="dk1"/>
                </a:solidFill>
                <a:latin typeface="Arial" charset="0"/>
                <a:ea typeface="Arial" charset="0"/>
                <a:cs typeface="Arial" charset="0"/>
              </a:rPr>
              <a:t>electricidad-calor</a:t>
            </a:r>
            <a:endParaRPr lang="en-GB" sz="2400" dirty="0">
              <a:latin typeface="Arial" charset="0"/>
              <a:ea typeface="Arial" charset="0"/>
              <a:cs typeface="Arial" charset="0"/>
            </a:endParaRPr>
          </a:p>
        </p:txBody>
      </p:sp>
      <p:sp>
        <p:nvSpPr>
          <p:cNvPr id="10" name="Title 50">
            <a:extLst>
              <a:ext uri="{FF2B5EF4-FFF2-40B4-BE49-F238E27FC236}">
                <a16:creationId xmlns="" xmlns:a16="http://schemas.microsoft.com/office/drawing/2014/main" id="{D8694222-4D81-4A9A-93A2-23C89102F234}"/>
              </a:ext>
            </a:extLst>
          </p:cNvPr>
          <p:cNvSpPr txBox="1">
            <a:spLocks/>
          </p:cNvSpPr>
          <p:nvPr/>
        </p:nvSpPr>
        <p:spPr>
          <a:xfrm>
            <a:off x="264012" y="164724"/>
            <a:ext cx="5864312"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r>
              <a:rPr lang="en-US" sz="2800" dirty="0" err="1"/>
              <a:t>Opciones</a:t>
            </a:r>
            <a:r>
              <a:rPr lang="en-US" sz="2800" dirty="0"/>
              <a:t> de </a:t>
            </a:r>
            <a:r>
              <a:rPr lang="en-US" sz="2800" dirty="0" err="1"/>
              <a:t>Mitigación</a:t>
            </a:r>
            <a:r>
              <a:rPr lang="en-US" sz="2800" dirty="0"/>
              <a:t> </a:t>
            </a:r>
            <a:endParaRPr lang="en-US" sz="2400" dirty="0"/>
          </a:p>
        </p:txBody>
      </p:sp>
      <p:sp>
        <p:nvSpPr>
          <p:cNvPr id="11" name="Footer Placeholder 3"/>
          <p:cNvSpPr txBox="1">
            <a:spLocks/>
          </p:cNvSpPr>
          <p:nvPr/>
        </p:nvSpPr>
        <p:spPr bwMode="auto">
          <a:xfrm>
            <a:off x="2455282" y="7075862"/>
            <a:ext cx="9233188"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1100" dirty="0">
              <a:latin typeface="Myriad Pro" pitchFamily="34" charset="0"/>
            </a:endParaRPr>
          </a:p>
          <a:p>
            <a:pPr lvl="0"/>
            <a:r>
              <a:rPr lang="en-US" sz="1000" dirty="0">
                <a:hlinkClick r:id="rId3"/>
              </a:rPr>
              <a:t>https://unccelearn.org/course/ </a:t>
            </a:r>
            <a:r>
              <a:rPr lang="en-US" sz="950" dirty="0" smtClean="0">
                <a:latin typeface="Myriad Pro"/>
              </a:rPr>
              <a:t>UN </a:t>
            </a:r>
            <a:r>
              <a:rPr lang="en-US" sz="950" dirty="0" err="1">
                <a:latin typeface="Myriad Pro"/>
              </a:rPr>
              <a:t>CC:Learn</a:t>
            </a:r>
            <a:r>
              <a:rPr lang="en-US" sz="950" dirty="0">
                <a:latin typeface="Myriad Pro"/>
              </a:rPr>
              <a:t> </a:t>
            </a:r>
            <a:r>
              <a:rPr lang="en-US" sz="950" dirty="0" smtClean="0">
                <a:latin typeface="Myriad Pro"/>
              </a:rPr>
              <a:t>, </a:t>
            </a:r>
            <a:r>
              <a:rPr lang="en-US" sz="950" dirty="0" err="1" smtClean="0">
                <a:latin typeface="Myriad Pro"/>
              </a:rPr>
              <a:t>Curso</a:t>
            </a:r>
            <a:r>
              <a:rPr lang="en-US" sz="950" dirty="0" smtClean="0">
                <a:latin typeface="Myriad Pro"/>
              </a:rPr>
              <a:t> </a:t>
            </a:r>
            <a:r>
              <a:rPr lang="en-US" sz="950" dirty="0" err="1" smtClean="0">
                <a:latin typeface="Myriad Pro"/>
              </a:rPr>
              <a:t>en</a:t>
            </a:r>
            <a:r>
              <a:rPr lang="en-US" sz="950" dirty="0" smtClean="0">
                <a:latin typeface="Myriad Pro"/>
              </a:rPr>
              <a:t> </a:t>
            </a:r>
            <a:r>
              <a:rPr lang="en-US" sz="950" dirty="0" err="1" smtClean="0">
                <a:latin typeface="Myriad Pro"/>
              </a:rPr>
              <a:t>Línea</a:t>
            </a:r>
            <a:r>
              <a:rPr lang="en-US" sz="950" dirty="0" smtClean="0">
                <a:latin typeface="Myriad Pro"/>
              </a:rPr>
              <a:t> </a:t>
            </a:r>
            <a:r>
              <a:rPr lang="en-US" sz="950" dirty="0" err="1" smtClean="0">
                <a:latin typeface="Myriad Pro"/>
              </a:rPr>
              <a:t>Introducción</a:t>
            </a:r>
            <a:r>
              <a:rPr lang="en-US" sz="950" dirty="0" smtClean="0">
                <a:latin typeface="Myriad Pro"/>
              </a:rPr>
              <a:t> al </a:t>
            </a:r>
            <a:r>
              <a:rPr lang="en-US" sz="950" dirty="0" err="1" smtClean="0">
                <a:latin typeface="Myriad Pro"/>
              </a:rPr>
              <a:t>Cambio</a:t>
            </a:r>
            <a:r>
              <a:rPr lang="en-US" sz="950" dirty="0" smtClean="0">
                <a:latin typeface="Myriad Pro"/>
              </a:rPr>
              <a:t> </a:t>
            </a:r>
            <a:r>
              <a:rPr lang="en-US" sz="950" dirty="0" err="1" smtClean="0">
                <a:latin typeface="Myriad Pro"/>
              </a:rPr>
              <a:t>Climatico</a:t>
            </a:r>
            <a:r>
              <a:rPr lang="en-US" sz="950" dirty="0" smtClean="0">
                <a:latin typeface="Myriad Pro"/>
              </a:rPr>
              <a:t> , </a:t>
            </a:r>
            <a:r>
              <a:rPr lang="es-ES" sz="950" dirty="0" smtClean="0">
                <a:latin typeface="Myriad Pro"/>
              </a:rPr>
              <a:t>Tomado del Curso Sección </a:t>
            </a:r>
            <a:r>
              <a:rPr lang="es-ES" sz="950" dirty="0">
                <a:latin typeface="Myriad Pro"/>
              </a:rPr>
              <a:t>1: Introducción a la Ciencia del Cambio Climático</a:t>
            </a:r>
            <a:endParaRPr lang="en-US" sz="950" dirty="0">
              <a:latin typeface="Myriad Pro" pitchFamily="34" charset="0"/>
            </a:endParaRPr>
          </a:p>
          <a:p>
            <a:pPr fontAlgn="base">
              <a:spcBef>
                <a:spcPct val="0"/>
              </a:spcBef>
              <a:spcAft>
                <a:spcPct val="0"/>
              </a:spcAft>
              <a:defRPr/>
            </a:pPr>
            <a:endParaRPr lang="en-US" sz="1100" dirty="0">
              <a:latin typeface="Myriad Pro" pitchFamily="34" charset="0"/>
            </a:endParaRPr>
          </a:p>
        </p:txBody>
      </p:sp>
      <p:sp>
        <p:nvSpPr>
          <p:cNvPr id="12" name="Title 4"/>
          <p:cNvSpPr txBox="1">
            <a:spLocks/>
          </p:cNvSpPr>
          <p:nvPr/>
        </p:nvSpPr>
        <p:spPr>
          <a:xfrm>
            <a:off x="6672888" y="1424712"/>
            <a:ext cx="3105868" cy="990600"/>
          </a:xfrm>
          <a:prstGeom prst="rect">
            <a:avLst/>
          </a:prstGeom>
        </p:spPr>
        <p:txBody>
          <a:bodyPr vert="horz" lIns="91440" tIns="45720" rIns="91440" bIns="45720" rtlCol="0" anchor="ctr">
            <a:noAutofit/>
          </a:bodyPr>
          <a:lstStyle>
            <a:lvl1pPr marL="571500" indent="-571500">
              <a:lnSpc>
                <a:spcPct val="100000"/>
              </a:lnSpc>
              <a:spcBef>
                <a:spcPct val="0"/>
              </a:spcBef>
              <a:buFont typeface="Wingdings" charset="2"/>
              <a:buChar char="ü"/>
              <a:defRPr sz="4400" cap="none">
                <a:latin typeface="+mj-lt"/>
                <a:ea typeface="+mj-ea"/>
                <a:cs typeface="+mj-cs"/>
              </a:defRPr>
            </a:lvl1pPr>
          </a:lstStyle>
          <a:p>
            <a:r>
              <a:rPr lang="es-ES" sz="4000" dirty="0" smtClean="0"/>
              <a:t>Sector Industrial</a:t>
            </a:r>
            <a:endParaRPr lang="es-ES" sz="4000" dirty="0"/>
          </a:p>
        </p:txBody>
      </p:sp>
      <p:sp>
        <p:nvSpPr>
          <p:cNvPr id="13" name="Content Placeholder 7"/>
          <p:cNvSpPr>
            <a:spLocks noGrp="1"/>
          </p:cNvSpPr>
          <p:nvPr>
            <p:ph sz="quarter" idx="1"/>
          </p:nvPr>
        </p:nvSpPr>
        <p:spPr>
          <a:xfrm>
            <a:off x="6451104" y="2725321"/>
            <a:ext cx="5410696" cy="3290131"/>
          </a:xfr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Tecnologías específicas para cada proceso que mejoran la eficiencia y y reducen las emisiones  </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Reciclaje y sustitución de materiales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Recuperación/cogeneración de calor y energía </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Control de las emisiones de gases de efecto invernadero</a:t>
            </a:r>
          </a:p>
        </p:txBody>
      </p:sp>
      <p:pic>
        <p:nvPicPr>
          <p:cNvPr id="1026" name="Picture 2" descr="onjunto De Vectores - Tipos De Generación De Energía. Ilustración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6679" y="523974"/>
            <a:ext cx="2008035" cy="2008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 energia, fabbrica, illustrazione, disegno, bianco, sopr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4422" y="382634"/>
            <a:ext cx="2526525" cy="229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49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0742" y="1400905"/>
            <a:ext cx="3106883" cy="990600"/>
          </a:xfrm>
        </p:spPr>
        <p:txBody>
          <a:bodyPr>
            <a:normAutofit fontScale="90000"/>
          </a:bodyPr>
          <a:lstStyle/>
          <a:p>
            <a:pPr marL="571500" indent="-571500">
              <a:lnSpc>
                <a:spcPct val="100000"/>
              </a:lnSpc>
              <a:buFont typeface="Wingdings" charset="2"/>
              <a:buChar char="ü"/>
            </a:pPr>
            <a:r>
              <a:rPr lang="es-ES" cap="none" dirty="0" smtClean="0"/>
              <a:t>Sector Trasporte</a:t>
            </a:r>
            <a:endParaRPr lang="es-ES" cap="none" dirty="0"/>
          </a:p>
        </p:txBody>
      </p:sp>
      <p:sp>
        <p:nvSpPr>
          <p:cNvPr id="4" name="Footer Placeholder 3"/>
          <p:cNvSpPr txBox="1">
            <a:spLocks/>
          </p:cNvSpPr>
          <p:nvPr/>
        </p:nvSpPr>
        <p:spPr bwMode="auto">
          <a:xfrm>
            <a:off x="7620000" y="6401968"/>
            <a:ext cx="3048000"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lvl="0" algn="r">
              <a:defRPr/>
            </a:pPr>
            <a:endParaRPr lang="en-US" sz="1100" dirty="0">
              <a:solidFill>
                <a:srgbClr val="EAEAEA"/>
              </a:solidFill>
              <a:latin typeface="Myriad Pro" pitchFamily="34" charset="0"/>
            </a:endParaRPr>
          </a:p>
          <a:p>
            <a:pPr lvl="0" algn="r">
              <a:defRPr/>
            </a:pPr>
            <a:r>
              <a:rPr lang="es-ES" sz="950" dirty="0">
                <a:solidFill>
                  <a:schemeClr val="bg1">
                    <a:lumMod val="85000"/>
                  </a:schemeClr>
                </a:solidFill>
                <a:latin typeface="Myriad Pro" pitchFamily="34" charset="0"/>
              </a:rPr>
              <a:t>Sección 3: Sectores con Alto Potencial de Mitigación</a:t>
            </a:r>
            <a:endParaRPr lang="en-US" sz="950" dirty="0">
              <a:solidFill>
                <a:schemeClr val="bg1">
                  <a:lumMod val="85000"/>
                </a:schemeClr>
              </a:solidFill>
              <a:latin typeface="Myriad Pro" pitchFamily="34" charset="0"/>
            </a:endParaRPr>
          </a:p>
          <a:p>
            <a:pPr algn="r" fontAlgn="base">
              <a:spcBef>
                <a:spcPct val="0"/>
              </a:spcBef>
              <a:spcAft>
                <a:spcPct val="0"/>
              </a:spcAft>
              <a:defRPr/>
            </a:pPr>
            <a:endParaRPr lang="en-US" sz="1100" dirty="0">
              <a:solidFill>
                <a:srgbClr val="EAEAEA"/>
              </a:solidFill>
              <a:latin typeface="Myriad Pro" pitchFamily="34" charset="0"/>
            </a:endParaRPr>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pPr>
                <a:defRPr/>
              </a:pPr>
              <a:t>12</a:t>
            </a:fld>
            <a:endParaRPr lang="en-US" dirty="0"/>
          </a:p>
        </p:txBody>
      </p:sp>
      <p:sp>
        <p:nvSpPr>
          <p:cNvPr id="8" name="TextBox 7"/>
          <p:cNvSpPr txBox="1"/>
          <p:nvPr/>
        </p:nvSpPr>
        <p:spPr>
          <a:xfrm>
            <a:off x="264011" y="2693895"/>
            <a:ext cx="5993913" cy="3765133"/>
          </a:xfrm>
          <a:prstGeom prst="rect">
            <a:avLst/>
          </a:prstGeo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Vehículos más eficientes en consumo de combustible </a:t>
            </a:r>
            <a:r>
              <a:rPr lang="es-ES" sz="2400" dirty="0" smtClean="0">
                <a:solidFill>
                  <a:schemeClr val="dk1"/>
                </a:solidFill>
                <a:latin typeface="Arial" charset="0"/>
                <a:ea typeface="Arial" charset="0"/>
                <a:cs typeface="Arial" charset="0"/>
              </a:rPr>
              <a:t>/ energías alternativas</a:t>
            </a:r>
            <a:endParaRPr lang="es-ES" sz="24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400" dirty="0" smtClean="0">
                <a:solidFill>
                  <a:schemeClr val="dk1"/>
                </a:solidFill>
                <a:latin typeface="Arial" charset="0"/>
                <a:ea typeface="Arial" charset="0"/>
                <a:cs typeface="Arial" charset="0"/>
              </a:rPr>
              <a:t>Mejor </a:t>
            </a:r>
            <a:r>
              <a:rPr lang="es-ES" sz="2400" dirty="0">
                <a:solidFill>
                  <a:schemeClr val="dk1"/>
                </a:solidFill>
                <a:latin typeface="Arial" charset="0"/>
                <a:ea typeface="Arial" charset="0"/>
                <a:cs typeface="Arial" charset="0"/>
              </a:rPr>
              <a:t>uso del suelo y planificación del transporte</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S</a:t>
            </a:r>
            <a:r>
              <a:rPr lang="es-ES" sz="2400" dirty="0" smtClean="0">
                <a:solidFill>
                  <a:schemeClr val="dk1"/>
                </a:solidFill>
                <a:latin typeface="Arial" charset="0"/>
                <a:ea typeface="Arial" charset="0"/>
                <a:cs typeface="Arial" charset="0"/>
              </a:rPr>
              <a:t>istemas </a:t>
            </a:r>
            <a:r>
              <a:rPr lang="es-ES" sz="2400" dirty="0">
                <a:solidFill>
                  <a:schemeClr val="dk1"/>
                </a:solidFill>
                <a:latin typeface="Arial" charset="0"/>
                <a:ea typeface="Arial" charset="0"/>
                <a:cs typeface="Arial" charset="0"/>
              </a:rPr>
              <a:t>de transporte </a:t>
            </a:r>
            <a:r>
              <a:rPr lang="es-ES" sz="2400" dirty="0" smtClean="0">
                <a:solidFill>
                  <a:schemeClr val="dk1"/>
                </a:solidFill>
                <a:latin typeface="Arial" charset="0"/>
                <a:ea typeface="Arial" charset="0"/>
                <a:cs typeface="Arial" charset="0"/>
              </a:rPr>
              <a:t>público eficiente</a:t>
            </a:r>
            <a:endParaRPr lang="es-ES" sz="24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Prácticas de conducción más eficientes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Transporte no </a:t>
            </a:r>
            <a:r>
              <a:rPr lang="es-ES" sz="2400" dirty="0" smtClean="0">
                <a:solidFill>
                  <a:schemeClr val="dk1"/>
                </a:solidFill>
                <a:latin typeface="Arial" charset="0"/>
                <a:ea typeface="Arial" charset="0"/>
                <a:cs typeface="Arial" charset="0"/>
              </a:rPr>
              <a:t>motorizado: bicicleta</a:t>
            </a:r>
            <a:r>
              <a:rPr lang="es-ES" sz="2400" dirty="0">
                <a:solidFill>
                  <a:schemeClr val="dk1"/>
                </a:solidFill>
                <a:latin typeface="Arial" charset="0"/>
                <a:ea typeface="Arial" charset="0"/>
                <a:cs typeface="Arial" charset="0"/>
              </a:rPr>
              <a:t>, </a:t>
            </a:r>
            <a:r>
              <a:rPr lang="es-ES" sz="2400" dirty="0" smtClean="0">
                <a:solidFill>
                  <a:schemeClr val="dk1"/>
                </a:solidFill>
                <a:latin typeface="Arial" charset="0"/>
                <a:ea typeface="Arial" charset="0"/>
                <a:cs typeface="Arial" charset="0"/>
              </a:rPr>
              <a:t>caminar</a:t>
            </a:r>
            <a:endParaRPr lang="en-GB" sz="2400" dirty="0">
              <a:latin typeface="Arial" charset="0"/>
              <a:ea typeface="Arial" charset="0"/>
              <a:cs typeface="Arial" charset="0"/>
            </a:endParaRPr>
          </a:p>
        </p:txBody>
      </p:sp>
      <p:sp>
        <p:nvSpPr>
          <p:cNvPr id="13" name="Content Placeholder 7"/>
          <p:cNvSpPr>
            <a:spLocks noGrp="1"/>
          </p:cNvSpPr>
          <p:nvPr>
            <p:ph sz="quarter" idx="1"/>
          </p:nvPr>
        </p:nvSpPr>
        <p:spPr>
          <a:xfrm>
            <a:off x="6451104" y="2725321"/>
            <a:ext cx="5410696" cy="3469668"/>
          </a:xfr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Iluminación eficiente y luz natural</a:t>
            </a:r>
          </a:p>
          <a:p>
            <a:pPr marL="285750" indent="-285750">
              <a:spcBef>
                <a:spcPts val="700"/>
              </a:spcBef>
              <a:spcAft>
                <a:spcPts val="700"/>
              </a:spcAft>
              <a:buClr>
                <a:srgbClr val="23518F"/>
              </a:buClr>
              <a:buFont typeface="Wingdings" panose="05000000000000000000" pitchFamily="2" charset="2"/>
              <a:buChar char="q"/>
            </a:pPr>
            <a:r>
              <a:rPr lang="es-ES" sz="2400" dirty="0" smtClean="0">
                <a:solidFill>
                  <a:schemeClr val="dk1"/>
                </a:solidFill>
                <a:latin typeface="Arial" charset="0"/>
                <a:ea typeface="Arial" charset="0"/>
                <a:cs typeface="Arial" charset="0"/>
              </a:rPr>
              <a:t>Electrodomésticos, dispositivos </a:t>
            </a:r>
            <a:r>
              <a:rPr lang="es-ES" sz="2400" dirty="0">
                <a:solidFill>
                  <a:schemeClr val="dk1"/>
                </a:solidFill>
                <a:latin typeface="Arial" charset="0"/>
                <a:ea typeface="Arial" charset="0"/>
                <a:cs typeface="Arial" charset="0"/>
              </a:rPr>
              <a:t>de calefacción y refrigeración más eficientes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Aislamiento mejorado</a:t>
            </a:r>
          </a:p>
          <a:p>
            <a:pPr marL="285750" indent="-285750">
              <a:spcBef>
                <a:spcPts val="700"/>
              </a:spcBef>
              <a:spcAft>
                <a:spcPts val="700"/>
              </a:spcAft>
              <a:buClr>
                <a:srgbClr val="23518F"/>
              </a:buClr>
              <a:buFont typeface="Wingdings" panose="05000000000000000000" pitchFamily="2" charset="2"/>
              <a:buChar char="q"/>
            </a:pPr>
            <a:r>
              <a:rPr lang="es-ES" sz="2400" dirty="0" smtClean="0">
                <a:solidFill>
                  <a:schemeClr val="dk1"/>
                </a:solidFill>
                <a:latin typeface="Arial" charset="0"/>
                <a:ea typeface="Arial" charset="0"/>
                <a:cs typeface="Arial" charset="0"/>
              </a:rPr>
              <a:t>Edificios inteligentes</a:t>
            </a:r>
            <a:endParaRPr lang="es-ES" sz="24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Sistemas solares fotovoltaicos integrados en los edificios</a:t>
            </a:r>
          </a:p>
        </p:txBody>
      </p:sp>
      <p:pic>
        <p:nvPicPr>
          <p:cNvPr id="2050" name="Picture 2" descr="onjunto de transporte de juguete de bebé colorido aislado | Vector "/>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06703" y="873890"/>
            <a:ext cx="1743132" cy="174313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4"/>
          <p:cNvSpPr txBox="1">
            <a:spLocks/>
          </p:cNvSpPr>
          <p:nvPr/>
        </p:nvSpPr>
        <p:spPr>
          <a:xfrm>
            <a:off x="6386352" y="1400742"/>
            <a:ext cx="4380467" cy="990600"/>
          </a:xfrm>
          <a:prstGeom prst="rect">
            <a:avLst/>
          </a:prstGeom>
        </p:spPr>
        <p:txBody>
          <a:bodyPr vert="horz" lIns="91440" tIns="45720" rIns="91440" bIns="45720" rtlCol="0" anchor="ctr">
            <a:noAutofit/>
          </a:bodyPr>
          <a:lstStyle>
            <a:lvl1pPr marL="571500" indent="-571500">
              <a:lnSpc>
                <a:spcPct val="100000"/>
              </a:lnSpc>
              <a:spcBef>
                <a:spcPct val="0"/>
              </a:spcBef>
              <a:buFont typeface="Wingdings" charset="2"/>
              <a:buChar char="ü"/>
              <a:defRPr sz="4400" cap="none">
                <a:latin typeface="+mj-lt"/>
                <a:ea typeface="+mj-ea"/>
                <a:cs typeface="+mj-cs"/>
              </a:defRPr>
            </a:lvl1pPr>
          </a:lstStyle>
          <a:p>
            <a:r>
              <a:rPr lang="es-ES" sz="4000" dirty="0" smtClean="0"/>
              <a:t>Sector Construcción</a:t>
            </a:r>
            <a:endParaRPr lang="es-ES" sz="4000" dirty="0"/>
          </a:p>
        </p:txBody>
      </p:sp>
      <p:pic>
        <p:nvPicPr>
          <p:cNvPr id="2056" name="Picture 8" descr="reen apartment icon - Free green accommodation ic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675" y="34486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50">
            <a:extLst>
              <a:ext uri="{FF2B5EF4-FFF2-40B4-BE49-F238E27FC236}">
                <a16:creationId xmlns="" xmlns:a16="http://schemas.microsoft.com/office/drawing/2014/main" id="{D8694222-4D81-4A9A-93A2-23C89102F234}"/>
              </a:ext>
            </a:extLst>
          </p:cNvPr>
          <p:cNvSpPr txBox="1">
            <a:spLocks/>
          </p:cNvSpPr>
          <p:nvPr/>
        </p:nvSpPr>
        <p:spPr>
          <a:xfrm>
            <a:off x="264012" y="164724"/>
            <a:ext cx="5864312"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r>
              <a:rPr lang="en-US" sz="2800" dirty="0" err="1"/>
              <a:t>Opciones</a:t>
            </a:r>
            <a:r>
              <a:rPr lang="en-US" sz="2800" dirty="0"/>
              <a:t> de </a:t>
            </a:r>
            <a:r>
              <a:rPr lang="en-US" sz="2800" dirty="0" err="1"/>
              <a:t>Mitigación</a:t>
            </a:r>
            <a:r>
              <a:rPr lang="en-US" sz="2800" dirty="0"/>
              <a:t> </a:t>
            </a:r>
            <a:endParaRPr lang="en-US" sz="2400" dirty="0"/>
          </a:p>
        </p:txBody>
      </p:sp>
    </p:spTree>
    <p:extLst>
      <p:ext uri="{BB962C8B-B14F-4D97-AF65-F5344CB8AC3E}">
        <p14:creationId xmlns:p14="http://schemas.microsoft.com/office/powerpoint/2010/main" val="717330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0742" y="1400905"/>
            <a:ext cx="3106883" cy="990600"/>
          </a:xfrm>
        </p:spPr>
        <p:txBody>
          <a:bodyPr>
            <a:normAutofit fontScale="90000"/>
          </a:bodyPr>
          <a:lstStyle/>
          <a:p>
            <a:pPr marL="571500" indent="-571500">
              <a:lnSpc>
                <a:spcPct val="100000"/>
              </a:lnSpc>
              <a:buFont typeface="Wingdings" charset="2"/>
              <a:buChar char="ü"/>
            </a:pPr>
            <a:r>
              <a:rPr lang="es-ES" dirty="0"/>
              <a:t>Sector Agricultura</a:t>
            </a:r>
            <a:endParaRPr lang="es-ES" cap="none" dirty="0"/>
          </a:p>
        </p:txBody>
      </p:sp>
      <p:sp>
        <p:nvSpPr>
          <p:cNvPr id="4" name="Footer Placeholder 3"/>
          <p:cNvSpPr txBox="1">
            <a:spLocks/>
          </p:cNvSpPr>
          <p:nvPr/>
        </p:nvSpPr>
        <p:spPr bwMode="auto">
          <a:xfrm>
            <a:off x="7620000" y="6401968"/>
            <a:ext cx="3048000"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lvl="0" algn="r">
              <a:defRPr/>
            </a:pPr>
            <a:endParaRPr lang="en-US" sz="1100" dirty="0">
              <a:solidFill>
                <a:srgbClr val="EAEAEA"/>
              </a:solidFill>
              <a:latin typeface="Myriad Pro" pitchFamily="34" charset="0"/>
            </a:endParaRPr>
          </a:p>
          <a:p>
            <a:pPr lvl="0" algn="r">
              <a:defRPr/>
            </a:pPr>
            <a:r>
              <a:rPr lang="es-ES" sz="950" dirty="0">
                <a:solidFill>
                  <a:schemeClr val="bg1">
                    <a:lumMod val="85000"/>
                  </a:schemeClr>
                </a:solidFill>
                <a:latin typeface="Myriad Pro" pitchFamily="34" charset="0"/>
              </a:rPr>
              <a:t>Sección 3: Sectores con Alto Potencial de Mitigación</a:t>
            </a:r>
            <a:endParaRPr lang="en-US" sz="950" dirty="0">
              <a:solidFill>
                <a:schemeClr val="bg1">
                  <a:lumMod val="85000"/>
                </a:schemeClr>
              </a:solidFill>
              <a:latin typeface="Myriad Pro" pitchFamily="34" charset="0"/>
            </a:endParaRPr>
          </a:p>
          <a:p>
            <a:pPr algn="r" fontAlgn="base">
              <a:spcBef>
                <a:spcPct val="0"/>
              </a:spcBef>
              <a:spcAft>
                <a:spcPct val="0"/>
              </a:spcAft>
              <a:defRPr/>
            </a:pPr>
            <a:endParaRPr lang="en-US" sz="1100" dirty="0">
              <a:solidFill>
                <a:srgbClr val="EAEAEA"/>
              </a:solidFill>
              <a:latin typeface="Myriad Pro" pitchFamily="34" charset="0"/>
            </a:endParaRPr>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pPr>
                <a:defRPr/>
              </a:pPr>
              <a:t>13</a:t>
            </a:fld>
            <a:endParaRPr lang="en-US" dirty="0"/>
          </a:p>
        </p:txBody>
      </p:sp>
      <p:sp>
        <p:nvSpPr>
          <p:cNvPr id="8" name="TextBox 7"/>
          <p:cNvSpPr txBox="1"/>
          <p:nvPr/>
        </p:nvSpPr>
        <p:spPr>
          <a:xfrm>
            <a:off x="264011" y="2693895"/>
            <a:ext cx="5993913" cy="3857466"/>
          </a:xfrm>
          <a:prstGeom prst="rect">
            <a:avLst/>
          </a:prstGeo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200" dirty="0">
                <a:solidFill>
                  <a:schemeClr val="dk1"/>
                </a:solidFill>
                <a:latin typeface="Arial" charset="0"/>
                <a:ea typeface="Arial" charset="0"/>
                <a:cs typeface="Arial" charset="0"/>
              </a:rPr>
              <a:t>Gestión del ganado y </a:t>
            </a:r>
            <a:r>
              <a:rPr lang="es-ES" sz="2200" dirty="0" smtClean="0">
                <a:solidFill>
                  <a:schemeClr val="dk1"/>
                </a:solidFill>
                <a:latin typeface="Arial" charset="0"/>
                <a:ea typeface="Arial" charset="0"/>
                <a:cs typeface="Arial" charset="0"/>
              </a:rPr>
              <a:t>estiércol </a:t>
            </a:r>
            <a:r>
              <a:rPr lang="es-ES" sz="2200" dirty="0">
                <a:solidFill>
                  <a:schemeClr val="dk1"/>
                </a:solidFill>
                <a:latin typeface="Arial" charset="0"/>
                <a:ea typeface="Arial" charset="0"/>
                <a:cs typeface="Arial" charset="0"/>
              </a:rPr>
              <a:t>para reducir las emisiones de CH</a:t>
            </a:r>
            <a:r>
              <a:rPr lang="es-ES" sz="2200" baseline="-25000" dirty="0">
                <a:solidFill>
                  <a:schemeClr val="dk1"/>
                </a:solidFill>
                <a:latin typeface="Arial" charset="0"/>
                <a:ea typeface="Arial" charset="0"/>
                <a:cs typeface="Arial" charset="0"/>
              </a:rPr>
              <a:t>4</a:t>
            </a:r>
            <a:r>
              <a:rPr lang="es-ES" sz="2200" dirty="0">
                <a:solidFill>
                  <a:schemeClr val="dk1"/>
                </a:solidFill>
                <a:latin typeface="Arial" charset="0"/>
                <a:ea typeface="Arial" charset="0"/>
                <a:cs typeface="Arial" charset="0"/>
              </a:rPr>
              <a:t> </a:t>
            </a:r>
          </a:p>
          <a:p>
            <a:pPr marL="285750" indent="-285750">
              <a:spcBef>
                <a:spcPts val="700"/>
              </a:spcBef>
              <a:spcAft>
                <a:spcPts val="700"/>
              </a:spcAft>
              <a:buClr>
                <a:srgbClr val="23518F"/>
              </a:buClr>
              <a:buFont typeface="Wingdings" panose="05000000000000000000" pitchFamily="2" charset="2"/>
              <a:buChar char="q"/>
            </a:pPr>
            <a:r>
              <a:rPr lang="es-ES" sz="2200" dirty="0">
                <a:solidFill>
                  <a:schemeClr val="dk1"/>
                </a:solidFill>
                <a:latin typeface="Arial" charset="0"/>
                <a:ea typeface="Arial" charset="0"/>
                <a:cs typeface="Arial" charset="0"/>
              </a:rPr>
              <a:t>Mejores técnicas de aplicación de fertilizantes para reducir </a:t>
            </a:r>
            <a:r>
              <a:rPr lang="es-ES" sz="2200" dirty="0" smtClean="0">
                <a:solidFill>
                  <a:schemeClr val="dk1"/>
                </a:solidFill>
                <a:latin typeface="Arial" charset="0"/>
                <a:ea typeface="Arial" charset="0"/>
                <a:cs typeface="Arial" charset="0"/>
              </a:rPr>
              <a:t>emisiones N</a:t>
            </a:r>
            <a:r>
              <a:rPr lang="es-ES" sz="2200" baseline="-25000" dirty="0" smtClean="0">
                <a:solidFill>
                  <a:schemeClr val="dk1"/>
                </a:solidFill>
                <a:latin typeface="Arial" charset="0"/>
                <a:ea typeface="Arial" charset="0"/>
                <a:cs typeface="Arial" charset="0"/>
              </a:rPr>
              <a:t>2</a:t>
            </a:r>
            <a:r>
              <a:rPr lang="es-ES" sz="2200" dirty="0" smtClean="0">
                <a:solidFill>
                  <a:schemeClr val="dk1"/>
                </a:solidFill>
                <a:latin typeface="Arial" charset="0"/>
                <a:ea typeface="Arial" charset="0"/>
                <a:cs typeface="Arial" charset="0"/>
              </a:rPr>
              <a:t>O</a:t>
            </a:r>
            <a:endParaRPr lang="es-ES" sz="22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200" dirty="0">
                <a:solidFill>
                  <a:schemeClr val="dk1"/>
                </a:solidFill>
                <a:latin typeface="Arial" charset="0"/>
                <a:ea typeface="Arial" charset="0"/>
                <a:cs typeface="Arial" charset="0"/>
              </a:rPr>
              <a:t>Prácticas agroforestales</a:t>
            </a:r>
          </a:p>
          <a:p>
            <a:pPr marL="285750" indent="-285750">
              <a:spcBef>
                <a:spcPts val="700"/>
              </a:spcBef>
              <a:spcAft>
                <a:spcPts val="700"/>
              </a:spcAft>
              <a:buClr>
                <a:srgbClr val="23518F"/>
              </a:buClr>
              <a:buFont typeface="Wingdings" panose="05000000000000000000" pitchFamily="2" charset="2"/>
              <a:buChar char="q"/>
            </a:pPr>
            <a:r>
              <a:rPr lang="es-ES" sz="2200" dirty="0">
                <a:solidFill>
                  <a:schemeClr val="dk1"/>
                </a:solidFill>
                <a:latin typeface="Arial" charset="0"/>
                <a:ea typeface="Arial" charset="0"/>
                <a:cs typeface="Arial" charset="0"/>
              </a:rPr>
              <a:t>G</a:t>
            </a:r>
            <a:r>
              <a:rPr lang="es-ES" sz="2200" dirty="0" smtClean="0">
                <a:solidFill>
                  <a:schemeClr val="dk1"/>
                </a:solidFill>
                <a:latin typeface="Arial" charset="0"/>
                <a:ea typeface="Arial" charset="0"/>
                <a:cs typeface="Arial" charset="0"/>
              </a:rPr>
              <a:t>estión </a:t>
            </a:r>
            <a:r>
              <a:rPr lang="es-ES" sz="2200" dirty="0">
                <a:solidFill>
                  <a:schemeClr val="dk1"/>
                </a:solidFill>
                <a:latin typeface="Arial" charset="0"/>
                <a:ea typeface="Arial" charset="0"/>
                <a:cs typeface="Arial" charset="0"/>
              </a:rPr>
              <a:t>de </a:t>
            </a:r>
            <a:r>
              <a:rPr lang="es-ES" sz="2200" dirty="0" smtClean="0">
                <a:solidFill>
                  <a:schemeClr val="dk1"/>
                </a:solidFill>
                <a:latin typeface="Arial" charset="0"/>
                <a:ea typeface="Arial" charset="0"/>
                <a:cs typeface="Arial" charset="0"/>
              </a:rPr>
              <a:t>cultivos </a:t>
            </a:r>
            <a:r>
              <a:rPr lang="es-ES" sz="2200" dirty="0">
                <a:solidFill>
                  <a:schemeClr val="dk1"/>
                </a:solidFill>
                <a:latin typeface="Arial" charset="0"/>
                <a:ea typeface="Arial" charset="0"/>
                <a:cs typeface="Arial" charset="0"/>
              </a:rPr>
              <a:t>y </a:t>
            </a:r>
            <a:r>
              <a:rPr lang="es-ES" sz="2200" dirty="0" smtClean="0">
                <a:solidFill>
                  <a:schemeClr val="dk1"/>
                </a:solidFill>
                <a:latin typeface="Arial" charset="0"/>
                <a:ea typeface="Arial" charset="0"/>
                <a:cs typeface="Arial" charset="0"/>
              </a:rPr>
              <a:t>tierras </a:t>
            </a:r>
            <a:r>
              <a:rPr lang="es-ES" sz="2200" dirty="0">
                <a:solidFill>
                  <a:schemeClr val="dk1"/>
                </a:solidFill>
                <a:latin typeface="Arial" charset="0"/>
                <a:ea typeface="Arial" charset="0"/>
                <a:cs typeface="Arial" charset="0"/>
              </a:rPr>
              <a:t>de </a:t>
            </a:r>
            <a:r>
              <a:rPr lang="es-ES" sz="2200" dirty="0" smtClean="0">
                <a:solidFill>
                  <a:schemeClr val="dk1"/>
                </a:solidFill>
                <a:latin typeface="Arial" charset="0"/>
                <a:ea typeface="Arial" charset="0"/>
                <a:cs typeface="Arial" charset="0"/>
              </a:rPr>
              <a:t>pastoreo, aumentando almacenamiento </a:t>
            </a:r>
            <a:r>
              <a:rPr lang="es-ES" sz="2200" dirty="0">
                <a:solidFill>
                  <a:schemeClr val="dk1"/>
                </a:solidFill>
                <a:latin typeface="Arial" charset="0"/>
                <a:ea typeface="Arial" charset="0"/>
                <a:cs typeface="Arial" charset="0"/>
              </a:rPr>
              <a:t>de </a:t>
            </a:r>
            <a:r>
              <a:rPr lang="es-ES" sz="2200" dirty="0" smtClean="0">
                <a:solidFill>
                  <a:schemeClr val="dk1"/>
                </a:solidFill>
                <a:latin typeface="Arial" charset="0"/>
                <a:ea typeface="Arial" charset="0"/>
                <a:cs typeface="Arial" charset="0"/>
              </a:rPr>
              <a:t>C </a:t>
            </a:r>
            <a:r>
              <a:rPr lang="es-ES" sz="2200" dirty="0">
                <a:solidFill>
                  <a:schemeClr val="dk1"/>
                </a:solidFill>
                <a:latin typeface="Arial" charset="0"/>
                <a:ea typeface="Arial" charset="0"/>
                <a:cs typeface="Arial" charset="0"/>
              </a:rPr>
              <a:t>en </a:t>
            </a:r>
            <a:r>
              <a:rPr lang="es-ES" sz="2200" dirty="0" smtClean="0">
                <a:solidFill>
                  <a:schemeClr val="dk1"/>
                </a:solidFill>
                <a:latin typeface="Arial" charset="0"/>
                <a:ea typeface="Arial" charset="0"/>
                <a:cs typeface="Arial" charset="0"/>
              </a:rPr>
              <a:t>suelo  </a:t>
            </a:r>
            <a:endParaRPr lang="es-ES" sz="2200" dirty="0">
              <a:solidFill>
                <a:schemeClr val="dk1"/>
              </a:solidFill>
              <a:latin typeface="Arial" charset="0"/>
              <a:ea typeface="Arial" charset="0"/>
              <a:cs typeface="Arial" charset="0"/>
            </a:endParaRPr>
          </a:p>
          <a:p>
            <a:pPr marL="285750" indent="-285750">
              <a:spcBef>
                <a:spcPts val="700"/>
              </a:spcBef>
              <a:spcAft>
                <a:spcPts val="700"/>
              </a:spcAft>
              <a:buClr>
                <a:srgbClr val="23518F"/>
              </a:buClr>
              <a:buFont typeface="Wingdings" panose="05000000000000000000" pitchFamily="2" charset="2"/>
              <a:buChar char="q"/>
            </a:pPr>
            <a:r>
              <a:rPr lang="es-ES" sz="2200" dirty="0">
                <a:solidFill>
                  <a:schemeClr val="dk1"/>
                </a:solidFill>
                <a:latin typeface="Arial" charset="0"/>
                <a:ea typeface="Arial" charset="0"/>
                <a:cs typeface="Arial" charset="0"/>
              </a:rPr>
              <a:t>Restauración del suelo turboso cultivado y tierras degradadas </a:t>
            </a:r>
          </a:p>
        </p:txBody>
      </p:sp>
      <p:sp>
        <p:nvSpPr>
          <p:cNvPr id="11" name="Footer Placeholder 3"/>
          <p:cNvSpPr txBox="1">
            <a:spLocks/>
          </p:cNvSpPr>
          <p:nvPr/>
        </p:nvSpPr>
        <p:spPr bwMode="auto">
          <a:xfrm>
            <a:off x="2455282" y="7075862"/>
            <a:ext cx="9233188"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1100" dirty="0">
              <a:latin typeface="Myriad Pro" pitchFamily="34" charset="0"/>
            </a:endParaRPr>
          </a:p>
          <a:p>
            <a:pPr lvl="0"/>
            <a:r>
              <a:rPr lang="en-US" sz="1000" dirty="0">
                <a:hlinkClick r:id="rId3"/>
              </a:rPr>
              <a:t>https://unccelearn.org/course/ </a:t>
            </a:r>
            <a:r>
              <a:rPr lang="en-US" sz="950" dirty="0" smtClean="0">
                <a:latin typeface="Myriad Pro"/>
              </a:rPr>
              <a:t>UN </a:t>
            </a:r>
            <a:r>
              <a:rPr lang="en-US" sz="950" dirty="0" err="1">
                <a:latin typeface="Myriad Pro"/>
              </a:rPr>
              <a:t>CC:Learn</a:t>
            </a:r>
            <a:r>
              <a:rPr lang="en-US" sz="950" dirty="0">
                <a:latin typeface="Myriad Pro"/>
              </a:rPr>
              <a:t> </a:t>
            </a:r>
            <a:r>
              <a:rPr lang="en-US" sz="950" dirty="0" smtClean="0">
                <a:latin typeface="Myriad Pro"/>
              </a:rPr>
              <a:t>, </a:t>
            </a:r>
            <a:r>
              <a:rPr lang="en-US" sz="950" dirty="0" err="1" smtClean="0">
                <a:latin typeface="Myriad Pro"/>
              </a:rPr>
              <a:t>Curso</a:t>
            </a:r>
            <a:r>
              <a:rPr lang="en-US" sz="950" dirty="0" smtClean="0">
                <a:latin typeface="Myriad Pro"/>
              </a:rPr>
              <a:t> </a:t>
            </a:r>
            <a:r>
              <a:rPr lang="en-US" sz="950" dirty="0" err="1" smtClean="0">
                <a:latin typeface="Myriad Pro"/>
              </a:rPr>
              <a:t>en</a:t>
            </a:r>
            <a:r>
              <a:rPr lang="en-US" sz="950" dirty="0" smtClean="0">
                <a:latin typeface="Myriad Pro"/>
              </a:rPr>
              <a:t> </a:t>
            </a:r>
            <a:r>
              <a:rPr lang="en-US" sz="950" dirty="0" err="1" smtClean="0">
                <a:latin typeface="Myriad Pro"/>
              </a:rPr>
              <a:t>Línea</a:t>
            </a:r>
            <a:r>
              <a:rPr lang="en-US" sz="950" dirty="0" smtClean="0">
                <a:latin typeface="Myriad Pro"/>
              </a:rPr>
              <a:t> </a:t>
            </a:r>
            <a:r>
              <a:rPr lang="en-US" sz="950" dirty="0" err="1" smtClean="0">
                <a:latin typeface="Myriad Pro"/>
              </a:rPr>
              <a:t>Introducción</a:t>
            </a:r>
            <a:r>
              <a:rPr lang="en-US" sz="950" dirty="0" smtClean="0">
                <a:latin typeface="Myriad Pro"/>
              </a:rPr>
              <a:t> al </a:t>
            </a:r>
            <a:r>
              <a:rPr lang="en-US" sz="950" dirty="0" err="1" smtClean="0">
                <a:latin typeface="Myriad Pro"/>
              </a:rPr>
              <a:t>Cambio</a:t>
            </a:r>
            <a:r>
              <a:rPr lang="en-US" sz="950" dirty="0" smtClean="0">
                <a:latin typeface="Myriad Pro"/>
              </a:rPr>
              <a:t> </a:t>
            </a:r>
            <a:r>
              <a:rPr lang="en-US" sz="950" dirty="0" err="1" smtClean="0">
                <a:latin typeface="Myriad Pro"/>
              </a:rPr>
              <a:t>Climatico</a:t>
            </a:r>
            <a:r>
              <a:rPr lang="en-US" sz="950" dirty="0" smtClean="0">
                <a:latin typeface="Myriad Pro"/>
              </a:rPr>
              <a:t> , </a:t>
            </a:r>
            <a:r>
              <a:rPr lang="es-ES" sz="950" dirty="0" smtClean="0">
                <a:latin typeface="Myriad Pro"/>
              </a:rPr>
              <a:t>Tomado del Curso Sección </a:t>
            </a:r>
            <a:r>
              <a:rPr lang="es-ES" sz="950" dirty="0">
                <a:latin typeface="Myriad Pro"/>
              </a:rPr>
              <a:t>1: Introducción a la Ciencia del Cambio Climático</a:t>
            </a:r>
            <a:endParaRPr lang="en-US" sz="950" dirty="0">
              <a:latin typeface="Myriad Pro" pitchFamily="34" charset="0"/>
            </a:endParaRPr>
          </a:p>
          <a:p>
            <a:pPr fontAlgn="base">
              <a:spcBef>
                <a:spcPct val="0"/>
              </a:spcBef>
              <a:spcAft>
                <a:spcPct val="0"/>
              </a:spcAft>
              <a:defRPr/>
            </a:pPr>
            <a:endParaRPr lang="en-US" sz="1100" dirty="0">
              <a:latin typeface="Myriad Pro" pitchFamily="34" charset="0"/>
            </a:endParaRPr>
          </a:p>
        </p:txBody>
      </p:sp>
      <p:sp>
        <p:nvSpPr>
          <p:cNvPr id="13" name="Content Placeholder 7"/>
          <p:cNvSpPr>
            <a:spLocks noGrp="1"/>
          </p:cNvSpPr>
          <p:nvPr>
            <p:ph sz="quarter" idx="1"/>
          </p:nvPr>
        </p:nvSpPr>
        <p:spPr>
          <a:xfrm>
            <a:off x="6451104" y="2725321"/>
            <a:ext cx="5410696" cy="2957733"/>
          </a:xfr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Reducción de la deforestación</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Forestación/reforestación </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Gestión forestal</a:t>
            </a:r>
          </a:p>
          <a:p>
            <a:pPr marL="285750" indent="-285750">
              <a:spcBef>
                <a:spcPts val="700"/>
              </a:spcBef>
              <a:spcAft>
                <a:spcPts val="700"/>
              </a:spcAft>
              <a:buClr>
                <a:srgbClr val="23518F"/>
              </a:buClr>
              <a:buFont typeface="Wingdings" panose="05000000000000000000" pitchFamily="2" charset="2"/>
              <a:buChar char="q"/>
            </a:pPr>
            <a:r>
              <a:rPr lang="es-ES" sz="2400" dirty="0" smtClean="0">
                <a:solidFill>
                  <a:schemeClr val="dk1"/>
                </a:solidFill>
                <a:latin typeface="Arial" charset="0"/>
                <a:ea typeface="Arial" charset="0"/>
                <a:cs typeface="Arial" charset="0"/>
              </a:rPr>
              <a:t>Mejor selección </a:t>
            </a:r>
            <a:r>
              <a:rPr lang="es-ES" sz="2400" dirty="0">
                <a:solidFill>
                  <a:schemeClr val="dk1"/>
                </a:solidFill>
                <a:latin typeface="Arial" charset="0"/>
                <a:ea typeface="Arial" charset="0"/>
                <a:cs typeface="Arial" charset="0"/>
              </a:rPr>
              <a:t>de las especies forestales para aumentar la producción de biomasa y la captura de carbono</a:t>
            </a:r>
          </a:p>
        </p:txBody>
      </p:sp>
      <p:sp>
        <p:nvSpPr>
          <p:cNvPr id="15" name="Title 4"/>
          <p:cNvSpPr txBox="1">
            <a:spLocks/>
          </p:cNvSpPr>
          <p:nvPr/>
        </p:nvSpPr>
        <p:spPr>
          <a:xfrm>
            <a:off x="6386352" y="1400742"/>
            <a:ext cx="4380467" cy="990600"/>
          </a:xfrm>
          <a:prstGeom prst="rect">
            <a:avLst/>
          </a:prstGeom>
        </p:spPr>
        <p:txBody>
          <a:bodyPr vert="horz" lIns="91440" tIns="45720" rIns="91440" bIns="45720" rtlCol="0" anchor="ctr">
            <a:noAutofit/>
          </a:bodyPr>
          <a:lstStyle>
            <a:lvl1pPr marL="571500" indent="-571500">
              <a:lnSpc>
                <a:spcPct val="100000"/>
              </a:lnSpc>
              <a:spcBef>
                <a:spcPct val="0"/>
              </a:spcBef>
              <a:buFont typeface="Wingdings" charset="2"/>
              <a:buChar char="ü"/>
              <a:defRPr sz="4400" cap="none">
                <a:latin typeface="+mj-lt"/>
                <a:ea typeface="+mj-ea"/>
                <a:cs typeface="+mj-cs"/>
              </a:defRPr>
            </a:lvl1pPr>
          </a:lstStyle>
          <a:p>
            <a:r>
              <a:rPr lang="es-ES" sz="4000" dirty="0" smtClean="0"/>
              <a:t>Sector </a:t>
            </a:r>
            <a:r>
              <a:rPr lang="es-ES" sz="4000" dirty="0"/>
              <a:t>Silvicultura </a:t>
            </a:r>
          </a:p>
        </p:txBody>
      </p:sp>
      <p:pic>
        <p:nvPicPr>
          <p:cNvPr id="3074" name="Picture 2" descr="gricultura | Vectores, Fotos de Stock y PSD Grati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1286" y="943948"/>
            <a:ext cx="2468651" cy="16444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é es Silvicultura? » Su Definición y Significado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239" y="817908"/>
            <a:ext cx="2451522" cy="163434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0">
            <a:extLst>
              <a:ext uri="{FF2B5EF4-FFF2-40B4-BE49-F238E27FC236}">
                <a16:creationId xmlns="" xmlns:a16="http://schemas.microsoft.com/office/drawing/2014/main" id="{D8694222-4D81-4A9A-93A2-23C89102F234}"/>
              </a:ext>
            </a:extLst>
          </p:cNvPr>
          <p:cNvSpPr txBox="1">
            <a:spLocks/>
          </p:cNvSpPr>
          <p:nvPr/>
        </p:nvSpPr>
        <p:spPr>
          <a:xfrm>
            <a:off x="264012" y="164724"/>
            <a:ext cx="5864312"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r>
              <a:rPr lang="en-US" sz="2800" dirty="0" err="1"/>
              <a:t>Opciones</a:t>
            </a:r>
            <a:r>
              <a:rPr lang="en-US" sz="2800" dirty="0"/>
              <a:t> de </a:t>
            </a:r>
            <a:r>
              <a:rPr lang="en-US" sz="2800" dirty="0" err="1"/>
              <a:t>Mitigación</a:t>
            </a:r>
            <a:r>
              <a:rPr lang="en-US" sz="2800" dirty="0"/>
              <a:t> </a:t>
            </a:r>
            <a:endParaRPr lang="en-US" sz="2400" dirty="0"/>
          </a:p>
        </p:txBody>
      </p:sp>
    </p:spTree>
    <p:extLst>
      <p:ext uri="{BB962C8B-B14F-4D97-AF65-F5344CB8AC3E}">
        <p14:creationId xmlns:p14="http://schemas.microsoft.com/office/powerpoint/2010/main" val="2013789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0742" y="1400905"/>
            <a:ext cx="3106883" cy="990600"/>
          </a:xfrm>
        </p:spPr>
        <p:txBody>
          <a:bodyPr>
            <a:normAutofit fontScale="90000"/>
          </a:bodyPr>
          <a:lstStyle/>
          <a:p>
            <a:pPr marL="571500" indent="-571500">
              <a:lnSpc>
                <a:spcPct val="100000"/>
              </a:lnSpc>
              <a:buFont typeface="Wingdings" charset="2"/>
              <a:buChar char="ü"/>
            </a:pPr>
            <a:r>
              <a:rPr lang="es-ES" dirty="0"/>
              <a:t>Sector </a:t>
            </a:r>
            <a:r>
              <a:rPr lang="es-ES" dirty="0" smtClean="0"/>
              <a:t>Desechos</a:t>
            </a:r>
            <a:endParaRPr lang="es-ES" cap="none" dirty="0"/>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pPr>
                <a:defRPr/>
              </a:pPr>
              <a:t>14</a:t>
            </a:fld>
            <a:endParaRPr lang="en-US" dirty="0"/>
          </a:p>
        </p:txBody>
      </p:sp>
      <p:sp>
        <p:nvSpPr>
          <p:cNvPr id="8" name="TextBox 7"/>
          <p:cNvSpPr txBox="1"/>
          <p:nvPr/>
        </p:nvSpPr>
        <p:spPr>
          <a:xfrm>
            <a:off x="925554" y="2822232"/>
            <a:ext cx="8008452" cy="3575338"/>
          </a:xfrm>
          <a:prstGeom prst="rect">
            <a:avLst/>
          </a:prstGeom>
          <a:noFill/>
        </p:spPr>
        <p:txBody>
          <a:bodyPr wrap="square" rtlCol="0">
            <a:spAutoFit/>
          </a:bodyPr>
          <a:lstStyle/>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Recuperación de metano en vertederos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Incineración de residuos con recuperación de energía</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Compostaje de residuos orgánicos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Tratamiento controlado de aguas residuales </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Reciclaje y minimización de los desechos</a:t>
            </a:r>
          </a:p>
          <a:p>
            <a:pPr marL="285750" indent="-285750">
              <a:spcBef>
                <a:spcPts val="700"/>
              </a:spcBef>
              <a:spcAft>
                <a:spcPts val="700"/>
              </a:spcAft>
              <a:buClr>
                <a:srgbClr val="23518F"/>
              </a:buClr>
              <a:buFont typeface="Wingdings" panose="05000000000000000000" pitchFamily="2" charset="2"/>
              <a:buChar char="q"/>
            </a:pPr>
            <a:r>
              <a:rPr lang="es-ES" sz="2400" dirty="0">
                <a:solidFill>
                  <a:schemeClr val="dk1"/>
                </a:solidFill>
                <a:latin typeface="Arial" charset="0"/>
                <a:ea typeface="Arial" charset="0"/>
                <a:cs typeface="Arial" charset="0"/>
              </a:rPr>
              <a:t>Cubiertas ecológicas y filtros biológicos para optimizar la oxidación de CH</a:t>
            </a:r>
            <a:r>
              <a:rPr lang="es-ES" sz="2400" baseline="-25000" dirty="0">
                <a:solidFill>
                  <a:schemeClr val="dk1"/>
                </a:solidFill>
                <a:latin typeface="Arial" charset="0"/>
                <a:ea typeface="Arial" charset="0"/>
                <a:cs typeface="Arial" charset="0"/>
              </a:rPr>
              <a:t>4</a:t>
            </a:r>
          </a:p>
        </p:txBody>
      </p:sp>
      <p:sp>
        <p:nvSpPr>
          <p:cNvPr id="11" name="Footer Placeholder 3"/>
          <p:cNvSpPr txBox="1">
            <a:spLocks/>
          </p:cNvSpPr>
          <p:nvPr/>
        </p:nvSpPr>
        <p:spPr bwMode="auto">
          <a:xfrm>
            <a:off x="2455282" y="7075862"/>
            <a:ext cx="9233188"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1100" dirty="0">
              <a:latin typeface="Myriad Pro" pitchFamily="34" charset="0"/>
            </a:endParaRPr>
          </a:p>
          <a:p>
            <a:pPr lvl="0"/>
            <a:r>
              <a:rPr lang="en-US" sz="1000" dirty="0">
                <a:hlinkClick r:id="rId3"/>
              </a:rPr>
              <a:t>https://unccelearn.org/course/ </a:t>
            </a:r>
            <a:r>
              <a:rPr lang="en-US" sz="950" dirty="0" smtClean="0">
                <a:latin typeface="Myriad Pro"/>
              </a:rPr>
              <a:t>UN </a:t>
            </a:r>
            <a:r>
              <a:rPr lang="en-US" sz="950" dirty="0" err="1">
                <a:latin typeface="Myriad Pro"/>
              </a:rPr>
              <a:t>CC:Learn</a:t>
            </a:r>
            <a:r>
              <a:rPr lang="en-US" sz="950" dirty="0">
                <a:latin typeface="Myriad Pro"/>
              </a:rPr>
              <a:t> </a:t>
            </a:r>
            <a:r>
              <a:rPr lang="en-US" sz="950" dirty="0" smtClean="0">
                <a:latin typeface="Myriad Pro"/>
              </a:rPr>
              <a:t>, </a:t>
            </a:r>
            <a:r>
              <a:rPr lang="en-US" sz="950" dirty="0" err="1" smtClean="0">
                <a:latin typeface="Myriad Pro"/>
              </a:rPr>
              <a:t>Curso</a:t>
            </a:r>
            <a:r>
              <a:rPr lang="en-US" sz="950" dirty="0" smtClean="0">
                <a:latin typeface="Myriad Pro"/>
              </a:rPr>
              <a:t> </a:t>
            </a:r>
            <a:r>
              <a:rPr lang="en-US" sz="950" dirty="0" err="1" smtClean="0">
                <a:latin typeface="Myriad Pro"/>
              </a:rPr>
              <a:t>en</a:t>
            </a:r>
            <a:r>
              <a:rPr lang="en-US" sz="950" dirty="0" smtClean="0">
                <a:latin typeface="Myriad Pro"/>
              </a:rPr>
              <a:t> </a:t>
            </a:r>
            <a:r>
              <a:rPr lang="en-US" sz="950" dirty="0" err="1" smtClean="0">
                <a:latin typeface="Myriad Pro"/>
              </a:rPr>
              <a:t>Línea</a:t>
            </a:r>
            <a:r>
              <a:rPr lang="en-US" sz="950" dirty="0" smtClean="0">
                <a:latin typeface="Myriad Pro"/>
              </a:rPr>
              <a:t> </a:t>
            </a:r>
            <a:r>
              <a:rPr lang="en-US" sz="950" dirty="0" err="1" smtClean="0">
                <a:latin typeface="Myriad Pro"/>
              </a:rPr>
              <a:t>Introducción</a:t>
            </a:r>
            <a:r>
              <a:rPr lang="en-US" sz="950" dirty="0" smtClean="0">
                <a:latin typeface="Myriad Pro"/>
              </a:rPr>
              <a:t> al </a:t>
            </a:r>
            <a:r>
              <a:rPr lang="en-US" sz="950" dirty="0" err="1" smtClean="0">
                <a:latin typeface="Myriad Pro"/>
              </a:rPr>
              <a:t>Cambio</a:t>
            </a:r>
            <a:r>
              <a:rPr lang="en-US" sz="950" dirty="0" smtClean="0">
                <a:latin typeface="Myriad Pro"/>
              </a:rPr>
              <a:t> </a:t>
            </a:r>
            <a:r>
              <a:rPr lang="en-US" sz="950" dirty="0" err="1" smtClean="0">
                <a:latin typeface="Myriad Pro"/>
              </a:rPr>
              <a:t>Climatico</a:t>
            </a:r>
            <a:r>
              <a:rPr lang="en-US" sz="950" dirty="0" smtClean="0">
                <a:latin typeface="Myriad Pro"/>
              </a:rPr>
              <a:t> , </a:t>
            </a:r>
            <a:r>
              <a:rPr lang="es-ES" sz="950" dirty="0" smtClean="0">
                <a:latin typeface="Myriad Pro"/>
              </a:rPr>
              <a:t>Tomado del Curso Sección </a:t>
            </a:r>
            <a:r>
              <a:rPr lang="es-ES" sz="950" dirty="0">
                <a:latin typeface="Myriad Pro"/>
              </a:rPr>
              <a:t>1: Introducción a la Ciencia del Cambio Climático</a:t>
            </a:r>
            <a:endParaRPr lang="en-US" sz="950" dirty="0">
              <a:latin typeface="Myriad Pro" pitchFamily="34" charset="0"/>
            </a:endParaRPr>
          </a:p>
          <a:p>
            <a:pPr fontAlgn="base">
              <a:spcBef>
                <a:spcPct val="0"/>
              </a:spcBef>
              <a:spcAft>
                <a:spcPct val="0"/>
              </a:spcAft>
              <a:defRPr/>
            </a:pPr>
            <a:endParaRPr lang="en-US" sz="1100" dirty="0">
              <a:latin typeface="Myriad Pro" pitchFamily="34" charset="0"/>
            </a:endParaRPr>
          </a:p>
        </p:txBody>
      </p:sp>
      <p:pic>
        <p:nvPicPr>
          <p:cNvPr id="4098" name="Picture 2" descr="asura terrestre. planeta y basura. ilustración del vector scrapya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757"/>
          <a:stretch/>
        </p:blipFill>
        <p:spPr bwMode="auto">
          <a:xfrm>
            <a:off x="8838825" y="3328391"/>
            <a:ext cx="2784720" cy="33167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ntaminación del agua con bolsas de plástico en el océan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36" y="843343"/>
            <a:ext cx="1827981" cy="2412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ntaminación de medio ambiente. ecología. ilustración de dibujos .."/>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7296"/>
          <a:stretch/>
        </p:blipFill>
        <p:spPr bwMode="auto">
          <a:xfrm>
            <a:off x="9255330" y="767545"/>
            <a:ext cx="2689539" cy="260413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0">
            <a:extLst>
              <a:ext uri="{FF2B5EF4-FFF2-40B4-BE49-F238E27FC236}">
                <a16:creationId xmlns="" xmlns:a16="http://schemas.microsoft.com/office/drawing/2014/main" id="{D8694222-4D81-4A9A-93A2-23C89102F234}"/>
              </a:ext>
            </a:extLst>
          </p:cNvPr>
          <p:cNvSpPr txBox="1">
            <a:spLocks/>
          </p:cNvSpPr>
          <p:nvPr/>
        </p:nvSpPr>
        <p:spPr>
          <a:xfrm>
            <a:off x="264012" y="164724"/>
            <a:ext cx="5864312"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r>
              <a:rPr lang="en-US" sz="2800" dirty="0" err="1"/>
              <a:t>Opciones</a:t>
            </a:r>
            <a:r>
              <a:rPr lang="en-US" sz="2800" dirty="0"/>
              <a:t> de </a:t>
            </a:r>
            <a:r>
              <a:rPr lang="en-US" sz="2800" dirty="0" err="1"/>
              <a:t>Mitigación</a:t>
            </a:r>
            <a:r>
              <a:rPr lang="en-US" sz="2800" dirty="0"/>
              <a:t> </a:t>
            </a:r>
            <a:endParaRPr lang="en-US" sz="2400" dirty="0"/>
          </a:p>
        </p:txBody>
      </p:sp>
    </p:spTree>
    <p:extLst>
      <p:ext uri="{BB962C8B-B14F-4D97-AF65-F5344CB8AC3E}">
        <p14:creationId xmlns:p14="http://schemas.microsoft.com/office/powerpoint/2010/main" val="1463248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15</a:t>
            </a:fld>
            <a:endParaRPr lang="es-ES_tradnl" dirty="0"/>
          </a:p>
        </p:txBody>
      </p:sp>
      <p:sp>
        <p:nvSpPr>
          <p:cNvPr id="5" name="Rectángulo 4"/>
          <p:cNvSpPr/>
          <p:nvPr/>
        </p:nvSpPr>
        <p:spPr>
          <a:xfrm>
            <a:off x="0" y="6552012"/>
            <a:ext cx="2981666" cy="261610"/>
          </a:xfrm>
          <a:prstGeom prst="rect">
            <a:avLst/>
          </a:prstGeom>
        </p:spPr>
        <p:txBody>
          <a:bodyPr wrap="square">
            <a:spAutoFit/>
          </a:bodyPr>
          <a:lstStyle/>
          <a:p>
            <a:r>
              <a:rPr lang="en-US" sz="1100" dirty="0">
                <a:hlinkClick r:id="rId3"/>
              </a:rPr>
              <a:t>http://www.fao.org/3/i2498s/i2498s05.pdf</a:t>
            </a:r>
            <a:endParaRPr lang="es-ES_tradnl" sz="1100" dirty="0"/>
          </a:p>
        </p:txBody>
      </p:sp>
      <p:sp>
        <p:nvSpPr>
          <p:cNvPr id="10" name="Rectángulo 9"/>
          <p:cNvSpPr/>
          <p:nvPr/>
        </p:nvSpPr>
        <p:spPr>
          <a:xfrm>
            <a:off x="2822036" y="6570300"/>
            <a:ext cx="6096000" cy="261610"/>
          </a:xfrm>
          <a:prstGeom prst="rect">
            <a:avLst/>
          </a:prstGeom>
        </p:spPr>
        <p:txBody>
          <a:bodyPr>
            <a:spAutoFit/>
          </a:bodyPr>
          <a:lstStyle/>
          <a:p>
            <a:r>
              <a:rPr lang="es-ES_tradnl" sz="1100" dirty="0">
                <a:hlinkClick r:id="rId4"/>
              </a:rPr>
              <a:t>http://solidara.blogspot.com/2010/07/sembrando-agua-para-la-vida.html</a:t>
            </a:r>
            <a:endParaRPr lang="es-ES_tradnl" sz="1100" dirty="0"/>
          </a:p>
        </p:txBody>
      </p:sp>
      <p:grpSp>
        <p:nvGrpSpPr>
          <p:cNvPr id="2" name="Agrupar 1"/>
          <p:cNvGrpSpPr/>
          <p:nvPr/>
        </p:nvGrpSpPr>
        <p:grpSpPr>
          <a:xfrm>
            <a:off x="1811147" y="255551"/>
            <a:ext cx="9303982" cy="6190339"/>
            <a:chOff x="1811147" y="255551"/>
            <a:chExt cx="9303982" cy="6190339"/>
          </a:xfrm>
        </p:grpSpPr>
        <p:pic>
          <p:nvPicPr>
            <p:cNvPr id="27" name="Imagen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118" y="855131"/>
              <a:ext cx="5286011" cy="2719587"/>
            </a:xfrm>
            <a:prstGeom prst="rect">
              <a:avLst/>
            </a:prstGeom>
          </p:spPr>
        </p:pic>
        <p:pic>
          <p:nvPicPr>
            <p:cNvPr id="30" name="Imagen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0879" y="611223"/>
              <a:ext cx="4750958" cy="2963495"/>
            </a:xfrm>
            <a:prstGeom prst="rect">
              <a:avLst/>
            </a:prstGeom>
          </p:spPr>
        </p:pic>
        <p:pic>
          <p:nvPicPr>
            <p:cNvPr id="31" name="Imagen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9681" y="3599917"/>
              <a:ext cx="4810844" cy="2329853"/>
            </a:xfrm>
            <a:prstGeom prst="rect">
              <a:avLst/>
            </a:prstGeom>
          </p:spPr>
        </p:pic>
        <p:pic>
          <p:nvPicPr>
            <p:cNvPr id="29" name="Picture 2" descr="lbarradas y reservorios benefician a más de 300 familias de sei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1836" y="3647291"/>
              <a:ext cx="4473293" cy="2192939"/>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1901404" y="255551"/>
              <a:ext cx="4601001" cy="356251"/>
            </a:xfrm>
            <a:prstGeom prst="rect">
              <a:avLst/>
            </a:prstGeom>
            <a:noFill/>
          </p:spPr>
          <p:txBody>
            <a:bodyPr wrap="square" rtlCol="0">
              <a:spAutoFit/>
            </a:bodyPr>
            <a:lstStyle/>
            <a:p>
              <a:r>
                <a:rPr lang="es-ES_tradnl" sz="1600" dirty="0">
                  <a:latin typeface="Arial" charset="0"/>
                  <a:ea typeface="Arial" charset="0"/>
                  <a:cs typeface="Arial" charset="0"/>
                </a:rPr>
                <a:t>Alimentación Artificial. Reserva Natural, Kenia</a:t>
              </a:r>
            </a:p>
          </p:txBody>
        </p:sp>
        <p:sp>
          <p:nvSpPr>
            <p:cNvPr id="37" name="CuadroTexto 36"/>
            <p:cNvSpPr txBox="1"/>
            <p:nvPr/>
          </p:nvSpPr>
          <p:spPr>
            <a:xfrm>
              <a:off x="1811147" y="5857023"/>
              <a:ext cx="4599629" cy="584775"/>
            </a:xfrm>
            <a:prstGeom prst="rect">
              <a:avLst/>
            </a:prstGeom>
            <a:noFill/>
          </p:spPr>
          <p:txBody>
            <a:bodyPr wrap="square" rtlCol="0">
              <a:spAutoFit/>
            </a:bodyPr>
            <a:lstStyle>
              <a:defPPr>
                <a:defRPr lang="es-ES_tradnl"/>
              </a:defPPr>
              <a:lvl1pPr>
                <a:defRPr sz="1600">
                  <a:latin typeface="Arial" charset="0"/>
                  <a:ea typeface="Arial" charset="0"/>
                  <a:cs typeface="Arial" charset="0"/>
                </a:defRPr>
              </a:lvl1pPr>
            </a:lstStyle>
            <a:p>
              <a:r>
                <a:rPr lang="es-ES_tradnl" dirty="0"/>
                <a:t>Monos Narigudos en peligro de extinción se alimentan en manglares</a:t>
              </a:r>
            </a:p>
          </p:txBody>
        </p:sp>
        <p:sp>
          <p:nvSpPr>
            <p:cNvPr id="38" name="CuadroTexto 37"/>
            <p:cNvSpPr txBox="1"/>
            <p:nvPr/>
          </p:nvSpPr>
          <p:spPr>
            <a:xfrm>
              <a:off x="6641836" y="255551"/>
              <a:ext cx="4297097" cy="584775"/>
            </a:xfrm>
            <a:prstGeom prst="rect">
              <a:avLst/>
            </a:prstGeom>
            <a:noFill/>
          </p:spPr>
          <p:txBody>
            <a:bodyPr wrap="square" rtlCol="0">
              <a:spAutoFit/>
            </a:bodyPr>
            <a:lstStyle>
              <a:defPPr>
                <a:defRPr lang="es-ES_tradnl"/>
              </a:defPPr>
              <a:lvl1pPr>
                <a:defRPr sz="1600">
                  <a:latin typeface="Arial" charset="0"/>
                  <a:ea typeface="Arial" charset="0"/>
                  <a:cs typeface="Arial" charset="0"/>
                </a:defRPr>
              </a:lvl1pPr>
            </a:lstStyle>
            <a:p>
              <a:r>
                <a:rPr lang="es-ES_tradnl" dirty="0"/>
                <a:t>El turpial importante dispersor de semillas en </a:t>
              </a:r>
              <a:r>
                <a:rPr lang="es-ES_tradnl"/>
                <a:t>bosques tropicales  </a:t>
              </a:r>
              <a:endParaRPr lang="es-ES_tradnl" dirty="0"/>
            </a:p>
          </p:txBody>
        </p:sp>
        <p:sp>
          <p:nvSpPr>
            <p:cNvPr id="39" name="CuadroTexto 38"/>
            <p:cNvSpPr txBox="1"/>
            <p:nvPr/>
          </p:nvSpPr>
          <p:spPr>
            <a:xfrm>
              <a:off x="6572429" y="5861115"/>
              <a:ext cx="4492446" cy="584775"/>
            </a:xfrm>
            <a:prstGeom prst="rect">
              <a:avLst/>
            </a:prstGeom>
            <a:noFill/>
          </p:spPr>
          <p:txBody>
            <a:bodyPr wrap="square" rtlCol="0">
              <a:spAutoFit/>
            </a:bodyPr>
            <a:lstStyle>
              <a:defPPr>
                <a:defRPr lang="es-ES_tradnl"/>
              </a:defPPr>
              <a:lvl1pPr>
                <a:defRPr sz="1600">
                  <a:latin typeface="Arial" charset="0"/>
                  <a:ea typeface="Arial" charset="0"/>
                  <a:cs typeface="Arial" charset="0"/>
                </a:defRPr>
              </a:lvl1pPr>
            </a:lstStyle>
            <a:p>
              <a:r>
                <a:rPr lang="es-ES_tradnl" dirty="0"/>
                <a:t>Sembrado Agua, Loja. Técnicas ancestrales de </a:t>
              </a:r>
            </a:p>
            <a:p>
              <a:r>
                <a:rPr lang="es-ES_tradnl" dirty="0"/>
                <a:t>agua de los Paltas</a:t>
              </a:r>
            </a:p>
          </p:txBody>
        </p:sp>
      </p:grpSp>
      <p:sp>
        <p:nvSpPr>
          <p:cNvPr id="41" name="Rectángulo 40"/>
          <p:cNvSpPr/>
          <p:nvPr/>
        </p:nvSpPr>
        <p:spPr>
          <a:xfrm rot="16200000">
            <a:off x="-2044927" y="2276795"/>
            <a:ext cx="6138334" cy="1754326"/>
          </a:xfrm>
          <a:prstGeom prst="rect">
            <a:avLst/>
          </a:prstGeom>
        </p:spPr>
        <p:txBody>
          <a:bodyPr wrap="square">
            <a:spAutoFit/>
          </a:bodyPr>
          <a:lstStyle/>
          <a:p>
            <a:r>
              <a:rPr lang="en-US" sz="5400" b="1" spc="-60" dirty="0" err="1">
                <a:latin typeface="Calisto MT" charset="0"/>
                <a:ea typeface="Calisto MT" charset="0"/>
                <a:cs typeface="Calisto MT" charset="0"/>
              </a:rPr>
              <a:t>Adaptación</a:t>
            </a:r>
            <a:r>
              <a:rPr lang="en-US" sz="5400" b="1" spc="-60" dirty="0">
                <a:latin typeface="Calisto MT" charset="0"/>
                <a:ea typeface="Calisto MT" charset="0"/>
                <a:cs typeface="Calisto MT" charset="0"/>
              </a:rPr>
              <a:t> al </a:t>
            </a:r>
          </a:p>
          <a:p>
            <a:r>
              <a:rPr lang="en-US" sz="5400" b="1" spc="-60" dirty="0" err="1">
                <a:latin typeface="Calisto MT" charset="0"/>
                <a:ea typeface="Calisto MT" charset="0"/>
                <a:cs typeface="Calisto MT" charset="0"/>
              </a:rPr>
              <a:t>Cambio</a:t>
            </a:r>
            <a:r>
              <a:rPr lang="en-US" sz="5400" b="1" spc="-60" dirty="0">
                <a:latin typeface="Calisto MT" charset="0"/>
                <a:ea typeface="Calisto MT" charset="0"/>
                <a:cs typeface="Calisto MT" charset="0"/>
              </a:rPr>
              <a:t> </a:t>
            </a:r>
            <a:r>
              <a:rPr lang="en-US" sz="5400" b="1" spc="-60" dirty="0" err="1">
                <a:latin typeface="Calisto MT" charset="0"/>
                <a:ea typeface="Calisto MT" charset="0"/>
                <a:cs typeface="Calisto MT" charset="0"/>
              </a:rPr>
              <a:t>Climático</a:t>
            </a:r>
            <a:endParaRPr lang="es-ES_tradnl" sz="5400" b="1" spc="-60" dirty="0">
              <a:latin typeface="Calisto MT" charset="0"/>
              <a:ea typeface="Calisto MT" charset="0"/>
              <a:cs typeface="Calisto MT" charset="0"/>
            </a:endParaRPr>
          </a:p>
        </p:txBody>
      </p:sp>
    </p:spTree>
    <p:extLst>
      <p:ext uri="{BB962C8B-B14F-4D97-AF65-F5344CB8AC3E}">
        <p14:creationId xmlns:p14="http://schemas.microsoft.com/office/powerpoint/2010/main" val="2061817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16</a:t>
            </a:fld>
            <a:endParaRPr lang="es-ES_tradnl"/>
          </a:p>
        </p:txBody>
      </p:sp>
      <p:sp>
        <p:nvSpPr>
          <p:cNvPr id="5" name="Rectángulo 4"/>
          <p:cNvSpPr/>
          <p:nvPr/>
        </p:nvSpPr>
        <p:spPr>
          <a:xfrm>
            <a:off x="5209306" y="1203040"/>
            <a:ext cx="4552848" cy="738664"/>
          </a:xfrm>
          <a:prstGeom prst="rect">
            <a:avLst/>
          </a:prstGeom>
        </p:spPr>
        <p:txBody>
          <a:bodyPr wrap="none">
            <a:spAutoFit/>
          </a:bodyPr>
          <a:lstStyle/>
          <a:p>
            <a:pPr algn="ctr"/>
            <a:r>
              <a:rPr lang="es-ES_tradnl" sz="2400" dirty="0">
                <a:latin typeface="Arial" charset="0"/>
                <a:ea typeface="Arial" charset="0"/>
                <a:cs typeface="Arial" charset="0"/>
              </a:rPr>
              <a:t>Adaptación al Cambio Climático</a:t>
            </a:r>
          </a:p>
          <a:p>
            <a:pPr algn="ctr"/>
            <a:r>
              <a:rPr lang="es-ES_tradnl" dirty="0" smtClean="0"/>
              <a:t>3,28 </a:t>
            </a:r>
            <a:r>
              <a:rPr lang="es-ES_tradnl" dirty="0"/>
              <a:t>min</a:t>
            </a:r>
          </a:p>
        </p:txBody>
      </p:sp>
      <p:sp>
        <p:nvSpPr>
          <p:cNvPr id="6" name="Rectángulo 5"/>
          <p:cNvSpPr/>
          <p:nvPr/>
        </p:nvSpPr>
        <p:spPr>
          <a:xfrm>
            <a:off x="5072614" y="1917169"/>
            <a:ext cx="5092613" cy="369332"/>
          </a:xfrm>
          <a:prstGeom prst="rect">
            <a:avLst/>
          </a:prstGeom>
        </p:spPr>
        <p:txBody>
          <a:bodyPr wrap="none">
            <a:spAutoFit/>
          </a:bodyPr>
          <a:lstStyle/>
          <a:p>
            <a:r>
              <a:rPr lang="es-ES_tradnl" dirty="0">
                <a:hlinkClick r:id="rId3"/>
              </a:rPr>
              <a:t>https://www.youtube.com/watch?v=NW8C4ntoFxM</a:t>
            </a:r>
            <a:endParaRPr lang="es-ES_tradnl"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422" y="2490404"/>
            <a:ext cx="6432589" cy="3592512"/>
          </a:xfrm>
          <a:prstGeom prst="rect">
            <a:avLst/>
          </a:prstGeom>
        </p:spPr>
      </p:pic>
      <p:grpSp>
        <p:nvGrpSpPr>
          <p:cNvPr id="8" name="Agrupar 7"/>
          <p:cNvGrpSpPr/>
          <p:nvPr/>
        </p:nvGrpSpPr>
        <p:grpSpPr>
          <a:xfrm>
            <a:off x="11353800" y="132518"/>
            <a:ext cx="700486" cy="6390809"/>
            <a:chOff x="11353800" y="132518"/>
            <a:chExt cx="700486" cy="6390809"/>
          </a:xfrm>
        </p:grpSpPr>
        <p:pic>
          <p:nvPicPr>
            <p:cNvPr id="9" name="Picture 12" descr="esultado de imagen de ods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l agua libre de impurezas y accesible para todos es parte esencial 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esultado de imagen de ods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3800"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esultado de imagen de ods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esultado de imagen de ods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53800"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bjetivo 7 - AGUA ENERGÍA ASEQUIBLE Y NO CONTAMINANTE. Foto ON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3800"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jetivo 11 - CIUDADES Y COMUNIDADES SOSTENIBL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3800" y="3402082"/>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esultado de imagen de ods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216"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l agua libre de impurezas y accesible para todos es parte esencial 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216"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esultado de imagen de ods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5216"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sultado de imagen de ods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5216"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esultado de imagen de ods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85216"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jetivo 2 - HAMBRE CER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85216" y="132518"/>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jetivo 7 - AGUA ENERGÍA ASEQUIBLE Y NO CONTAMINANTE. Foto ON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85216"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jetivo 11 - CIUDADES Y COMUNIDADES SOSTENIBL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85216" y="3402082"/>
              <a:ext cx="669070" cy="66907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itle 50">
            <a:extLst>
              <a:ext uri="{FF2B5EF4-FFF2-40B4-BE49-F238E27FC236}">
                <a16:creationId xmlns="" xmlns:a16="http://schemas.microsoft.com/office/drawing/2014/main" id="{D8694222-4D81-4A9A-93A2-23C89102F234}"/>
              </a:ext>
            </a:extLst>
          </p:cNvPr>
          <p:cNvSpPr txBox="1">
            <a:spLocks/>
          </p:cNvSpPr>
          <p:nvPr/>
        </p:nvSpPr>
        <p:spPr>
          <a:xfrm>
            <a:off x="319315" y="132518"/>
            <a:ext cx="8024585"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a:t>
            </a:r>
            <a:r>
              <a:rPr lang="en-US" sz="2800" dirty="0" err="1"/>
              <a:t>es</a:t>
            </a:r>
            <a:r>
              <a:rPr lang="en-US" sz="2800" dirty="0"/>
              <a:t> la </a:t>
            </a:r>
            <a:r>
              <a:rPr lang="en-US" sz="2800" dirty="0" err="1"/>
              <a:t>Adaptación</a:t>
            </a:r>
            <a:r>
              <a:rPr lang="en-US" sz="2800" dirty="0"/>
              <a:t> al </a:t>
            </a:r>
            <a:r>
              <a:rPr lang="en-US" sz="2800" dirty="0" err="1"/>
              <a:t>Cambio</a:t>
            </a:r>
            <a:r>
              <a:rPr lang="en-US" sz="2800" dirty="0"/>
              <a:t> </a:t>
            </a:r>
            <a:r>
              <a:rPr lang="en-US" sz="2800" dirty="0" err="1"/>
              <a:t>Climático</a:t>
            </a:r>
            <a:r>
              <a:rPr lang="en-US" sz="2800" dirty="0"/>
              <a:t>?</a:t>
            </a:r>
          </a:p>
        </p:txBody>
      </p:sp>
      <p:pic>
        <p:nvPicPr>
          <p:cNvPr id="5124" name="Picture 4" descr="IZ Ghana - Deutsche Gesellschaft für Internationale Zusammenarbeit:"/>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28583" b="29015"/>
          <a:stretch/>
        </p:blipFill>
        <p:spPr bwMode="auto">
          <a:xfrm>
            <a:off x="1969785" y="742987"/>
            <a:ext cx="3437726" cy="145766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46315" y="2541300"/>
            <a:ext cx="3556058" cy="3647152"/>
          </a:xfrm>
          <a:prstGeom prst="rect">
            <a:avLst/>
          </a:prstGeom>
          <a:solidFill>
            <a:srgbClr val="0ED5F0">
              <a:alpha val="47059"/>
            </a:srgbClr>
          </a:solidFill>
        </p:spPr>
        <p:txBody>
          <a:bodyPr wrap="square">
            <a:spAutoFit/>
          </a:bodyPr>
          <a:lstStyle/>
          <a:p>
            <a:pPr>
              <a:lnSpc>
                <a:spcPct val="150000"/>
              </a:lnSpc>
            </a:pPr>
            <a:r>
              <a:rPr lang="es-ES" sz="2200" dirty="0" smtClean="0">
                <a:latin typeface="Arial" charset="0"/>
                <a:ea typeface="Arial" charset="0"/>
                <a:cs typeface="Arial" charset="0"/>
              </a:rPr>
              <a:t>La </a:t>
            </a:r>
            <a:r>
              <a:rPr lang="es-ES" sz="2200" dirty="0">
                <a:latin typeface="Arial" charset="0"/>
                <a:ea typeface="Arial" charset="0"/>
                <a:cs typeface="Arial" charset="0"/>
              </a:rPr>
              <a:t>adaptación al cambio climático </a:t>
            </a:r>
            <a:r>
              <a:rPr lang="es-ES" sz="2200" dirty="0" smtClean="0">
                <a:latin typeface="Arial" charset="0"/>
                <a:ea typeface="Arial" charset="0"/>
                <a:cs typeface="Arial" charset="0"/>
              </a:rPr>
              <a:t>(en </a:t>
            </a:r>
            <a:r>
              <a:rPr lang="es-ES" sz="2200" dirty="0">
                <a:latin typeface="Arial" charset="0"/>
                <a:ea typeface="Arial" charset="0"/>
                <a:cs typeface="Arial" charset="0"/>
              </a:rPr>
              <a:t>los sistemas </a:t>
            </a:r>
            <a:r>
              <a:rPr lang="es-ES" sz="2200" dirty="0" smtClean="0">
                <a:latin typeface="Arial" charset="0"/>
                <a:ea typeface="Arial" charset="0"/>
                <a:cs typeface="Arial" charset="0"/>
              </a:rPr>
              <a:t>humanos) </a:t>
            </a:r>
            <a:r>
              <a:rPr lang="es-ES" sz="2200" dirty="0">
                <a:latin typeface="Arial" charset="0"/>
                <a:ea typeface="Arial" charset="0"/>
                <a:cs typeface="Arial" charset="0"/>
              </a:rPr>
              <a:t>trata de dar respuesta a variaciones climáticas, para moderar el daño o aprovechar las oportunidades</a:t>
            </a:r>
            <a:endParaRPr lang="es-ES_tradnl" sz="2200" dirty="0"/>
          </a:p>
        </p:txBody>
      </p:sp>
    </p:spTree>
    <p:extLst>
      <p:ext uri="{BB962C8B-B14F-4D97-AF65-F5344CB8AC3E}">
        <p14:creationId xmlns:p14="http://schemas.microsoft.com/office/powerpoint/2010/main" val="1955142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17</a:t>
            </a:fld>
            <a:endParaRPr lang="es-ES_tradnl"/>
          </a:p>
        </p:txBody>
      </p:sp>
      <p:grpSp>
        <p:nvGrpSpPr>
          <p:cNvPr id="3" name="Agrupar 2"/>
          <p:cNvGrpSpPr/>
          <p:nvPr/>
        </p:nvGrpSpPr>
        <p:grpSpPr>
          <a:xfrm>
            <a:off x="2412806" y="1124728"/>
            <a:ext cx="7912294" cy="5398598"/>
            <a:chOff x="650741" y="1310100"/>
            <a:chExt cx="9818486" cy="6673189"/>
          </a:xfrm>
        </p:grpSpPr>
        <p:pic>
          <p:nvPicPr>
            <p:cNvPr id="5122" name="Picture 2" descr="os palafitos, las casas ecológicas más antiguas de Améric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41" y="1310100"/>
              <a:ext cx="486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 Degradado Casa En La Orilla Del Río Vltava, En La República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578" y="1310100"/>
              <a:ext cx="4880649"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utorizan construcción de casas en zonas de riesgo | Prevenciona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1" y="4737503"/>
              <a:ext cx="4860000" cy="323683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ostenibilidad de Javier Neila: La casa maya petrific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227" y="4737503"/>
              <a:ext cx="4860000" cy="324578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uadroTexto 4"/>
          <p:cNvSpPr txBox="1"/>
          <p:nvPr/>
        </p:nvSpPr>
        <p:spPr>
          <a:xfrm rot="16200000">
            <a:off x="543556" y="2033819"/>
            <a:ext cx="2341402" cy="523220"/>
          </a:xfrm>
          <a:prstGeom prst="rect">
            <a:avLst/>
          </a:prstGeom>
          <a:noFill/>
        </p:spPr>
        <p:txBody>
          <a:bodyPr wrap="square" rtlCol="0">
            <a:spAutoFit/>
          </a:bodyPr>
          <a:lstStyle/>
          <a:p>
            <a:pPr algn="ctr"/>
            <a:r>
              <a:rPr lang="es-ES_tradnl" sz="2800" dirty="0">
                <a:latin typeface="Arial" charset="0"/>
                <a:ea typeface="Arial" charset="0"/>
                <a:cs typeface="Arial" charset="0"/>
              </a:rPr>
              <a:t>Inundaciones</a:t>
            </a:r>
          </a:p>
        </p:txBody>
      </p:sp>
      <p:sp>
        <p:nvSpPr>
          <p:cNvPr id="59" name="CuadroTexto 58"/>
          <p:cNvSpPr txBox="1"/>
          <p:nvPr/>
        </p:nvSpPr>
        <p:spPr>
          <a:xfrm rot="16200000">
            <a:off x="488171" y="4890103"/>
            <a:ext cx="2452174" cy="523220"/>
          </a:xfrm>
          <a:prstGeom prst="rect">
            <a:avLst/>
          </a:prstGeom>
          <a:noFill/>
        </p:spPr>
        <p:txBody>
          <a:bodyPr wrap="square" rtlCol="0">
            <a:spAutoFit/>
          </a:bodyPr>
          <a:lstStyle/>
          <a:p>
            <a:pPr algn="ctr"/>
            <a:r>
              <a:rPr lang="es-ES_tradnl" sz="2800" dirty="0">
                <a:latin typeface="Arial" charset="0"/>
                <a:ea typeface="Arial" charset="0"/>
                <a:cs typeface="Arial" charset="0"/>
              </a:rPr>
              <a:t>Deslizamiento</a:t>
            </a:r>
          </a:p>
        </p:txBody>
      </p:sp>
      <p:sp>
        <p:nvSpPr>
          <p:cNvPr id="60" name="Title 50">
            <a:extLst>
              <a:ext uri="{FF2B5EF4-FFF2-40B4-BE49-F238E27FC236}">
                <a16:creationId xmlns="" xmlns:a16="http://schemas.microsoft.com/office/drawing/2014/main" id="{D8694222-4D81-4A9A-93A2-23C89102F234}"/>
              </a:ext>
            </a:extLst>
          </p:cNvPr>
          <p:cNvSpPr txBox="1">
            <a:spLocks/>
          </p:cNvSpPr>
          <p:nvPr/>
        </p:nvSpPr>
        <p:spPr>
          <a:xfrm>
            <a:off x="281215" y="70062"/>
            <a:ext cx="10607040" cy="5909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Quién</a:t>
            </a:r>
            <a:r>
              <a:rPr lang="en-US" sz="2800" dirty="0"/>
              <a:t> </a:t>
            </a:r>
            <a:r>
              <a:rPr lang="en-US" sz="2800" dirty="0" err="1" smtClean="0"/>
              <a:t>tienne</a:t>
            </a:r>
            <a:r>
              <a:rPr lang="en-US" sz="2800" dirty="0" smtClean="0"/>
              <a:t> mayor </a:t>
            </a:r>
            <a:r>
              <a:rPr lang="en-US" sz="3600" dirty="0" err="1" smtClean="0"/>
              <a:t>Exposición</a:t>
            </a:r>
            <a:r>
              <a:rPr lang="en-US" sz="2800" dirty="0" smtClean="0"/>
              <a:t> </a:t>
            </a:r>
            <a:r>
              <a:rPr lang="en-US" sz="2800" dirty="0"/>
              <a:t>al </a:t>
            </a:r>
            <a:r>
              <a:rPr lang="en-US" sz="2800" dirty="0" err="1"/>
              <a:t>Cambio</a:t>
            </a:r>
            <a:r>
              <a:rPr lang="en-US" sz="2800" dirty="0"/>
              <a:t> </a:t>
            </a:r>
            <a:r>
              <a:rPr lang="en-US" sz="2800" dirty="0" err="1"/>
              <a:t>climático</a:t>
            </a:r>
            <a:r>
              <a:rPr lang="en-US" sz="2800" dirty="0"/>
              <a:t>?</a:t>
            </a:r>
          </a:p>
        </p:txBody>
      </p:sp>
    </p:spTree>
    <p:extLst>
      <p:ext uri="{BB962C8B-B14F-4D97-AF65-F5344CB8AC3E}">
        <p14:creationId xmlns:p14="http://schemas.microsoft.com/office/powerpoint/2010/main" val="1615104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18</a:t>
            </a:fld>
            <a:endParaRPr lang="es-ES_tradnl"/>
          </a:p>
        </p:txBody>
      </p:sp>
      <p:sp>
        <p:nvSpPr>
          <p:cNvPr id="29" name="Title 50">
            <a:extLst>
              <a:ext uri="{FF2B5EF4-FFF2-40B4-BE49-F238E27FC236}">
                <a16:creationId xmlns="" xmlns:a16="http://schemas.microsoft.com/office/drawing/2014/main" id="{D8694222-4D81-4A9A-93A2-23C89102F234}"/>
              </a:ext>
            </a:extLst>
          </p:cNvPr>
          <p:cNvSpPr txBox="1">
            <a:spLocks/>
          </p:cNvSpPr>
          <p:nvPr/>
        </p:nvSpPr>
        <p:spPr>
          <a:xfrm>
            <a:off x="112019" y="127525"/>
            <a:ext cx="11241781" cy="5355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a:t>¿</a:t>
            </a:r>
            <a:r>
              <a:rPr lang="en-US" sz="2400" dirty="0" err="1" smtClean="0"/>
              <a:t>Quiénes</a:t>
            </a:r>
            <a:r>
              <a:rPr lang="en-US" sz="2400" dirty="0" smtClean="0"/>
              <a:t> son </a:t>
            </a:r>
            <a:r>
              <a:rPr lang="en-US" sz="2400" dirty="0" err="1" smtClean="0"/>
              <a:t>más</a:t>
            </a:r>
            <a:r>
              <a:rPr lang="en-US" sz="2400" dirty="0" smtClean="0"/>
              <a:t> </a:t>
            </a:r>
            <a:r>
              <a:rPr lang="en-US" sz="3200" dirty="0" smtClean="0"/>
              <a:t>Sensible</a:t>
            </a:r>
            <a:r>
              <a:rPr lang="en-US" sz="2400" dirty="0" smtClean="0"/>
              <a:t> </a:t>
            </a:r>
            <a:r>
              <a:rPr lang="en-US" sz="2400" dirty="0"/>
              <a:t>(</a:t>
            </a:r>
            <a:r>
              <a:rPr lang="en-US" sz="2400" dirty="0" smtClean="0"/>
              <a:t>Susceptible) </a:t>
            </a:r>
            <a:r>
              <a:rPr lang="en-US" sz="2400" dirty="0" err="1"/>
              <a:t>frente</a:t>
            </a:r>
            <a:r>
              <a:rPr lang="en-US" sz="2400" dirty="0"/>
              <a:t> al </a:t>
            </a:r>
            <a:r>
              <a:rPr lang="en-US" sz="2400" dirty="0" err="1"/>
              <a:t>Cambio</a:t>
            </a:r>
            <a:r>
              <a:rPr lang="en-US" sz="2400" dirty="0"/>
              <a:t> </a:t>
            </a:r>
            <a:r>
              <a:rPr lang="en-US" sz="2400" dirty="0" err="1"/>
              <a:t>C</a:t>
            </a:r>
            <a:r>
              <a:rPr lang="en-US" sz="2400" dirty="0" err="1" smtClean="0"/>
              <a:t>limático</a:t>
            </a:r>
            <a:r>
              <a:rPr lang="en-US" sz="2400" dirty="0"/>
              <a:t>?</a:t>
            </a:r>
          </a:p>
        </p:txBody>
      </p:sp>
      <p:pic>
        <p:nvPicPr>
          <p:cNvPr id="3" name="Picture 2">
            <a:extLst>
              <a:ext uri="{FF2B5EF4-FFF2-40B4-BE49-F238E27FC236}">
                <a16:creationId xmlns="" xmlns:a16="http://schemas.microsoft.com/office/drawing/2014/main" id="{77EC7DF1-FD12-184C-A71D-04021F87E8E0}"/>
              </a:ext>
            </a:extLst>
          </p:cNvPr>
          <p:cNvPicPr>
            <a:picLocks noChangeAspect="1"/>
          </p:cNvPicPr>
          <p:nvPr/>
        </p:nvPicPr>
        <p:blipFill>
          <a:blip r:embed="rId3">
            <a:clrChange>
              <a:clrFrom>
                <a:srgbClr val="FD941F"/>
              </a:clrFrom>
              <a:clrTo>
                <a:srgbClr val="FD941F">
                  <a:alpha val="0"/>
                </a:srgbClr>
              </a:clrTo>
            </a:clrChange>
          </a:blip>
          <a:stretch>
            <a:fillRect/>
          </a:stretch>
        </p:blipFill>
        <p:spPr>
          <a:xfrm>
            <a:off x="97196" y="1224063"/>
            <a:ext cx="4946941" cy="2787562"/>
          </a:xfrm>
          <a:prstGeom prst="rect">
            <a:avLst/>
          </a:prstGeom>
        </p:spPr>
      </p:pic>
      <p:pic>
        <p:nvPicPr>
          <p:cNvPr id="6" name="Picture 5">
            <a:extLst>
              <a:ext uri="{FF2B5EF4-FFF2-40B4-BE49-F238E27FC236}">
                <a16:creationId xmlns="" xmlns:a16="http://schemas.microsoft.com/office/drawing/2014/main" id="{2A52C991-2FFC-F443-8B7F-C9618468275F}"/>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5044137" y="1017067"/>
            <a:ext cx="2567565" cy="2556154"/>
          </a:xfrm>
          <a:prstGeom prst="rect">
            <a:avLst/>
          </a:prstGeom>
        </p:spPr>
      </p:pic>
      <p:pic>
        <p:nvPicPr>
          <p:cNvPr id="24" name="Picture 4">
            <a:extLst>
              <a:ext uri="{FF2B5EF4-FFF2-40B4-BE49-F238E27FC236}">
                <a16:creationId xmlns="" xmlns:a16="http://schemas.microsoft.com/office/drawing/2014/main" id="{D0D1825F-CD50-084F-B23C-B27BF572B54C}"/>
              </a:ext>
            </a:extLst>
          </p:cNvPr>
          <p:cNvPicPr>
            <a:picLocks noChangeAspect="1"/>
          </p:cNvPicPr>
          <p:nvPr/>
        </p:nvPicPr>
        <p:blipFill>
          <a:blip r:embed="rId5">
            <a:clrChange>
              <a:clrFrom>
                <a:srgbClr val="FDFDFD"/>
              </a:clrFrom>
              <a:clrTo>
                <a:srgbClr val="FDFDFD">
                  <a:alpha val="0"/>
                </a:srgbClr>
              </a:clrTo>
            </a:clrChange>
          </a:blip>
          <a:stretch>
            <a:fillRect/>
          </a:stretch>
        </p:blipFill>
        <p:spPr>
          <a:xfrm>
            <a:off x="9498100" y="1109775"/>
            <a:ext cx="2693900" cy="1508069"/>
          </a:xfrm>
          <a:prstGeom prst="rect">
            <a:avLst/>
          </a:prstGeom>
        </p:spPr>
      </p:pic>
      <p:pic>
        <p:nvPicPr>
          <p:cNvPr id="4098" name="Picture 2" descr="ultitud Hombres Mujeres Jóvenes Pie Caminando Sosteniendo Teléfonos Inteligen"/>
          <p:cNvPicPr>
            <a:picLocks noChangeAspect="1" noChangeArrowheads="1"/>
          </p:cNvPicPr>
          <p:nvPr/>
        </p:nvPicPr>
        <p:blipFill rotWithShape="1">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b="21543"/>
          <a:stretch/>
        </p:blipFill>
        <p:spPr bwMode="auto">
          <a:xfrm>
            <a:off x="-355706" y="3989643"/>
            <a:ext cx="10219765" cy="29817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ustración de Personaje Masculino Pobre Vagabundo Sin Hogar Ruego ..."/>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5518" y="904442"/>
            <a:ext cx="2570163" cy="257016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ea de mayo villalobos en memes | Niños enfermos, Dibujos para ..."/>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2054" name="Picture 6" descr="dea de mayo villalobos en memes | Niños enfermos, Dibujos para ..."/>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2200" y="3119963"/>
            <a:ext cx="1892046" cy="252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79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19</a:t>
            </a:fld>
            <a:endParaRPr lang="es-ES_tradnl"/>
          </a:p>
        </p:txBody>
      </p:sp>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314958" y="74605"/>
            <a:ext cx="8206742" cy="5909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son las </a:t>
            </a:r>
            <a:r>
              <a:rPr lang="en-US" sz="3600" dirty="0" err="1"/>
              <a:t>Capacidades</a:t>
            </a:r>
            <a:r>
              <a:rPr lang="en-US" sz="3600" dirty="0"/>
              <a:t> </a:t>
            </a:r>
            <a:r>
              <a:rPr lang="en-US" sz="3600" dirty="0" err="1"/>
              <a:t>Adaptativas</a:t>
            </a:r>
            <a:r>
              <a:rPr lang="en-US" sz="2800" dirty="0"/>
              <a:t>?</a:t>
            </a:r>
          </a:p>
        </p:txBody>
      </p:sp>
      <p:sp>
        <p:nvSpPr>
          <p:cNvPr id="2" name="Rectángulo 1"/>
          <p:cNvSpPr/>
          <p:nvPr/>
        </p:nvSpPr>
        <p:spPr>
          <a:xfrm>
            <a:off x="125502" y="805517"/>
            <a:ext cx="11887471" cy="2323713"/>
          </a:xfrm>
          <a:prstGeom prst="rect">
            <a:avLst/>
          </a:prstGeom>
          <a:noFill/>
        </p:spPr>
        <p:txBody>
          <a:bodyPr wrap="square">
            <a:spAutoFit/>
          </a:bodyPr>
          <a:lstStyle/>
          <a:p>
            <a:r>
              <a:rPr lang="es-MX" sz="2200" dirty="0">
                <a:latin typeface="Arial" charset="0"/>
                <a:ea typeface="Arial" charset="0"/>
                <a:cs typeface="Arial" charset="0"/>
              </a:rPr>
              <a:t>Es </a:t>
            </a:r>
            <a:r>
              <a:rPr lang="es-MX" sz="2400" dirty="0">
                <a:latin typeface="Arial" charset="0"/>
                <a:ea typeface="Arial" charset="0"/>
                <a:cs typeface="Arial" charset="0"/>
              </a:rPr>
              <a:t> la </a:t>
            </a:r>
            <a:r>
              <a:rPr lang="es-MX" sz="2400" b="1" dirty="0">
                <a:latin typeface="Arial" charset="0"/>
                <a:ea typeface="Arial" charset="0"/>
                <a:cs typeface="Arial" charset="0"/>
              </a:rPr>
              <a:t>capacidad</a:t>
            </a:r>
            <a:r>
              <a:rPr lang="es-MX" sz="2400" dirty="0">
                <a:latin typeface="Arial" charset="0"/>
                <a:ea typeface="Arial" charset="0"/>
                <a:cs typeface="Arial" charset="0"/>
              </a:rPr>
              <a:t> de un sistema para ajustarse al </a:t>
            </a:r>
            <a:r>
              <a:rPr lang="es-MX" sz="2400" b="1" dirty="0">
                <a:latin typeface="Arial" charset="0"/>
                <a:ea typeface="Arial" charset="0"/>
                <a:cs typeface="Arial" charset="0"/>
              </a:rPr>
              <a:t>cambio climático</a:t>
            </a:r>
            <a:r>
              <a:rPr lang="es-MX" sz="2400" dirty="0">
                <a:latin typeface="Arial" charset="0"/>
                <a:ea typeface="Arial" charset="0"/>
                <a:cs typeface="Arial" charset="0"/>
              </a:rPr>
              <a:t> </a:t>
            </a:r>
          </a:p>
          <a:p>
            <a:r>
              <a:rPr lang="es-MX" sz="2000" dirty="0" smtClean="0">
                <a:latin typeface="Arial" charset="0"/>
                <a:ea typeface="Arial" charset="0"/>
                <a:cs typeface="Arial" charset="0"/>
              </a:rPr>
              <a:t>(variabilidad </a:t>
            </a:r>
            <a:r>
              <a:rPr lang="es-MX" sz="2000" dirty="0">
                <a:latin typeface="Arial" charset="0"/>
                <a:ea typeface="Arial" charset="0"/>
                <a:cs typeface="Arial" charset="0"/>
              </a:rPr>
              <a:t>climática y </a:t>
            </a:r>
            <a:r>
              <a:rPr lang="es-MX" sz="2000" dirty="0" smtClean="0">
                <a:latin typeface="Arial" charset="0"/>
                <a:ea typeface="Arial" charset="0"/>
                <a:cs typeface="Arial" charset="0"/>
              </a:rPr>
              <a:t>eventos </a:t>
            </a:r>
            <a:r>
              <a:rPr lang="es-MX" sz="2000" dirty="0">
                <a:latin typeface="Arial" charset="0"/>
                <a:ea typeface="Arial" charset="0"/>
                <a:cs typeface="Arial" charset="0"/>
              </a:rPr>
              <a:t>extremos), </a:t>
            </a:r>
            <a:r>
              <a:rPr lang="es-MX" sz="2000" dirty="0" smtClean="0">
                <a:latin typeface="Arial" charset="0"/>
                <a:ea typeface="Arial" charset="0"/>
                <a:cs typeface="Arial" charset="0"/>
              </a:rPr>
              <a:t> </a:t>
            </a:r>
            <a:r>
              <a:rPr lang="es-MX" sz="2400" dirty="0" smtClean="0">
                <a:latin typeface="Arial" charset="0"/>
                <a:ea typeface="Arial" charset="0"/>
                <a:cs typeface="Arial" charset="0"/>
              </a:rPr>
              <a:t>moderar </a:t>
            </a:r>
            <a:r>
              <a:rPr lang="es-MX" sz="2400" dirty="0">
                <a:latin typeface="Arial" charset="0"/>
                <a:ea typeface="Arial" charset="0"/>
                <a:cs typeface="Arial" charset="0"/>
              </a:rPr>
              <a:t>los daños potenciales, </a:t>
            </a:r>
            <a:endParaRPr lang="es-MX" sz="2400" dirty="0" smtClean="0">
              <a:latin typeface="Arial" charset="0"/>
              <a:ea typeface="Arial" charset="0"/>
              <a:cs typeface="Arial" charset="0"/>
            </a:endParaRPr>
          </a:p>
          <a:p>
            <a:r>
              <a:rPr lang="es-MX" sz="2400" dirty="0" smtClean="0">
                <a:latin typeface="Arial" charset="0"/>
                <a:ea typeface="Arial" charset="0"/>
                <a:cs typeface="Arial" charset="0"/>
              </a:rPr>
              <a:t>tomar </a:t>
            </a:r>
            <a:r>
              <a:rPr lang="es-MX" sz="2400" dirty="0">
                <a:latin typeface="Arial" charset="0"/>
                <a:ea typeface="Arial" charset="0"/>
                <a:cs typeface="Arial" charset="0"/>
              </a:rPr>
              <a:t>ventaja de las oportunidades y </a:t>
            </a:r>
            <a:r>
              <a:rPr lang="es-MX" sz="2400" dirty="0" smtClean="0">
                <a:latin typeface="Arial" charset="0"/>
                <a:ea typeface="Arial" charset="0"/>
                <a:cs typeface="Arial" charset="0"/>
              </a:rPr>
              <a:t>enfrentar </a:t>
            </a:r>
            <a:r>
              <a:rPr lang="es-MX" sz="2400" dirty="0">
                <a:latin typeface="Arial" charset="0"/>
                <a:ea typeface="Arial" charset="0"/>
                <a:cs typeface="Arial" charset="0"/>
              </a:rPr>
              <a:t>las consecuencias.</a:t>
            </a:r>
            <a:endParaRPr lang="es-MX" sz="2200" dirty="0">
              <a:latin typeface="Arial" charset="0"/>
              <a:ea typeface="Arial" charset="0"/>
              <a:cs typeface="Arial" charset="0"/>
            </a:endParaRPr>
          </a:p>
          <a:p>
            <a:endParaRPr lang="es-MX" sz="600" dirty="0" smtClean="0">
              <a:latin typeface="Arial" charset="0"/>
              <a:ea typeface="Arial" charset="0"/>
              <a:cs typeface="Arial" charset="0"/>
            </a:endParaRPr>
          </a:p>
          <a:p>
            <a:r>
              <a:rPr lang="es-MX" sz="2200" dirty="0" smtClean="0">
                <a:latin typeface="Arial" charset="0"/>
                <a:ea typeface="Arial" charset="0"/>
                <a:cs typeface="Arial" charset="0"/>
              </a:rPr>
              <a:t>Las capacidades incluyen:</a:t>
            </a:r>
          </a:p>
          <a:p>
            <a:r>
              <a:rPr lang="es-MX" sz="2200" b="1" dirty="0" smtClean="0">
                <a:solidFill>
                  <a:srgbClr val="1C5B00"/>
                </a:solidFill>
                <a:latin typeface="Arial" charset="0"/>
                <a:ea typeface="Arial" charset="0"/>
                <a:cs typeface="Arial" charset="0"/>
              </a:rPr>
              <a:t>recursos </a:t>
            </a:r>
            <a:r>
              <a:rPr lang="es-MX" sz="2200" b="1" dirty="0">
                <a:solidFill>
                  <a:srgbClr val="1C5B00"/>
                </a:solidFill>
                <a:latin typeface="Arial" charset="0"/>
                <a:ea typeface="Arial" charset="0"/>
                <a:cs typeface="Arial" charset="0"/>
              </a:rPr>
              <a:t>disponibles</a:t>
            </a:r>
            <a:r>
              <a:rPr lang="es-MX" sz="2200" dirty="0">
                <a:latin typeface="Arial" charset="0"/>
                <a:ea typeface="Arial" charset="0"/>
                <a:cs typeface="Arial" charset="0"/>
              </a:rPr>
              <a:t>, conocimientos, </a:t>
            </a:r>
            <a:r>
              <a:rPr lang="es-MX" sz="2200" b="1" dirty="0">
                <a:solidFill>
                  <a:srgbClr val="1C5B00"/>
                </a:solidFill>
                <a:latin typeface="Arial" charset="0"/>
                <a:ea typeface="Arial" charset="0"/>
                <a:cs typeface="Arial" charset="0"/>
              </a:rPr>
              <a:t>herramientas,</a:t>
            </a:r>
            <a:r>
              <a:rPr lang="es-MX" sz="2200" dirty="0">
                <a:latin typeface="Arial" charset="0"/>
                <a:ea typeface="Arial" charset="0"/>
                <a:cs typeface="Arial" charset="0"/>
              </a:rPr>
              <a:t> políticas, </a:t>
            </a:r>
            <a:r>
              <a:rPr lang="es-MX" sz="2200" b="1" dirty="0">
                <a:solidFill>
                  <a:srgbClr val="1C5B00"/>
                </a:solidFill>
                <a:latin typeface="Arial" charset="0"/>
                <a:ea typeface="Arial" charset="0"/>
                <a:cs typeface="Arial" charset="0"/>
              </a:rPr>
              <a:t>gobernaza</a:t>
            </a:r>
            <a:r>
              <a:rPr lang="es-MX" sz="2200" dirty="0">
                <a:latin typeface="Arial" charset="0"/>
                <a:ea typeface="Arial" charset="0"/>
                <a:cs typeface="Arial" charset="0"/>
              </a:rPr>
              <a:t>, </a:t>
            </a:r>
            <a:r>
              <a:rPr lang="es-MX" sz="2200" dirty="0" smtClean="0">
                <a:latin typeface="Arial" charset="0"/>
                <a:ea typeface="Arial" charset="0"/>
                <a:cs typeface="Arial" charset="0"/>
              </a:rPr>
              <a:t>todo </a:t>
            </a:r>
            <a:r>
              <a:rPr lang="es-MX" sz="2200" dirty="0">
                <a:latin typeface="Arial" charset="0"/>
                <a:ea typeface="Arial" charset="0"/>
                <a:cs typeface="Arial" charset="0"/>
              </a:rPr>
              <a:t>aquello </a:t>
            </a:r>
            <a:r>
              <a:rPr lang="es-MX" sz="2200" dirty="0" smtClean="0">
                <a:latin typeface="Arial" charset="0"/>
                <a:ea typeface="Arial" charset="0"/>
                <a:cs typeface="Arial" charset="0"/>
              </a:rPr>
              <a:t>para enfrentar </a:t>
            </a:r>
            <a:r>
              <a:rPr lang="es-MX" sz="2200" dirty="0">
                <a:latin typeface="Arial" charset="0"/>
                <a:ea typeface="Arial" charset="0"/>
                <a:cs typeface="Arial" charset="0"/>
              </a:rPr>
              <a:t>y superar las condiciones </a:t>
            </a:r>
            <a:r>
              <a:rPr lang="es-MX" sz="2200" dirty="0" smtClean="0">
                <a:latin typeface="Arial" charset="0"/>
                <a:ea typeface="Arial" charset="0"/>
                <a:cs typeface="Arial" charset="0"/>
              </a:rPr>
              <a:t>adversas.</a:t>
            </a:r>
            <a:endParaRPr lang="es-MX" sz="2200" dirty="0">
              <a:latin typeface="Arial" charset="0"/>
              <a:ea typeface="Arial" charset="0"/>
              <a:cs typeface="Arial" charset="0"/>
            </a:endParaRPr>
          </a:p>
        </p:txBody>
      </p:sp>
      <p:pic>
        <p:nvPicPr>
          <p:cNvPr id="1032" name="Picture 8" descr="uía práctica para albergues tempor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999" y="4978936"/>
            <a:ext cx="2640373" cy="177959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omberos, Dibujo, Coche imagen png - imagen transparente descarga ."/>
          <p:cNvPicPr>
            <a:picLocks noChangeAspect="1"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9841098" y="2775678"/>
            <a:ext cx="1791522" cy="11943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ticipación ciudadana y gobernanza urbana | Universidad de ..."/>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130" y="4659668"/>
            <a:ext cx="3611609" cy="22175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bujo de Helicóptero al rescate pintado por Rescatista en Dibujos .."/>
          <p:cNvPicPr>
            <a:picLocks noChangeAspect="1" noChangeArrowheads="1"/>
          </p:cNvPicPr>
          <p:nvPr/>
        </p:nvPicPr>
        <p:blipFill>
          <a:blip r:embed="rId6">
            <a:clrChange>
              <a:clrFrom>
                <a:srgbClr val="2AF8F8"/>
              </a:clrFrom>
              <a:clrTo>
                <a:srgbClr val="2AF8F8">
                  <a:alpha val="0"/>
                </a:srgbClr>
              </a:clrTo>
            </a:clrChange>
            <a:extLst>
              <a:ext uri="{28A0092B-C50C-407E-A947-70E740481C1C}">
                <a14:useLocalDpi xmlns:a14="http://schemas.microsoft.com/office/drawing/2010/main" val="0"/>
              </a:ext>
            </a:extLst>
          </a:blip>
          <a:srcRect/>
          <a:stretch>
            <a:fillRect/>
          </a:stretch>
        </p:blipFill>
        <p:spPr bwMode="auto">
          <a:xfrm>
            <a:off x="10262824" y="177057"/>
            <a:ext cx="1750149" cy="16288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onocimiento del dibujo, PNG Clipart | PNGOcean"/>
          <p:cNvPicPr>
            <a:picLocks noChangeAspect="1" noChangeArrowheads="1"/>
          </p:cNvPicPr>
          <p:nvPr/>
        </p:nvPicPr>
        <p:blipFill>
          <a:blip r:embed="rId7">
            <a:clrChange>
              <a:clrFrom>
                <a:srgbClr val="CFCFCF"/>
              </a:clrFrom>
              <a:clrTo>
                <a:srgbClr val="CFCFCF">
                  <a:alpha val="0"/>
                </a:srgbClr>
              </a:clrTo>
            </a:clrChange>
            <a:extLst>
              <a:ext uri="{28A0092B-C50C-407E-A947-70E740481C1C}">
                <a14:useLocalDpi xmlns:a14="http://schemas.microsoft.com/office/drawing/2010/main" val="0"/>
              </a:ext>
            </a:extLst>
          </a:blip>
          <a:srcRect/>
          <a:stretch>
            <a:fillRect/>
          </a:stretch>
        </p:blipFill>
        <p:spPr bwMode="auto">
          <a:xfrm>
            <a:off x="2776298" y="3197516"/>
            <a:ext cx="1985166" cy="17397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9F79D7D-DE64-964A-AAB2-03B774DE28D9}"/>
              </a:ext>
            </a:extLst>
          </p:cNvPr>
          <p:cNvPicPr>
            <a:picLocks noChangeAspect="1"/>
          </p:cNvPicPr>
          <p:nvPr/>
        </p:nvPicPr>
        <p:blipFill rotWithShape="1">
          <a:blip r:embed="rId8">
            <a:clrChange>
              <a:clrFrom>
                <a:srgbClr val="FDFDFD"/>
              </a:clrFrom>
              <a:clrTo>
                <a:srgbClr val="FDFDFD">
                  <a:alpha val="0"/>
                </a:srgbClr>
              </a:clrTo>
            </a:clrChange>
          </a:blip>
          <a:srcRect r="13901"/>
          <a:stretch/>
        </p:blipFill>
        <p:spPr>
          <a:xfrm>
            <a:off x="2857019" y="4950843"/>
            <a:ext cx="1114331" cy="1754254"/>
          </a:xfrm>
          <a:prstGeom prst="rect">
            <a:avLst/>
          </a:prstGeom>
        </p:spPr>
      </p:pic>
      <p:pic>
        <p:nvPicPr>
          <p:cNvPr id="30" name="Picture 2" descr="mbulancia, Vehículo De Emergencia, De Dibujos Animados imagen png"/>
          <p:cNvPicPr>
            <a:picLocks noChangeAspect="1" noChangeArrowheads="1"/>
          </p:cNvPicPr>
          <p:nvPr/>
        </p:nvPicPr>
        <p:blipFill>
          <a:blip r:embed="rId9">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0024107" y="3955990"/>
            <a:ext cx="1385085" cy="10465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ipo Médico Aislado En Blanco, Conjunto De Médico Personal Del ..."/>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2968" y="2757904"/>
            <a:ext cx="3333771" cy="1874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Gobernanza, Gestión De, Gobierno Corporativo imagen png ..."/>
          <p:cNvPicPr>
            <a:picLocks noChangeAspect="1" noChangeArrowheads="1"/>
          </p:cNvPicPr>
          <p:nvPr/>
        </p:nvPicPr>
        <p:blipFill>
          <a:blip r:embed="rId11">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25503" y="3487609"/>
            <a:ext cx="2577757" cy="31505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lustración de dibujos animados de la policía, dibujos animados de ..."/>
          <p:cNvPicPr>
            <a:picLocks noChangeAspect="1" noChangeArrowheads="1"/>
          </p:cNvPicPr>
          <p:nvPr/>
        </p:nvPicPr>
        <p:blipFill>
          <a:blip r:embed="rId12">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8029339" y="3777974"/>
            <a:ext cx="1532467" cy="14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93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20</a:t>
            </a:fld>
            <a:endParaRPr lang="es-ES_tradnl"/>
          </a:p>
        </p:txBody>
      </p:sp>
      <p:sp>
        <p:nvSpPr>
          <p:cNvPr id="29" name="Title 50">
            <a:extLst>
              <a:ext uri="{FF2B5EF4-FFF2-40B4-BE49-F238E27FC236}">
                <a16:creationId xmlns="" xmlns:a16="http://schemas.microsoft.com/office/drawing/2014/main" id="{D8694222-4D81-4A9A-93A2-23C89102F234}"/>
              </a:ext>
            </a:extLst>
          </p:cNvPr>
          <p:cNvSpPr txBox="1">
            <a:spLocks/>
          </p:cNvSpPr>
          <p:nvPr/>
        </p:nvSpPr>
        <p:spPr>
          <a:xfrm>
            <a:off x="387269" y="153554"/>
            <a:ext cx="11207804" cy="5355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a:t>¿</a:t>
            </a:r>
            <a:r>
              <a:rPr lang="en-US" sz="2400" dirty="0" err="1"/>
              <a:t>Quién</a:t>
            </a:r>
            <a:r>
              <a:rPr lang="en-US" sz="2400" dirty="0"/>
              <a:t> </a:t>
            </a:r>
            <a:r>
              <a:rPr lang="en-US" sz="2400" dirty="0" err="1" smtClean="0"/>
              <a:t>tendrá</a:t>
            </a:r>
            <a:r>
              <a:rPr lang="en-US" sz="2400" dirty="0" smtClean="0"/>
              <a:t> mayor </a:t>
            </a:r>
            <a:r>
              <a:rPr lang="en-US" sz="3200" dirty="0" err="1"/>
              <a:t>Capacidad</a:t>
            </a:r>
            <a:r>
              <a:rPr lang="en-US" sz="3200" dirty="0"/>
              <a:t> </a:t>
            </a:r>
            <a:r>
              <a:rPr lang="en-US" sz="3200" dirty="0" err="1"/>
              <a:t>Adaptativa</a:t>
            </a:r>
            <a:r>
              <a:rPr lang="en-US" sz="3200" dirty="0"/>
              <a:t> </a:t>
            </a:r>
            <a:r>
              <a:rPr lang="en-US" sz="2400" dirty="0"/>
              <a:t>al </a:t>
            </a:r>
            <a:r>
              <a:rPr lang="en-US" sz="2400" dirty="0" err="1"/>
              <a:t>Cambio</a:t>
            </a:r>
            <a:r>
              <a:rPr lang="en-US" sz="2400" dirty="0"/>
              <a:t> </a:t>
            </a:r>
            <a:r>
              <a:rPr lang="en-US" sz="2400" dirty="0" err="1"/>
              <a:t>C</a:t>
            </a:r>
            <a:r>
              <a:rPr lang="en-US" sz="2400" dirty="0" err="1" smtClean="0"/>
              <a:t>limático</a:t>
            </a:r>
            <a:r>
              <a:rPr lang="en-US" sz="2400" dirty="0"/>
              <a:t>?</a:t>
            </a:r>
          </a:p>
        </p:txBody>
      </p:sp>
      <p:grpSp>
        <p:nvGrpSpPr>
          <p:cNvPr id="2" name="Agrupar 1"/>
          <p:cNvGrpSpPr/>
          <p:nvPr/>
        </p:nvGrpSpPr>
        <p:grpSpPr>
          <a:xfrm>
            <a:off x="2107957" y="1170766"/>
            <a:ext cx="8957734" cy="5228708"/>
            <a:chOff x="617620" y="1615894"/>
            <a:chExt cx="9437655" cy="5910456"/>
          </a:xfrm>
        </p:grpSpPr>
        <p:pic>
          <p:nvPicPr>
            <p:cNvPr id="6146" name="Picture 2" descr="genda de Transformación Productiva Amazónica Reconversió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4893850"/>
              <a:ext cx="4680000" cy="2632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quía en Colombia: el fenómeno del Niño siembra la angustia en e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20" y="5186350"/>
              <a:ext cx="46800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 Telégrafo - Noticias del Ecuador y del mundo - Ecuador propon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5" y="1616265"/>
              <a:ext cx="4680000" cy="3112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 Telégrafo Ecuador on Twitter: &quot;Radiografía a la clase media de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620" y="1615894"/>
              <a:ext cx="4680000" cy="3112571"/>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CuadroTexto 34"/>
          <p:cNvSpPr txBox="1"/>
          <p:nvPr/>
        </p:nvSpPr>
        <p:spPr>
          <a:xfrm rot="16200000">
            <a:off x="354799" y="1821289"/>
            <a:ext cx="2341402" cy="954107"/>
          </a:xfrm>
          <a:prstGeom prst="rect">
            <a:avLst/>
          </a:prstGeom>
          <a:noFill/>
        </p:spPr>
        <p:txBody>
          <a:bodyPr wrap="square" rtlCol="0">
            <a:spAutoFit/>
          </a:bodyPr>
          <a:lstStyle/>
          <a:p>
            <a:pPr algn="ctr"/>
            <a:r>
              <a:rPr lang="es-ES_tradnl" sz="2800" dirty="0">
                <a:latin typeface="Arial" charset="0"/>
                <a:ea typeface="Arial" charset="0"/>
                <a:cs typeface="Arial" charset="0"/>
              </a:rPr>
              <a:t>Condiciones Económica</a:t>
            </a:r>
          </a:p>
        </p:txBody>
      </p:sp>
      <p:sp>
        <p:nvSpPr>
          <p:cNvPr id="36" name="CuadroTexto 35"/>
          <p:cNvSpPr txBox="1"/>
          <p:nvPr/>
        </p:nvSpPr>
        <p:spPr>
          <a:xfrm rot="16200000">
            <a:off x="451570" y="4890103"/>
            <a:ext cx="2452174" cy="523220"/>
          </a:xfrm>
          <a:prstGeom prst="rect">
            <a:avLst/>
          </a:prstGeom>
          <a:noFill/>
        </p:spPr>
        <p:txBody>
          <a:bodyPr wrap="square" rtlCol="0">
            <a:spAutoFit/>
          </a:bodyPr>
          <a:lstStyle/>
          <a:p>
            <a:pPr algn="ctr"/>
            <a:r>
              <a:rPr lang="es-ES_tradnl" sz="2800" dirty="0">
                <a:latin typeface="Arial" charset="0"/>
                <a:ea typeface="Arial" charset="0"/>
                <a:cs typeface="Arial" charset="0"/>
              </a:rPr>
              <a:t>Sequía</a:t>
            </a:r>
          </a:p>
        </p:txBody>
      </p:sp>
    </p:spTree>
    <p:extLst>
      <p:ext uri="{BB962C8B-B14F-4D97-AF65-F5344CB8AC3E}">
        <p14:creationId xmlns:p14="http://schemas.microsoft.com/office/powerpoint/2010/main" val="326945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 xmlns:a16="http://schemas.microsoft.com/office/drawing/2014/main" id="{265BEEEB-C965-402F-B778-B1CD1494ACE6}"/>
              </a:ext>
            </a:extLst>
          </p:cNvPr>
          <p:cNvSpPr>
            <a:spLocks noGrp="1"/>
          </p:cNvSpPr>
          <p:nvPr>
            <p:ph idx="1"/>
          </p:nvPr>
        </p:nvSpPr>
        <p:spPr>
          <a:xfrm>
            <a:off x="1224307" y="1948117"/>
            <a:ext cx="8783293" cy="4408233"/>
          </a:xfrm>
        </p:spPr>
        <p:txBody>
          <a:bodyPr>
            <a:normAutofit/>
          </a:bodyPr>
          <a:lstStyle/>
          <a:p>
            <a:pPr marL="0" indent="0">
              <a:lnSpc>
                <a:spcPct val="150000"/>
              </a:lnSpc>
              <a:spcBef>
                <a:spcPts val="0"/>
              </a:spcBef>
              <a:spcAft>
                <a:spcPts val="0"/>
              </a:spcAft>
              <a:buNone/>
            </a:pPr>
            <a:r>
              <a:rPr lang="en-US" b="1" dirty="0" err="1" smtClean="0">
                <a:latin typeface="Arial" charset="0"/>
                <a:ea typeface="Arial" charset="0"/>
                <a:cs typeface="Arial" charset="0"/>
              </a:rPr>
              <a:t>Objetivo</a:t>
            </a:r>
            <a:r>
              <a:rPr lang="en-US" b="1" dirty="0" smtClean="0">
                <a:latin typeface="Arial" charset="0"/>
                <a:ea typeface="Arial" charset="0"/>
                <a:cs typeface="Arial" charset="0"/>
              </a:rPr>
              <a:t> de la </a:t>
            </a:r>
            <a:r>
              <a:rPr lang="en-US" b="1" dirty="0" err="1" smtClean="0">
                <a:latin typeface="Arial" charset="0"/>
                <a:ea typeface="Arial" charset="0"/>
                <a:cs typeface="Arial" charset="0"/>
              </a:rPr>
              <a:t>Unidad</a:t>
            </a:r>
            <a:endParaRPr lang="en-US" b="1" dirty="0">
              <a:latin typeface="Arial" charset="0"/>
              <a:ea typeface="Arial" charset="0"/>
              <a:cs typeface="Arial" charset="0"/>
            </a:endParaRPr>
          </a:p>
          <a:p>
            <a:pPr marL="0" indent="0">
              <a:lnSpc>
                <a:spcPct val="150000"/>
              </a:lnSpc>
              <a:spcBef>
                <a:spcPts val="0"/>
              </a:spcBef>
              <a:buNone/>
            </a:pPr>
            <a:r>
              <a:rPr lang="en-US" sz="2400" dirty="0" err="1" smtClean="0">
                <a:latin typeface="Arial" charset="0"/>
                <a:ea typeface="Arial" charset="0"/>
                <a:cs typeface="Arial" charset="0"/>
              </a:rPr>
              <a:t>Esta</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unidad</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explica</a:t>
            </a:r>
            <a:r>
              <a:rPr lang="en-US" sz="2400" dirty="0" smtClean="0">
                <a:latin typeface="Arial" charset="0"/>
                <a:ea typeface="Arial" charset="0"/>
                <a:cs typeface="Arial" charset="0"/>
              </a:rPr>
              <a:t> la </a:t>
            </a:r>
            <a:r>
              <a:rPr lang="en-US" sz="2400" dirty="0" err="1" smtClean="0">
                <a:latin typeface="Arial" charset="0"/>
                <a:ea typeface="Arial" charset="0"/>
                <a:cs typeface="Arial" charset="0"/>
              </a:rPr>
              <a:t>importancia</a:t>
            </a:r>
            <a:r>
              <a:rPr lang="en-US" sz="2400" dirty="0" smtClean="0">
                <a:latin typeface="Arial" charset="0"/>
                <a:ea typeface="Arial" charset="0"/>
                <a:cs typeface="Arial" charset="0"/>
              </a:rPr>
              <a:t> de la </a:t>
            </a:r>
            <a:r>
              <a:rPr lang="en-US" sz="2400" dirty="0" err="1" smtClean="0">
                <a:latin typeface="Arial" charset="0"/>
                <a:ea typeface="Arial" charset="0"/>
                <a:cs typeface="Arial" charset="0"/>
              </a:rPr>
              <a:t>mitigación</a:t>
            </a:r>
            <a:r>
              <a:rPr lang="en-US" sz="2400" dirty="0" smtClean="0">
                <a:latin typeface="Arial" charset="0"/>
                <a:ea typeface="Arial" charset="0"/>
                <a:cs typeface="Arial" charset="0"/>
              </a:rPr>
              <a:t> ante el </a:t>
            </a:r>
            <a:r>
              <a:rPr lang="en-US" sz="2400" dirty="0" err="1" smtClean="0">
                <a:latin typeface="Arial" charset="0"/>
                <a:ea typeface="Arial" charset="0"/>
                <a:cs typeface="Arial" charset="0"/>
              </a:rPr>
              <a:t>cambio</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climático</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como</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medida</a:t>
            </a:r>
            <a:r>
              <a:rPr lang="en-US" sz="2400" dirty="0" smtClean="0">
                <a:latin typeface="Arial" charset="0"/>
                <a:ea typeface="Arial" charset="0"/>
                <a:cs typeface="Arial" charset="0"/>
              </a:rPr>
              <a:t> para </a:t>
            </a:r>
            <a:r>
              <a:rPr lang="en-US" sz="2400" dirty="0" err="1" smtClean="0">
                <a:latin typeface="Arial" charset="0"/>
                <a:ea typeface="Arial" charset="0"/>
                <a:cs typeface="Arial" charset="0"/>
              </a:rPr>
              <a:t>ralentilzar</a:t>
            </a:r>
            <a:r>
              <a:rPr lang="en-US" sz="2400" dirty="0" smtClean="0">
                <a:latin typeface="Arial" charset="0"/>
                <a:ea typeface="Arial" charset="0"/>
                <a:cs typeface="Arial" charset="0"/>
              </a:rPr>
              <a:t> el </a:t>
            </a:r>
            <a:r>
              <a:rPr lang="en-US" sz="2400" dirty="0" err="1" smtClean="0">
                <a:latin typeface="Arial" charset="0"/>
                <a:ea typeface="Arial" charset="0"/>
                <a:cs typeface="Arial" charset="0"/>
              </a:rPr>
              <a:t>fenómeno</a:t>
            </a:r>
            <a:r>
              <a:rPr lang="en-US" sz="2400" dirty="0" smtClean="0">
                <a:latin typeface="Arial" charset="0"/>
                <a:ea typeface="Arial" charset="0"/>
                <a:cs typeface="Arial" charset="0"/>
              </a:rPr>
              <a:t> del </a:t>
            </a:r>
            <a:r>
              <a:rPr lang="en-US" sz="2400" dirty="0" err="1" smtClean="0">
                <a:latin typeface="Arial" charset="0"/>
                <a:ea typeface="Arial" charset="0"/>
                <a:cs typeface="Arial" charset="0"/>
              </a:rPr>
              <a:t>cambio</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climático</a:t>
            </a:r>
            <a:r>
              <a:rPr lang="en-US" sz="2400" dirty="0" smtClean="0">
                <a:latin typeface="Arial" charset="0"/>
                <a:ea typeface="Arial" charset="0"/>
                <a:cs typeface="Arial" charset="0"/>
              </a:rPr>
              <a:t> y las </a:t>
            </a:r>
            <a:r>
              <a:rPr lang="en-US" sz="2400" dirty="0" err="1" smtClean="0">
                <a:latin typeface="Arial" charset="0"/>
                <a:ea typeface="Arial" charset="0"/>
                <a:cs typeface="Arial" charset="0"/>
              </a:rPr>
              <a:t>estrategías</a:t>
            </a:r>
            <a:r>
              <a:rPr lang="en-US" sz="2400" dirty="0" smtClean="0">
                <a:latin typeface="Arial" charset="0"/>
                <a:ea typeface="Arial" charset="0"/>
                <a:cs typeface="Arial" charset="0"/>
              </a:rPr>
              <a:t> para </a:t>
            </a:r>
            <a:r>
              <a:rPr lang="en-US" sz="2400" dirty="0" err="1" smtClean="0">
                <a:latin typeface="Arial" charset="0"/>
                <a:ea typeface="Arial" charset="0"/>
                <a:cs typeface="Arial" charset="0"/>
              </a:rPr>
              <a:t>lograr</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este</a:t>
            </a:r>
            <a:r>
              <a:rPr lang="en-US" sz="2400" dirty="0" smtClean="0">
                <a:latin typeface="Arial" charset="0"/>
                <a:ea typeface="Arial" charset="0"/>
                <a:cs typeface="Arial" charset="0"/>
              </a:rPr>
              <a:t> fin.</a:t>
            </a:r>
          </a:p>
        </p:txBody>
      </p:sp>
      <p:pic>
        <p:nvPicPr>
          <p:cNvPr id="2060" name="Picture 12" descr="esultado de imagen de od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 agua libre de impurezas y accesible para todos es parte esencial 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sultado de imagen de ods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sultado de imagen de ods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sultado de imagen de ods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3800"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jetivo 2 - HAMBRE CE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132518"/>
            <a:ext cx="669070" cy="66907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bjetivo 7 - AGUA ENERGÍA ASEQUIBLE Y NO CONTAMINANTE. Foto ONU"/>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1032" name="Picture 8" descr="bjetivo 7 - AGUA ENERGÍA ASEQUIBLE Y NO CONTAMINANTE. Foto ON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53800"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jetivo 11 - CIUDADES Y COMUNIDADES SOSTENIBL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3800" y="3402082"/>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esultado de imagen de od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5216"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l agua libre de impurezas y accesible para todos es parte esencial 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16"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esultado de imagen de ods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216"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sultado de imagen de ods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216"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esultado de imagen de ods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5216"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jetivo 2 - HAMBRE CE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5216" y="132518"/>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jetivo 7 - AGUA ENERGÍA ASEQUIBLE Y NO CONTAMINANTE. Foto ON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85216"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jetivo 11 - CIUDADES Y COMUNIDADES SOSTENIBL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85216" y="3402082"/>
            <a:ext cx="669070" cy="66907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fld id="{CC8B3BF1-7637-6047-AA82-1781691586E0}" type="slidenum">
              <a:rPr lang="es-ES_tradnl" smtClean="0"/>
              <a:t>3</a:t>
            </a:fld>
            <a:endParaRPr lang="es-ES_tradnl"/>
          </a:p>
        </p:txBody>
      </p:sp>
      <p:pic>
        <p:nvPicPr>
          <p:cNvPr id="28" name="Imagen 27"/>
          <p:cNvPicPr>
            <a:picLocks noChangeAspect="1"/>
          </p:cNvPicPr>
          <p:nvPr/>
        </p:nvPicPr>
        <p:blipFill rotWithShape="1">
          <a:blip r:embed="rId11">
            <a:extLst>
              <a:ext uri="{28A0092B-C50C-407E-A947-70E740481C1C}">
                <a14:useLocalDpi xmlns:a14="http://schemas.microsoft.com/office/drawing/2010/main" val="0"/>
              </a:ext>
            </a:extLst>
          </a:blip>
          <a:srcRect l="9635" t="30324" r="50131" b="37500"/>
          <a:stretch/>
        </p:blipFill>
        <p:spPr>
          <a:xfrm>
            <a:off x="10301287" y="304800"/>
            <a:ext cx="885825" cy="398478"/>
          </a:xfrm>
          <a:prstGeom prst="rect">
            <a:avLst/>
          </a:prstGeom>
        </p:spPr>
      </p:pic>
      <p:sp>
        <p:nvSpPr>
          <p:cNvPr id="25" name="Subtitle 51">
            <a:extLst>
              <a:ext uri="{FF2B5EF4-FFF2-40B4-BE49-F238E27FC236}">
                <a16:creationId xmlns:a16="http://schemas.microsoft.com/office/drawing/2014/main" xmlns="" id="{46FF1827-B46B-4BC4-8665-8914CF45DE0C}"/>
              </a:ext>
            </a:extLst>
          </p:cNvPr>
          <p:cNvSpPr txBox="1">
            <a:spLocks/>
          </p:cNvSpPr>
          <p:nvPr/>
        </p:nvSpPr>
        <p:spPr>
          <a:xfrm>
            <a:off x="446315" y="843926"/>
            <a:ext cx="5969475"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60">
                <a:latin typeface="Calisto MT" charset="0"/>
                <a:ea typeface="Calisto MT" charset="0"/>
                <a:cs typeface="Calisto MT" charset="0"/>
              </a:defRPr>
            </a:lvl1pPr>
          </a:lstStyle>
          <a:p>
            <a:r>
              <a:rPr lang="en-US" sz="2800" dirty="0" err="1" smtClean="0"/>
              <a:t>Mitigación</a:t>
            </a:r>
            <a:r>
              <a:rPr lang="en-US" sz="2800" dirty="0" smtClean="0"/>
              <a:t> </a:t>
            </a:r>
            <a:r>
              <a:rPr lang="en-US" sz="2800" dirty="0"/>
              <a:t>al </a:t>
            </a:r>
            <a:r>
              <a:rPr lang="en-US" sz="2800" dirty="0" err="1"/>
              <a:t>Cambio</a:t>
            </a:r>
            <a:r>
              <a:rPr lang="en-US" sz="2800" dirty="0"/>
              <a:t> </a:t>
            </a:r>
            <a:r>
              <a:rPr lang="en-US" sz="2800" dirty="0" err="1"/>
              <a:t>Climático</a:t>
            </a:r>
            <a:endParaRPr lang="en-US" sz="2800" dirty="0"/>
          </a:p>
        </p:txBody>
      </p:sp>
      <p:sp>
        <p:nvSpPr>
          <p:cNvPr id="26" name="Title 50">
            <a:extLst>
              <a:ext uri="{FF2B5EF4-FFF2-40B4-BE49-F238E27FC236}">
                <a16:creationId xmlns:a16="http://schemas.microsoft.com/office/drawing/2014/main" xmlns="" id="{D8694222-4D81-4A9A-93A2-23C89102F234}"/>
              </a:ext>
            </a:extLst>
          </p:cNvPr>
          <p:cNvSpPr txBox="1">
            <a:spLocks/>
          </p:cNvSpPr>
          <p:nvPr/>
        </p:nvSpPr>
        <p:spPr>
          <a:xfrm>
            <a:off x="446315" y="164465"/>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60" dirty="0" err="1" smtClean="0">
                <a:latin typeface="Calisto MT" charset="0"/>
                <a:ea typeface="Calisto MT" charset="0"/>
                <a:cs typeface="Calisto MT" charset="0"/>
              </a:rPr>
              <a:t>Protegiendo</a:t>
            </a:r>
            <a:r>
              <a:rPr lang="en-US" sz="4000" spc="-60" dirty="0" smtClean="0">
                <a:latin typeface="Calisto MT" charset="0"/>
                <a:ea typeface="Calisto MT" charset="0"/>
                <a:cs typeface="Calisto MT" charset="0"/>
              </a:rPr>
              <a:t> la </a:t>
            </a:r>
            <a:r>
              <a:rPr lang="en-US" sz="4000" spc="-60" dirty="0" err="1" smtClean="0">
                <a:latin typeface="Calisto MT" charset="0"/>
                <a:ea typeface="Calisto MT" charset="0"/>
                <a:cs typeface="Calisto MT" charset="0"/>
              </a:rPr>
              <a:t>Calidad</a:t>
            </a:r>
            <a:r>
              <a:rPr lang="en-US" sz="4000" spc="-60" dirty="0" smtClean="0">
                <a:latin typeface="Calisto MT" charset="0"/>
                <a:ea typeface="Calisto MT" charset="0"/>
                <a:cs typeface="Calisto MT" charset="0"/>
              </a:rPr>
              <a:t> </a:t>
            </a:r>
            <a:r>
              <a:rPr lang="en-US" sz="4000" spc="-60" dirty="0" err="1" smtClean="0">
                <a:latin typeface="Calisto MT" charset="0"/>
                <a:ea typeface="Calisto MT" charset="0"/>
                <a:cs typeface="Calisto MT" charset="0"/>
              </a:rPr>
              <a:t>Ambiental</a:t>
            </a:r>
            <a:endParaRPr lang="en-US" sz="4000" spc="-60" dirty="0">
              <a:latin typeface="Calisto MT" charset="0"/>
              <a:ea typeface="Calisto MT" charset="0"/>
              <a:cs typeface="Calisto MT" charset="0"/>
            </a:endParaRPr>
          </a:p>
        </p:txBody>
      </p:sp>
      <p:sp>
        <p:nvSpPr>
          <p:cNvPr id="6" name="Rectángulo 5"/>
          <p:cNvSpPr/>
          <p:nvPr/>
        </p:nvSpPr>
        <p:spPr>
          <a:xfrm>
            <a:off x="391396" y="5131334"/>
            <a:ext cx="5020605" cy="369332"/>
          </a:xfrm>
          <a:prstGeom prst="rect">
            <a:avLst/>
          </a:prstGeom>
        </p:spPr>
        <p:txBody>
          <a:bodyPr wrap="none">
            <a:spAutoFit/>
          </a:bodyPr>
          <a:lstStyle/>
          <a:p>
            <a:r>
              <a:rPr lang="es-ES_tradnl" dirty="0">
                <a:hlinkClick r:id="rId12"/>
              </a:rPr>
              <a:t>https://www.youtube.com/watch?v=PTwVU-D5Dk4</a:t>
            </a:r>
            <a:endParaRPr lang="es-ES_tradnl" dirty="0"/>
          </a:p>
        </p:txBody>
      </p:sp>
      <p:sp>
        <p:nvSpPr>
          <p:cNvPr id="7" name="Rectángulo 6"/>
          <p:cNvSpPr/>
          <p:nvPr/>
        </p:nvSpPr>
        <p:spPr>
          <a:xfrm>
            <a:off x="446315" y="5795568"/>
            <a:ext cx="4910768" cy="369332"/>
          </a:xfrm>
          <a:prstGeom prst="rect">
            <a:avLst/>
          </a:prstGeom>
        </p:spPr>
        <p:txBody>
          <a:bodyPr wrap="none">
            <a:spAutoFit/>
          </a:bodyPr>
          <a:lstStyle/>
          <a:p>
            <a:r>
              <a:rPr lang="es-ES_tradnl" dirty="0">
                <a:hlinkClick r:id="rId13"/>
              </a:rPr>
              <a:t>https://www.youtube.com/watch?v=DtnHbiXh58E</a:t>
            </a:r>
            <a:endParaRPr lang="es-ES_tradnl" dirty="0"/>
          </a:p>
        </p:txBody>
      </p:sp>
      <p:sp>
        <p:nvSpPr>
          <p:cNvPr id="8" name="Rectángulo 7"/>
          <p:cNvSpPr/>
          <p:nvPr/>
        </p:nvSpPr>
        <p:spPr>
          <a:xfrm>
            <a:off x="446315" y="6090470"/>
            <a:ext cx="5509137" cy="369332"/>
          </a:xfrm>
          <a:prstGeom prst="rect">
            <a:avLst/>
          </a:prstGeom>
          <a:solidFill>
            <a:srgbClr val="FFFF00"/>
          </a:solidFill>
        </p:spPr>
        <p:txBody>
          <a:bodyPr wrap="none">
            <a:spAutoFit/>
          </a:bodyPr>
          <a:lstStyle/>
          <a:p>
            <a:r>
              <a:rPr lang="es-ES_tradnl" dirty="0">
                <a:hlinkClick r:id="rId14"/>
              </a:rPr>
              <a:t>https://www.youtube.com/watch?v=Y7fI8farmNg&amp;t=24s</a:t>
            </a:r>
            <a:endParaRPr lang="es-ES_tradnl" dirty="0"/>
          </a:p>
        </p:txBody>
      </p:sp>
      <p:sp>
        <p:nvSpPr>
          <p:cNvPr id="9" name="Rectángulo 8"/>
          <p:cNvSpPr/>
          <p:nvPr/>
        </p:nvSpPr>
        <p:spPr>
          <a:xfrm>
            <a:off x="6219531" y="5702869"/>
            <a:ext cx="4833824" cy="369332"/>
          </a:xfrm>
          <a:prstGeom prst="rect">
            <a:avLst/>
          </a:prstGeom>
          <a:solidFill>
            <a:schemeClr val="accent6">
              <a:lumMod val="20000"/>
              <a:lumOff val="80000"/>
            </a:schemeClr>
          </a:solidFill>
        </p:spPr>
        <p:txBody>
          <a:bodyPr wrap="none">
            <a:spAutoFit/>
          </a:bodyPr>
          <a:lstStyle/>
          <a:p>
            <a:r>
              <a:rPr lang="es-ES_tradnl" dirty="0">
                <a:hlinkClick r:id="rId15"/>
              </a:rPr>
              <a:t>https://www.youtube.com/watch?v=78CfDKLIkk0</a:t>
            </a:r>
            <a:endParaRPr lang="es-ES_tradnl" dirty="0"/>
          </a:p>
        </p:txBody>
      </p:sp>
      <p:sp>
        <p:nvSpPr>
          <p:cNvPr id="4" name="CuadroTexto 3"/>
          <p:cNvSpPr txBox="1"/>
          <p:nvPr/>
        </p:nvSpPr>
        <p:spPr>
          <a:xfrm>
            <a:off x="190500" y="5016500"/>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2101140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normAutofit/>
          </a:bodyPr>
          <a:lstStyle/>
          <a:p>
            <a:pPr>
              <a:defRPr/>
            </a:pPr>
            <a:fld id="{DA09A93F-FC52-4289-8D1E-77AEE7B8542E}" type="slidenum">
              <a:rPr lang="en-US" smtClean="0"/>
              <a:pPr>
                <a:defRPr/>
              </a:pPr>
              <a:t>21</a:t>
            </a:fld>
            <a:endParaRPr lang="en-US"/>
          </a:p>
        </p:txBody>
      </p:sp>
      <p:sp>
        <p:nvSpPr>
          <p:cNvPr id="25" name="Title 50">
            <a:extLst>
              <a:ext uri="{FF2B5EF4-FFF2-40B4-BE49-F238E27FC236}">
                <a16:creationId xmlns="" xmlns:a16="http://schemas.microsoft.com/office/drawing/2014/main" id="{D8694222-4D81-4A9A-93A2-23C89102F234}"/>
              </a:ext>
            </a:extLst>
          </p:cNvPr>
          <p:cNvSpPr txBox="1">
            <a:spLocks/>
          </p:cNvSpPr>
          <p:nvPr/>
        </p:nvSpPr>
        <p:spPr>
          <a:xfrm>
            <a:off x="79963" y="142581"/>
            <a:ext cx="7006637"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s-ES" altLang="fr-FR" sz="2800" dirty="0"/>
              <a:t>Los Componentes de la Vulnerabilidad </a:t>
            </a:r>
            <a:endParaRPr lang="en-US" sz="2800" dirty="0"/>
          </a:p>
        </p:txBody>
      </p:sp>
      <p:sp>
        <p:nvSpPr>
          <p:cNvPr id="45" name="Footer Placeholder 3"/>
          <p:cNvSpPr txBox="1">
            <a:spLocks/>
          </p:cNvSpPr>
          <p:nvPr/>
        </p:nvSpPr>
        <p:spPr bwMode="auto">
          <a:xfrm>
            <a:off x="69270" y="6504569"/>
            <a:ext cx="9233188"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1100" dirty="0">
              <a:latin typeface="Myriad Pro" pitchFamily="34" charset="0"/>
            </a:endParaRPr>
          </a:p>
          <a:p>
            <a:pPr lvl="0"/>
            <a:r>
              <a:rPr lang="en-US" sz="1000" dirty="0">
                <a:hlinkClick r:id="rId3"/>
              </a:rPr>
              <a:t>https://unccelearn.org/course/ </a:t>
            </a:r>
            <a:r>
              <a:rPr lang="en-US" sz="950" dirty="0">
                <a:latin typeface="Myriad Pro"/>
              </a:rPr>
              <a:t>UN </a:t>
            </a:r>
            <a:r>
              <a:rPr lang="en-US" sz="950" dirty="0" err="1">
                <a:latin typeface="Myriad Pro"/>
              </a:rPr>
              <a:t>CC:Learn</a:t>
            </a:r>
            <a:r>
              <a:rPr lang="en-US" sz="950" dirty="0">
                <a:latin typeface="Myriad Pro"/>
              </a:rPr>
              <a:t> , </a:t>
            </a:r>
            <a:r>
              <a:rPr lang="en-US" sz="950" dirty="0" err="1">
                <a:latin typeface="Myriad Pro"/>
              </a:rPr>
              <a:t>Curso</a:t>
            </a:r>
            <a:r>
              <a:rPr lang="en-US" sz="950" dirty="0">
                <a:latin typeface="Myriad Pro"/>
              </a:rPr>
              <a:t> </a:t>
            </a:r>
            <a:r>
              <a:rPr lang="en-US" sz="950" dirty="0" err="1">
                <a:latin typeface="Myriad Pro"/>
              </a:rPr>
              <a:t>en</a:t>
            </a:r>
            <a:r>
              <a:rPr lang="en-US" sz="950" dirty="0">
                <a:latin typeface="Myriad Pro"/>
              </a:rPr>
              <a:t> </a:t>
            </a:r>
            <a:r>
              <a:rPr lang="en-US" sz="950" dirty="0" err="1">
                <a:latin typeface="Myriad Pro"/>
              </a:rPr>
              <a:t>Línea</a:t>
            </a:r>
            <a:r>
              <a:rPr lang="en-US" sz="950" dirty="0">
                <a:latin typeface="Myriad Pro"/>
              </a:rPr>
              <a:t> </a:t>
            </a:r>
            <a:r>
              <a:rPr lang="en-US" sz="950" dirty="0" err="1">
                <a:latin typeface="Myriad Pro"/>
              </a:rPr>
              <a:t>Introducción</a:t>
            </a:r>
            <a:r>
              <a:rPr lang="en-US" sz="950" dirty="0">
                <a:latin typeface="Myriad Pro"/>
              </a:rPr>
              <a:t> al </a:t>
            </a:r>
            <a:r>
              <a:rPr lang="en-US" sz="950" dirty="0" err="1">
                <a:latin typeface="Myriad Pro"/>
              </a:rPr>
              <a:t>Cambio</a:t>
            </a:r>
            <a:r>
              <a:rPr lang="en-US" sz="950" dirty="0">
                <a:latin typeface="Myriad Pro"/>
              </a:rPr>
              <a:t> </a:t>
            </a:r>
            <a:r>
              <a:rPr lang="en-US" sz="950" dirty="0" err="1">
                <a:latin typeface="Myriad Pro"/>
              </a:rPr>
              <a:t>Climatico</a:t>
            </a:r>
            <a:r>
              <a:rPr lang="en-US" sz="950" dirty="0">
                <a:latin typeface="Myriad Pro"/>
              </a:rPr>
              <a:t> , </a:t>
            </a:r>
            <a:r>
              <a:rPr lang="es-ES" sz="950" dirty="0">
                <a:latin typeface="Myriad Pro"/>
              </a:rPr>
              <a:t>Tomado del Curso Sección 1: Adaptación al Cambio Climático</a:t>
            </a:r>
            <a:endParaRPr lang="en-US" sz="950" dirty="0">
              <a:latin typeface="Myriad Pro" pitchFamily="34" charset="0"/>
            </a:endParaRPr>
          </a:p>
          <a:p>
            <a:pPr fontAlgn="base">
              <a:spcBef>
                <a:spcPct val="0"/>
              </a:spcBef>
              <a:spcAft>
                <a:spcPct val="0"/>
              </a:spcAft>
              <a:defRPr/>
            </a:pPr>
            <a:endParaRPr lang="en-US" sz="1100" dirty="0">
              <a:latin typeface="Myriad Pro" pitchFamily="34" charset="0"/>
            </a:endParaRPr>
          </a:p>
        </p:txBody>
      </p:sp>
      <p:grpSp>
        <p:nvGrpSpPr>
          <p:cNvPr id="70" name="Agrupar 69"/>
          <p:cNvGrpSpPr/>
          <p:nvPr/>
        </p:nvGrpSpPr>
        <p:grpSpPr>
          <a:xfrm>
            <a:off x="819381" y="1042753"/>
            <a:ext cx="10691174" cy="5313597"/>
            <a:chOff x="631210" y="1043791"/>
            <a:chExt cx="10691174" cy="5313597"/>
          </a:xfrm>
        </p:grpSpPr>
        <p:cxnSp>
          <p:nvCxnSpPr>
            <p:cNvPr id="64" name="Straight Connector 41"/>
            <p:cNvCxnSpPr/>
            <p:nvPr/>
          </p:nvCxnSpPr>
          <p:spPr>
            <a:xfrm flipV="1">
              <a:off x="3821067" y="3711558"/>
              <a:ext cx="981264" cy="19187"/>
            </a:xfrm>
            <a:prstGeom prst="line">
              <a:avLst/>
            </a:prstGeom>
            <a:ln w="38100">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66" name="Straight Connector 41"/>
            <p:cNvCxnSpPr/>
            <p:nvPr/>
          </p:nvCxnSpPr>
          <p:spPr>
            <a:xfrm flipV="1">
              <a:off x="3937322" y="5673729"/>
              <a:ext cx="1488752" cy="4119"/>
            </a:xfrm>
            <a:prstGeom prst="line">
              <a:avLst/>
            </a:prstGeom>
            <a:ln w="38100">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6" name="Conector recto 25"/>
            <p:cNvCxnSpPr/>
            <p:nvPr/>
          </p:nvCxnSpPr>
          <p:spPr>
            <a:xfrm>
              <a:off x="5426074" y="1584230"/>
              <a:ext cx="0" cy="4147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52246" y="3673097"/>
              <a:ext cx="1015130" cy="19319"/>
            </a:xfrm>
            <a:prstGeom prst="line">
              <a:avLst/>
            </a:prstGeom>
            <a:ln w="38100">
              <a:solidFill>
                <a:schemeClr val="tx1"/>
              </a:solidFill>
              <a:tailEnd type="triangle" w="lg"/>
            </a:ln>
          </p:spPr>
          <p:style>
            <a:lnRef idx="2">
              <a:schemeClr val="accent1"/>
            </a:lnRef>
            <a:fillRef idx="0">
              <a:schemeClr val="accent1"/>
            </a:fillRef>
            <a:effectRef idx="1">
              <a:schemeClr val="accent1"/>
            </a:effectRef>
            <a:fontRef idx="minor">
              <a:schemeClr val="tx1"/>
            </a:fontRef>
          </p:style>
        </p:cxnSp>
        <p:grpSp>
          <p:nvGrpSpPr>
            <p:cNvPr id="3" name="Agrupar 2"/>
            <p:cNvGrpSpPr/>
            <p:nvPr/>
          </p:nvGrpSpPr>
          <p:grpSpPr>
            <a:xfrm>
              <a:off x="631210" y="1043791"/>
              <a:ext cx="3420000" cy="1512000"/>
              <a:chOff x="1015839" y="1450987"/>
              <a:chExt cx="3420000" cy="1512000"/>
            </a:xfrm>
          </p:grpSpPr>
          <p:sp>
            <p:nvSpPr>
              <p:cNvPr id="5" name="Rectangle 4"/>
              <p:cNvSpPr/>
              <p:nvPr/>
            </p:nvSpPr>
            <p:spPr>
              <a:xfrm>
                <a:off x="1015839" y="1450987"/>
                <a:ext cx="3420000" cy="1512000"/>
              </a:xfrm>
              <a:prstGeom prst="rect">
                <a:avLst/>
              </a:prstGeom>
              <a:solidFill>
                <a:srgbClr val="009051"/>
              </a:solidFill>
              <a:ln/>
            </p:spPr>
            <p:style>
              <a:lnRef idx="1">
                <a:schemeClr val="accent1"/>
              </a:lnRef>
              <a:fillRef idx="3">
                <a:schemeClr val="accent1"/>
              </a:fillRef>
              <a:effectRef idx="2">
                <a:schemeClr val="accent1"/>
              </a:effectRef>
              <a:fontRef idx="minor">
                <a:schemeClr val="lt1"/>
              </a:fontRef>
            </p:style>
          </p:sp>
          <p:sp>
            <p:nvSpPr>
              <p:cNvPr id="62" name="TextBox 61"/>
              <p:cNvSpPr txBox="1"/>
              <p:nvPr/>
            </p:nvSpPr>
            <p:spPr>
              <a:xfrm>
                <a:off x="1015839" y="1866380"/>
                <a:ext cx="3406514" cy="646331"/>
              </a:xfrm>
              <a:prstGeom prst="rect">
                <a:avLst/>
              </a:prstGeom>
              <a:noFill/>
            </p:spPr>
            <p:txBody>
              <a:bodyPr wrap="square">
                <a:spAutoFit/>
              </a:bodyPr>
              <a:lstStyle/>
              <a:p>
                <a:pPr algn="ctr">
                  <a:defRPr/>
                </a:pPr>
                <a:r>
                  <a:rPr lang="es-ES" sz="3600" dirty="0">
                    <a:solidFill>
                      <a:schemeClr val="bg1"/>
                    </a:solidFill>
                    <a:latin typeface="Arial" charset="0"/>
                    <a:ea typeface="Arial" charset="0"/>
                    <a:cs typeface="Arial" charset="0"/>
                  </a:rPr>
                  <a:t>Exposición</a:t>
                </a:r>
              </a:p>
            </p:txBody>
          </p:sp>
        </p:grpSp>
        <p:grpSp>
          <p:nvGrpSpPr>
            <p:cNvPr id="4" name="Agrupar 3"/>
            <p:cNvGrpSpPr/>
            <p:nvPr/>
          </p:nvGrpSpPr>
          <p:grpSpPr>
            <a:xfrm>
              <a:off x="631210" y="2944589"/>
              <a:ext cx="3420000" cy="1512000"/>
              <a:chOff x="888939" y="3285965"/>
              <a:chExt cx="3420000" cy="1512000"/>
            </a:xfrm>
          </p:grpSpPr>
          <p:sp>
            <p:nvSpPr>
              <p:cNvPr id="12" name="Rectangle 11"/>
              <p:cNvSpPr/>
              <p:nvPr/>
            </p:nvSpPr>
            <p:spPr>
              <a:xfrm>
                <a:off x="888939" y="3285965"/>
                <a:ext cx="3420000" cy="1512000"/>
              </a:xfrm>
              <a:prstGeom prst="rect">
                <a:avLst/>
              </a:prstGeom>
              <a:solidFill>
                <a:srgbClr val="009051"/>
              </a:solidFill>
              <a:ln/>
            </p:spPr>
            <p:style>
              <a:lnRef idx="1">
                <a:schemeClr val="accent1"/>
              </a:lnRef>
              <a:fillRef idx="3">
                <a:schemeClr val="accent1"/>
              </a:fillRef>
              <a:effectRef idx="2">
                <a:schemeClr val="accent1"/>
              </a:effectRef>
              <a:fontRef idx="minor">
                <a:schemeClr val="lt1"/>
              </a:fontRef>
            </p:style>
          </p:sp>
          <p:sp>
            <p:nvSpPr>
              <p:cNvPr id="63" name="TextBox 62"/>
              <p:cNvSpPr txBox="1"/>
              <p:nvPr/>
            </p:nvSpPr>
            <p:spPr>
              <a:xfrm>
                <a:off x="888939" y="3756296"/>
                <a:ext cx="3405740" cy="646331"/>
              </a:xfrm>
              <a:prstGeom prst="rect">
                <a:avLst/>
              </a:prstGeom>
              <a:noFill/>
            </p:spPr>
            <p:txBody>
              <a:bodyPr wrap="square">
                <a:spAutoFit/>
              </a:bodyPr>
              <a:lstStyle/>
              <a:p>
                <a:pPr algn="ctr">
                  <a:defRPr/>
                </a:pPr>
                <a:r>
                  <a:rPr lang="es-ES" sz="3600" dirty="0">
                    <a:solidFill>
                      <a:schemeClr val="bg1"/>
                    </a:solidFill>
                    <a:latin typeface="Arial" charset="0"/>
                    <a:ea typeface="Arial" charset="0"/>
                    <a:cs typeface="Arial" charset="0"/>
                  </a:rPr>
                  <a:t>Sensibilidad</a:t>
                </a:r>
              </a:p>
            </p:txBody>
          </p:sp>
        </p:grpSp>
        <p:grpSp>
          <p:nvGrpSpPr>
            <p:cNvPr id="6" name="Agrupar 5"/>
            <p:cNvGrpSpPr/>
            <p:nvPr/>
          </p:nvGrpSpPr>
          <p:grpSpPr>
            <a:xfrm>
              <a:off x="631210" y="4845388"/>
              <a:ext cx="3459065" cy="1512000"/>
              <a:chOff x="880870" y="5048584"/>
              <a:chExt cx="3459065" cy="1512000"/>
            </a:xfrm>
          </p:grpSpPr>
          <p:sp>
            <p:nvSpPr>
              <p:cNvPr id="46" name="Rectangle 4"/>
              <p:cNvSpPr/>
              <p:nvPr/>
            </p:nvSpPr>
            <p:spPr>
              <a:xfrm>
                <a:off x="919935" y="5048584"/>
                <a:ext cx="3420000" cy="1512000"/>
              </a:xfrm>
              <a:prstGeom prst="rect">
                <a:avLst/>
              </a:prstGeom>
              <a:solidFill>
                <a:srgbClr val="009051"/>
              </a:solidFill>
              <a:ln/>
            </p:spPr>
            <p:style>
              <a:lnRef idx="1">
                <a:schemeClr val="accent1"/>
              </a:lnRef>
              <a:fillRef idx="3">
                <a:schemeClr val="accent1"/>
              </a:fillRef>
              <a:effectRef idx="2">
                <a:schemeClr val="accent1"/>
              </a:effectRef>
              <a:fontRef idx="minor">
                <a:schemeClr val="lt1"/>
              </a:fontRef>
            </p:style>
          </p:sp>
          <p:sp>
            <p:nvSpPr>
              <p:cNvPr id="17" name="TextBox 16"/>
              <p:cNvSpPr txBox="1"/>
              <p:nvPr/>
            </p:nvSpPr>
            <p:spPr>
              <a:xfrm>
                <a:off x="880870" y="5244891"/>
                <a:ext cx="3374860" cy="1077218"/>
              </a:xfrm>
              <a:prstGeom prst="rect">
                <a:avLst/>
              </a:prstGeom>
              <a:noFill/>
            </p:spPr>
            <p:txBody>
              <a:bodyPr wrap="square">
                <a:spAutoFit/>
              </a:bodyPr>
              <a:lstStyle/>
              <a:p>
                <a:pPr algn="ctr">
                  <a:defRPr/>
                </a:pPr>
                <a:r>
                  <a:rPr lang="es-ES" sz="3200" dirty="0">
                    <a:solidFill>
                      <a:schemeClr val="bg1"/>
                    </a:solidFill>
                    <a:latin typeface="Arial" charset="0"/>
                    <a:ea typeface="Arial" charset="0"/>
                    <a:cs typeface="Arial" charset="0"/>
                  </a:rPr>
                  <a:t>Capacidad Adaptiva</a:t>
                </a:r>
              </a:p>
            </p:txBody>
          </p:sp>
        </p:grpSp>
        <p:grpSp>
          <p:nvGrpSpPr>
            <p:cNvPr id="8" name="Agrupar 7"/>
            <p:cNvGrpSpPr/>
            <p:nvPr/>
          </p:nvGrpSpPr>
          <p:grpSpPr>
            <a:xfrm>
              <a:off x="8137856" y="2791097"/>
              <a:ext cx="3184528" cy="1764000"/>
              <a:chOff x="7632435" y="3631774"/>
              <a:chExt cx="3670554" cy="1769959"/>
            </a:xfrm>
          </p:grpSpPr>
          <p:sp>
            <p:nvSpPr>
              <p:cNvPr id="10" name="Rectangle 9"/>
              <p:cNvSpPr/>
              <p:nvPr/>
            </p:nvSpPr>
            <p:spPr>
              <a:xfrm>
                <a:off x="7632435" y="3631774"/>
                <a:ext cx="3670554" cy="1769959"/>
              </a:xfrm>
              <a:prstGeom prst="rect">
                <a:avLst/>
              </a:prstGeom>
              <a:solidFill>
                <a:srgbClr val="4E7500"/>
              </a:solidFill>
              <a:ln>
                <a:noFill/>
              </a:ln>
            </p:spPr>
            <p:style>
              <a:lnRef idx="1">
                <a:schemeClr val="accent4"/>
              </a:lnRef>
              <a:fillRef idx="2">
                <a:schemeClr val="accent4"/>
              </a:fillRef>
              <a:effectRef idx="1">
                <a:schemeClr val="accent4"/>
              </a:effectRef>
              <a:fontRef idx="minor">
                <a:schemeClr val="dk1"/>
              </a:fontRef>
            </p:style>
          </p:sp>
          <p:sp>
            <p:nvSpPr>
              <p:cNvPr id="22" name="TextBox 21"/>
              <p:cNvSpPr txBox="1"/>
              <p:nvPr/>
            </p:nvSpPr>
            <p:spPr>
              <a:xfrm>
                <a:off x="7690836" y="4191471"/>
                <a:ext cx="3612153" cy="648514"/>
              </a:xfrm>
              <a:prstGeom prst="rect">
                <a:avLst/>
              </a:prstGeom>
              <a:noFill/>
            </p:spPr>
            <p:txBody>
              <a:bodyPr wrap="square">
                <a:spAutoFit/>
              </a:bodyPr>
              <a:lstStyle/>
              <a:p>
                <a:pPr algn="ctr">
                  <a:defRPr/>
                </a:pPr>
                <a:r>
                  <a:rPr lang="es-ES" sz="3600" dirty="0">
                    <a:solidFill>
                      <a:schemeClr val="bg1"/>
                    </a:solidFill>
                    <a:latin typeface="Arial" charset="0"/>
                    <a:ea typeface="Arial" charset="0"/>
                    <a:cs typeface="Arial" charset="0"/>
                  </a:rPr>
                  <a:t>Vulnerabilidad</a:t>
                </a:r>
              </a:p>
            </p:txBody>
          </p:sp>
        </p:grpSp>
        <p:grpSp>
          <p:nvGrpSpPr>
            <p:cNvPr id="59" name="Agrupar 58"/>
            <p:cNvGrpSpPr/>
            <p:nvPr/>
          </p:nvGrpSpPr>
          <p:grpSpPr>
            <a:xfrm>
              <a:off x="4757716" y="2791097"/>
              <a:ext cx="2865298" cy="1764000"/>
              <a:chOff x="4885489" y="4246563"/>
              <a:chExt cx="2478553" cy="1260000"/>
            </a:xfrm>
          </p:grpSpPr>
          <p:sp>
            <p:nvSpPr>
              <p:cNvPr id="60" name="Rectangle 19"/>
              <p:cNvSpPr/>
              <p:nvPr/>
            </p:nvSpPr>
            <p:spPr>
              <a:xfrm>
                <a:off x="4885489" y="4246563"/>
                <a:ext cx="2468560" cy="126000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a:defRPr/>
                </a:pPr>
                <a:r>
                  <a:rPr lang="en-GB" sz="2800" dirty="0">
                    <a:solidFill>
                      <a:schemeClr val="tx1"/>
                    </a:solidFill>
                    <a:latin typeface="Arial" charset="0"/>
                    <a:ea typeface="Arial" charset="0"/>
                    <a:cs typeface="Arial" charset="0"/>
                  </a:rPr>
                  <a:t> </a:t>
                </a:r>
              </a:p>
            </p:txBody>
          </p:sp>
          <p:sp>
            <p:nvSpPr>
              <p:cNvPr id="61" name="TextBox 20"/>
              <p:cNvSpPr txBox="1"/>
              <p:nvPr/>
            </p:nvSpPr>
            <p:spPr>
              <a:xfrm>
                <a:off x="4897816" y="4491112"/>
                <a:ext cx="2466226" cy="769441"/>
              </a:xfrm>
              <a:prstGeom prst="rect">
                <a:avLst/>
              </a:prstGeom>
              <a:noFill/>
            </p:spPr>
            <p:txBody>
              <a:bodyPr wrap="square">
                <a:spAutoFit/>
              </a:bodyPr>
              <a:lstStyle/>
              <a:p>
                <a:pPr algn="ctr">
                  <a:defRPr/>
                </a:pPr>
                <a:r>
                  <a:rPr lang="es-ES" sz="3200" dirty="0">
                    <a:latin typeface="Arial" charset="0"/>
                    <a:ea typeface="Arial" charset="0"/>
                    <a:cs typeface="Arial" charset="0"/>
                  </a:rPr>
                  <a:t>Efectos Potenciales</a:t>
                </a:r>
              </a:p>
            </p:txBody>
          </p:sp>
        </p:grpSp>
        <p:cxnSp>
          <p:nvCxnSpPr>
            <p:cNvPr id="65" name="Straight Connector 41"/>
            <p:cNvCxnSpPr/>
            <p:nvPr/>
          </p:nvCxnSpPr>
          <p:spPr>
            <a:xfrm>
              <a:off x="4044640" y="1564104"/>
              <a:ext cx="1406317" cy="20126"/>
            </a:xfrm>
            <a:prstGeom prst="line">
              <a:avLst/>
            </a:prstGeom>
            <a:ln w="38100">
              <a:solidFill>
                <a:schemeClr val="tx1"/>
              </a:solidFill>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0488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9018773" y="5670550"/>
            <a:ext cx="2743200" cy="365125"/>
          </a:xfrm>
        </p:spPr>
        <p:txBody>
          <a:bodyPr/>
          <a:lstStyle/>
          <a:p>
            <a:fld id="{CC8B3BF1-7637-6047-AA82-1781691586E0}" type="slidenum">
              <a:rPr lang="es-ES_tradnl" smtClean="0"/>
              <a:t>22</a:t>
            </a:fld>
            <a:endParaRPr lang="es-ES_tradnl"/>
          </a:p>
        </p:txBody>
      </p:sp>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277339" y="179513"/>
            <a:ext cx="5179431"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a:t>
            </a:r>
            <a:r>
              <a:rPr lang="en-US" sz="2800" dirty="0" err="1"/>
              <a:t>es</a:t>
            </a:r>
            <a:r>
              <a:rPr lang="en-US" sz="2800" dirty="0"/>
              <a:t> </a:t>
            </a:r>
            <a:r>
              <a:rPr lang="en-US" sz="2800" dirty="0" err="1" smtClean="0"/>
              <a:t>Amenaza</a:t>
            </a:r>
            <a:r>
              <a:rPr lang="en-US" sz="2800" dirty="0" smtClean="0"/>
              <a:t> </a:t>
            </a:r>
            <a:r>
              <a:rPr lang="en-US" sz="2800" dirty="0" err="1" smtClean="0"/>
              <a:t>Climática</a:t>
            </a:r>
            <a:r>
              <a:rPr lang="en-US" sz="2800" dirty="0" smtClean="0"/>
              <a:t>?</a:t>
            </a:r>
            <a:endParaRPr lang="en-US" sz="2800" dirty="0"/>
          </a:p>
        </p:txBody>
      </p:sp>
      <p:sp>
        <p:nvSpPr>
          <p:cNvPr id="2" name="Rectángulo 1"/>
          <p:cNvSpPr/>
          <p:nvPr/>
        </p:nvSpPr>
        <p:spPr>
          <a:xfrm>
            <a:off x="608013" y="816732"/>
            <a:ext cx="7380287" cy="1877437"/>
          </a:xfrm>
          <a:prstGeom prst="rect">
            <a:avLst/>
          </a:prstGeom>
          <a:solidFill>
            <a:schemeClr val="accent1">
              <a:lumMod val="20000"/>
              <a:lumOff val="80000"/>
              <a:alpha val="80000"/>
            </a:schemeClr>
          </a:solidFill>
        </p:spPr>
        <p:txBody>
          <a:bodyPr wrap="square">
            <a:spAutoFit/>
          </a:bodyPr>
          <a:lstStyle/>
          <a:p>
            <a:pPr>
              <a:lnSpc>
                <a:spcPct val="150000"/>
              </a:lnSpc>
            </a:pPr>
            <a:r>
              <a:rPr lang="es-MX" sz="2400" dirty="0">
                <a:latin typeface="Arial" charset="0"/>
                <a:ea typeface="Arial" charset="0"/>
                <a:cs typeface="Arial" charset="0"/>
              </a:rPr>
              <a:t>Potencial suceso o impacto físico (</a:t>
            </a:r>
            <a:r>
              <a:rPr lang="es-MX" sz="2400" dirty="0" smtClean="0">
                <a:latin typeface="Arial" charset="0"/>
                <a:ea typeface="Arial" charset="0"/>
                <a:cs typeface="Arial" charset="0"/>
              </a:rPr>
              <a:t>natural/antrógeno</a:t>
            </a:r>
            <a:r>
              <a:rPr lang="es-MX" sz="2400" dirty="0">
                <a:latin typeface="Arial" charset="0"/>
                <a:ea typeface="Arial" charset="0"/>
                <a:cs typeface="Arial" charset="0"/>
              </a:rPr>
              <a:t>) que pudieran causar un efecto negativo sobre: </a:t>
            </a:r>
            <a:endParaRPr lang="es-MX" sz="2400" dirty="0" smtClean="0">
              <a:latin typeface="Arial" charset="0"/>
              <a:ea typeface="Arial" charset="0"/>
              <a:cs typeface="Arial" charset="0"/>
            </a:endParaRPr>
          </a:p>
          <a:p>
            <a:pPr>
              <a:lnSpc>
                <a:spcPct val="150000"/>
              </a:lnSpc>
            </a:pPr>
            <a:r>
              <a:rPr lang="es-MX" sz="2400" dirty="0" smtClean="0">
                <a:latin typeface="Arial" charset="0"/>
                <a:ea typeface="Arial" charset="0"/>
                <a:cs typeface="Arial" charset="0"/>
              </a:rPr>
              <a:t>vidas</a:t>
            </a:r>
            <a:r>
              <a:rPr lang="es-MX" sz="2400" dirty="0">
                <a:latin typeface="Arial" charset="0"/>
                <a:ea typeface="Arial" charset="0"/>
                <a:cs typeface="Arial" charset="0"/>
              </a:rPr>
              <a:t>, salud, ecosistemas, </a:t>
            </a:r>
            <a:r>
              <a:rPr lang="es-MX" sz="2400" dirty="0" smtClean="0">
                <a:latin typeface="Arial" charset="0"/>
                <a:ea typeface="Arial" charset="0"/>
                <a:cs typeface="Arial" charset="0"/>
              </a:rPr>
              <a:t>infraestructura, servicios</a:t>
            </a:r>
          </a:p>
          <a:p>
            <a:endParaRPr lang="es-MX" sz="800" dirty="0">
              <a:latin typeface="Arial" charset="0"/>
              <a:ea typeface="Arial" charset="0"/>
              <a:cs typeface="Arial" charset="0"/>
            </a:endParaRPr>
          </a:p>
        </p:txBody>
      </p:sp>
      <p:pic>
        <p:nvPicPr>
          <p:cNvPr id="30" name="Marcador de contenido 3">
            <a:extLst>
              <a:ext uri="{FF2B5EF4-FFF2-40B4-BE49-F238E27FC236}">
                <a16:creationId xmlns="" xmlns:a16="http://schemas.microsoft.com/office/drawing/2014/main" id="{4BF04D15-F6DB-4F4A-BC3B-55BBC24499C0}"/>
              </a:ext>
            </a:extLst>
          </p:cNvPr>
          <p:cNvPicPr>
            <a:picLocks noChangeAspect="1"/>
          </p:cNvPicPr>
          <p:nvPr/>
        </p:nvPicPr>
        <p:blipFill rotWithShape="1">
          <a:blip r:embed="rId3"/>
          <a:srcRect t="50000" r="24977"/>
          <a:stretch/>
        </p:blipFill>
        <p:spPr>
          <a:xfrm>
            <a:off x="681570" y="5290212"/>
            <a:ext cx="9735605" cy="1292338"/>
          </a:xfrm>
          <a:prstGeom prst="rect">
            <a:avLst/>
          </a:prstGeom>
        </p:spPr>
      </p:pic>
      <p:sp>
        <p:nvSpPr>
          <p:cNvPr id="34" name="CuadroTexto 33"/>
          <p:cNvSpPr txBox="1"/>
          <p:nvPr/>
        </p:nvSpPr>
        <p:spPr>
          <a:xfrm>
            <a:off x="8089901" y="528125"/>
            <a:ext cx="2695939" cy="2308324"/>
          </a:xfrm>
          <a:prstGeom prst="rect">
            <a:avLst/>
          </a:prstGeom>
          <a:noFill/>
        </p:spPr>
        <p:txBody>
          <a:bodyPr wrap="square" rtlCol="0">
            <a:spAutoFit/>
          </a:bodyPr>
          <a:lstStyle/>
          <a:p>
            <a:pPr marL="88900" indent="-88900">
              <a:buFont typeface="Arial" charset="0"/>
              <a:buChar char="•"/>
            </a:pPr>
            <a:r>
              <a:rPr lang="es-ES_tradnl" dirty="0" smtClean="0">
                <a:latin typeface="Arial" charset="0"/>
                <a:ea typeface="Arial" charset="0"/>
                <a:cs typeface="Arial" charset="0"/>
              </a:rPr>
              <a:t>Sequías, </a:t>
            </a:r>
          </a:p>
          <a:p>
            <a:pPr marL="88900" indent="-88900">
              <a:buFont typeface="Arial" charset="0"/>
              <a:buChar char="•"/>
            </a:pPr>
            <a:r>
              <a:rPr lang="es-ES_tradnl" dirty="0" smtClean="0">
                <a:latin typeface="Arial" charset="0"/>
                <a:ea typeface="Arial" charset="0"/>
                <a:cs typeface="Arial" charset="0"/>
              </a:rPr>
              <a:t>Inundaciones,</a:t>
            </a:r>
          </a:p>
          <a:p>
            <a:pPr marL="88900" indent="-88900">
              <a:buFont typeface="Arial" charset="0"/>
              <a:buChar char="•"/>
            </a:pPr>
            <a:r>
              <a:rPr lang="es-ES_tradnl" dirty="0" smtClean="0">
                <a:latin typeface="Arial" charset="0"/>
                <a:ea typeface="Arial" charset="0"/>
                <a:cs typeface="Arial" charset="0"/>
              </a:rPr>
              <a:t>Deslizamientos</a:t>
            </a:r>
          </a:p>
          <a:p>
            <a:pPr marL="88900" indent="-88900">
              <a:buFont typeface="Arial" charset="0"/>
              <a:buChar char="•"/>
            </a:pPr>
            <a:r>
              <a:rPr lang="es-ES_tradnl" dirty="0" smtClean="0">
                <a:latin typeface="Arial" charset="0"/>
                <a:ea typeface="Arial" charset="0"/>
                <a:cs typeface="Arial" charset="0"/>
              </a:rPr>
              <a:t>Ciclones</a:t>
            </a:r>
            <a:r>
              <a:rPr lang="es-ES_tradnl" dirty="0">
                <a:latin typeface="Arial" charset="0"/>
                <a:ea typeface="Arial" charset="0"/>
                <a:cs typeface="Arial" charset="0"/>
              </a:rPr>
              <a:t>, </a:t>
            </a:r>
            <a:endParaRPr lang="es-ES_tradnl" dirty="0" smtClean="0">
              <a:latin typeface="Arial" charset="0"/>
              <a:ea typeface="Arial" charset="0"/>
              <a:cs typeface="Arial" charset="0"/>
            </a:endParaRPr>
          </a:p>
          <a:p>
            <a:pPr marL="88900" indent="-88900">
              <a:buFont typeface="Arial" charset="0"/>
              <a:buChar char="•"/>
            </a:pPr>
            <a:r>
              <a:rPr lang="es-ES_tradnl" dirty="0" smtClean="0">
                <a:latin typeface="Arial" charset="0"/>
                <a:ea typeface="Arial" charset="0"/>
                <a:cs typeface="Arial" charset="0"/>
              </a:rPr>
              <a:t>Perdida Biodiversidad</a:t>
            </a:r>
          </a:p>
          <a:p>
            <a:pPr marL="88900" indent="-88900">
              <a:buFont typeface="Arial" charset="0"/>
              <a:buChar char="•"/>
            </a:pPr>
            <a:r>
              <a:rPr lang="es-ES_tradnl" dirty="0" smtClean="0">
                <a:latin typeface="Arial" charset="0"/>
                <a:ea typeface="Arial" charset="0"/>
                <a:cs typeface="Arial" charset="0"/>
              </a:rPr>
              <a:t>Elevación nivel </a:t>
            </a:r>
            <a:r>
              <a:rPr lang="es-ES_tradnl" dirty="0">
                <a:latin typeface="Arial" charset="0"/>
                <a:ea typeface="Arial" charset="0"/>
                <a:cs typeface="Arial" charset="0"/>
              </a:rPr>
              <a:t>del mar </a:t>
            </a:r>
            <a:endParaRPr lang="es-ES_tradnl" dirty="0" smtClean="0">
              <a:latin typeface="Arial" charset="0"/>
              <a:ea typeface="Arial" charset="0"/>
              <a:cs typeface="Arial" charset="0"/>
            </a:endParaRPr>
          </a:p>
          <a:p>
            <a:pPr marL="88900" indent="-88900">
              <a:buFont typeface="Arial" charset="0"/>
              <a:buChar char="•"/>
            </a:pPr>
            <a:r>
              <a:rPr lang="es-ES_tradnl" dirty="0" smtClean="0">
                <a:latin typeface="Arial" charset="0"/>
                <a:ea typeface="Arial" charset="0"/>
                <a:cs typeface="Arial" charset="0"/>
              </a:rPr>
              <a:t>Temperaturas extremas</a:t>
            </a:r>
          </a:p>
          <a:p>
            <a:pPr marL="88900" indent="-88900">
              <a:buFont typeface="Arial" charset="0"/>
              <a:buChar char="•"/>
            </a:pPr>
            <a:r>
              <a:rPr lang="es-ES_tradnl" dirty="0">
                <a:latin typeface="Arial" charset="0"/>
                <a:ea typeface="Arial" charset="0"/>
                <a:cs typeface="Arial" charset="0"/>
              </a:rPr>
              <a:t> </a:t>
            </a:r>
            <a:r>
              <a:rPr lang="es-ES" dirty="0" smtClean="0">
                <a:latin typeface="Arial" charset="0"/>
                <a:ea typeface="Arial" charset="0"/>
                <a:cs typeface="Arial" charset="0"/>
              </a:rPr>
              <a:t>...</a:t>
            </a:r>
            <a:endParaRPr lang="es-ES_tradnl" dirty="0">
              <a:latin typeface="Arial" charset="0"/>
              <a:ea typeface="Arial" charset="0"/>
              <a:cs typeface="Arial" charset="0"/>
            </a:endParaRPr>
          </a:p>
        </p:txBody>
      </p:sp>
      <p:grpSp>
        <p:nvGrpSpPr>
          <p:cNvPr id="8" name="Agrupar 7"/>
          <p:cNvGrpSpPr/>
          <p:nvPr/>
        </p:nvGrpSpPr>
        <p:grpSpPr>
          <a:xfrm>
            <a:off x="608012" y="2822768"/>
            <a:ext cx="10258848" cy="2553169"/>
            <a:chOff x="293141" y="4319104"/>
            <a:chExt cx="9935662" cy="2373826"/>
          </a:xfrm>
        </p:grpSpPr>
        <p:sp>
          <p:nvSpPr>
            <p:cNvPr id="36" name="CuadroTexto 35"/>
            <p:cNvSpPr txBox="1"/>
            <p:nvPr/>
          </p:nvSpPr>
          <p:spPr>
            <a:xfrm>
              <a:off x="343936" y="6108155"/>
              <a:ext cx="3177573" cy="584775"/>
            </a:xfrm>
            <a:prstGeom prst="rect">
              <a:avLst/>
            </a:prstGeom>
            <a:noFill/>
          </p:spPr>
          <p:txBody>
            <a:bodyPr wrap="square" rtlCol="0">
              <a:spAutoFit/>
            </a:bodyPr>
            <a:lstStyle/>
            <a:p>
              <a:r>
                <a:rPr lang="es-ES_tradnl" sz="1600" dirty="0">
                  <a:latin typeface="Arial" charset="0"/>
                  <a:ea typeface="Arial" charset="0"/>
                  <a:cs typeface="Arial" charset="0"/>
                </a:rPr>
                <a:t>Deslizamiento en Quito a causa de las lluvias (2019)</a:t>
              </a:r>
            </a:p>
          </p:txBody>
        </p:sp>
        <p:sp>
          <p:nvSpPr>
            <p:cNvPr id="42" name="CuadroTexto 41"/>
            <p:cNvSpPr txBox="1"/>
            <p:nvPr/>
          </p:nvSpPr>
          <p:spPr>
            <a:xfrm>
              <a:off x="3635369" y="6108155"/>
              <a:ext cx="3014105" cy="543698"/>
            </a:xfrm>
            <a:prstGeom prst="rect">
              <a:avLst/>
            </a:prstGeom>
            <a:noFill/>
          </p:spPr>
          <p:txBody>
            <a:bodyPr wrap="square" rtlCol="0">
              <a:spAutoFit/>
            </a:bodyPr>
            <a:lstStyle/>
            <a:p>
              <a:r>
                <a:rPr lang="es-ES_tradnl" sz="1600" dirty="0">
                  <a:latin typeface="Arial" charset="0"/>
                  <a:ea typeface="Arial" charset="0"/>
                  <a:cs typeface="Arial" charset="0"/>
                </a:rPr>
                <a:t>Más de 200 familias aisladas </a:t>
              </a:r>
              <a:endParaRPr lang="es-ES_tradnl" sz="1600" dirty="0" smtClean="0">
                <a:latin typeface="Arial" charset="0"/>
                <a:ea typeface="Arial" charset="0"/>
                <a:cs typeface="Arial" charset="0"/>
              </a:endParaRPr>
            </a:p>
            <a:p>
              <a:r>
                <a:rPr lang="es-ES_tradnl" sz="1600" dirty="0" smtClean="0">
                  <a:latin typeface="Arial" charset="0"/>
                  <a:ea typeface="Arial" charset="0"/>
                  <a:cs typeface="Arial" charset="0"/>
                </a:rPr>
                <a:t>en </a:t>
              </a:r>
              <a:r>
                <a:rPr lang="es-ES_tradnl" sz="1600" dirty="0">
                  <a:latin typeface="Arial" charset="0"/>
                  <a:ea typeface="Arial" charset="0"/>
                  <a:cs typeface="Arial" charset="0"/>
                </a:rPr>
                <a:t>Pedro </a:t>
              </a:r>
              <a:r>
                <a:rPr lang="es-ES_tradnl" sz="1600" dirty="0" err="1" smtClean="0">
                  <a:latin typeface="Arial" charset="0"/>
                  <a:ea typeface="Arial" charset="0"/>
                  <a:cs typeface="Arial" charset="0"/>
                </a:rPr>
                <a:t>Carbo</a:t>
              </a:r>
              <a:r>
                <a:rPr lang="es-ES_tradnl" sz="1600" dirty="0" smtClean="0">
                  <a:latin typeface="Arial" charset="0"/>
                  <a:ea typeface="Arial" charset="0"/>
                  <a:cs typeface="Arial" charset="0"/>
                </a:rPr>
                <a:t> (2020)</a:t>
              </a:r>
              <a:endParaRPr lang="es-ES_tradnl" sz="1600" dirty="0">
                <a:latin typeface="Arial" charset="0"/>
                <a:ea typeface="Arial" charset="0"/>
                <a:cs typeface="Arial" charset="0"/>
              </a:endParaRPr>
            </a:p>
          </p:txBody>
        </p:sp>
        <p:sp>
          <p:nvSpPr>
            <p:cNvPr id="59" name="CuadroTexto 58"/>
            <p:cNvSpPr txBox="1">
              <a:spLocks/>
            </p:cNvSpPr>
            <p:nvPr/>
          </p:nvSpPr>
          <p:spPr>
            <a:xfrm>
              <a:off x="6565510" y="6108155"/>
              <a:ext cx="3584825" cy="584775"/>
            </a:xfrm>
            <a:prstGeom prst="rect">
              <a:avLst/>
            </a:prstGeom>
            <a:noFill/>
          </p:spPr>
          <p:txBody>
            <a:bodyPr wrap="square" rtlCol="0">
              <a:spAutoFit/>
            </a:bodyPr>
            <a:lstStyle/>
            <a:p>
              <a:r>
                <a:rPr lang="es-ES_tradnl" sz="1600">
                  <a:latin typeface="Arial" charset="0"/>
                  <a:ea typeface="Arial" charset="0"/>
                  <a:cs typeface="Arial" charset="0"/>
                </a:rPr>
                <a:t>Cuatro </a:t>
              </a:r>
              <a:r>
                <a:rPr lang="es-ES_tradnl" sz="1600" dirty="0">
                  <a:latin typeface="Arial" charset="0"/>
                  <a:ea typeface="Arial" charset="0"/>
                  <a:cs typeface="Arial" charset="0"/>
                </a:rPr>
                <a:t>meses sin lluvia </a:t>
              </a:r>
              <a:r>
                <a:rPr lang="es-ES_tradnl" sz="1600">
                  <a:latin typeface="Arial" charset="0"/>
                  <a:ea typeface="Arial" charset="0"/>
                  <a:cs typeface="Arial" charset="0"/>
                </a:rPr>
                <a:t>en Provincia </a:t>
              </a:r>
            </a:p>
            <a:p>
              <a:r>
                <a:rPr lang="es-ES_tradnl" sz="1600" dirty="0">
                  <a:latin typeface="Arial" charset="0"/>
                  <a:ea typeface="Arial" charset="0"/>
                  <a:cs typeface="Arial" charset="0"/>
                </a:rPr>
                <a:t>de Loja (2013)</a:t>
              </a:r>
            </a:p>
          </p:txBody>
        </p:sp>
        <p:pic>
          <p:nvPicPr>
            <p:cNvPr id="2054" name="Picture 6" descr="cuador: Sequía deja agricultores con dificultades financieras - IFR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925" y="4331824"/>
              <a:ext cx="3749878" cy="1712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tarde de ayer, 24 de febrero, se registró un derrumbe en las calles La Li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41" y="4333068"/>
              <a:ext cx="3321686" cy="17108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ás de 200   familias aisladas en P. Car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0872" y="4319104"/>
              <a:ext cx="2572008" cy="171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2318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DF37D057-890C-4A2F-BF1E-CB3655667F85}"/>
              </a:ext>
            </a:extLst>
          </p:cNvPr>
          <p:cNvPicPr>
            <a:picLocks noChangeAspect="1"/>
          </p:cNvPicPr>
          <p:nvPr/>
        </p:nvPicPr>
        <p:blipFill>
          <a:blip r:embed="rId3"/>
          <a:stretch>
            <a:fillRect/>
          </a:stretch>
        </p:blipFill>
        <p:spPr>
          <a:xfrm>
            <a:off x="747775" y="4472179"/>
            <a:ext cx="2291124" cy="1965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a:extLst>
              <a:ext uri="{FF2B5EF4-FFF2-40B4-BE49-F238E27FC236}">
                <a16:creationId xmlns="" xmlns:a16="http://schemas.microsoft.com/office/drawing/2014/main" id="{14C651ED-961B-40CF-9FD5-C8B57C1D879E}"/>
              </a:ext>
            </a:extLst>
          </p:cNvPr>
          <p:cNvPicPr>
            <a:picLocks noChangeAspect="1"/>
          </p:cNvPicPr>
          <p:nvPr/>
        </p:nvPicPr>
        <p:blipFill rotWithShape="1">
          <a:blip r:embed="rId4">
            <a:clrChange>
              <a:clrFrom>
                <a:srgbClr val="FFFFFF"/>
              </a:clrFrom>
              <a:clrTo>
                <a:srgbClr val="FFFFFF">
                  <a:alpha val="0"/>
                </a:srgbClr>
              </a:clrTo>
            </a:clrChange>
          </a:blip>
          <a:srcRect l="27962" t="3857" r="38226"/>
          <a:stretch/>
        </p:blipFill>
        <p:spPr>
          <a:xfrm>
            <a:off x="9507507" y="3910832"/>
            <a:ext cx="2031813" cy="2870771"/>
          </a:xfrm>
          <a:prstGeom prst="rect">
            <a:avLst/>
          </a:prstGeom>
        </p:spPr>
      </p:pic>
      <p:sp>
        <p:nvSpPr>
          <p:cNvPr id="55" name="Title 50">
            <a:extLst>
              <a:ext uri="{FF2B5EF4-FFF2-40B4-BE49-F238E27FC236}">
                <a16:creationId xmlns="" xmlns:a16="http://schemas.microsoft.com/office/drawing/2014/main" id="{D8694222-4D81-4A9A-93A2-23C89102F234}"/>
              </a:ext>
            </a:extLst>
          </p:cNvPr>
          <p:cNvSpPr txBox="1">
            <a:spLocks/>
          </p:cNvSpPr>
          <p:nvPr/>
        </p:nvSpPr>
        <p:spPr>
          <a:xfrm>
            <a:off x="0" y="111475"/>
            <a:ext cx="3962400"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s-ES" altLang="fr-FR" sz="2800" dirty="0"/>
              <a:t>¿Qué es Riesgo ?</a:t>
            </a:r>
            <a:endParaRPr lang="en-US" sz="2800" dirty="0"/>
          </a:p>
        </p:txBody>
      </p:sp>
      <p:grpSp>
        <p:nvGrpSpPr>
          <p:cNvPr id="4" name="Agrupar 3"/>
          <p:cNvGrpSpPr/>
          <p:nvPr/>
        </p:nvGrpSpPr>
        <p:grpSpPr>
          <a:xfrm>
            <a:off x="737622" y="877504"/>
            <a:ext cx="10671175" cy="3166514"/>
            <a:chOff x="737622" y="877504"/>
            <a:chExt cx="10671175" cy="3166514"/>
          </a:xfrm>
        </p:grpSpPr>
        <p:sp>
          <p:nvSpPr>
            <p:cNvPr id="2" name="object 2"/>
            <p:cNvSpPr/>
            <p:nvPr/>
          </p:nvSpPr>
          <p:spPr>
            <a:xfrm>
              <a:off x="1847850" y="2913083"/>
              <a:ext cx="8312150" cy="1130935"/>
            </a:xfrm>
            <a:custGeom>
              <a:avLst/>
              <a:gdLst/>
              <a:ahLst/>
              <a:cxnLst/>
              <a:rect l="l" t="t" r="r" b="b"/>
              <a:pathLst>
                <a:path w="7553325" h="1130935">
                  <a:moveTo>
                    <a:pt x="7364476" y="0"/>
                  </a:moveTo>
                  <a:lnTo>
                    <a:pt x="188468" y="0"/>
                  </a:lnTo>
                  <a:lnTo>
                    <a:pt x="138347" y="6728"/>
                  </a:lnTo>
                  <a:lnTo>
                    <a:pt x="93321" y="25719"/>
                  </a:lnTo>
                  <a:lnTo>
                    <a:pt x="55181" y="55181"/>
                  </a:lnTo>
                  <a:lnTo>
                    <a:pt x="25719" y="93321"/>
                  </a:lnTo>
                  <a:lnTo>
                    <a:pt x="6728" y="138347"/>
                  </a:lnTo>
                  <a:lnTo>
                    <a:pt x="0" y="188467"/>
                  </a:lnTo>
                  <a:lnTo>
                    <a:pt x="0" y="942339"/>
                  </a:lnTo>
                  <a:lnTo>
                    <a:pt x="6728" y="992442"/>
                  </a:lnTo>
                  <a:lnTo>
                    <a:pt x="25719" y="1037463"/>
                  </a:lnTo>
                  <a:lnTo>
                    <a:pt x="55181" y="1075607"/>
                  </a:lnTo>
                  <a:lnTo>
                    <a:pt x="93321" y="1105076"/>
                  </a:lnTo>
                  <a:lnTo>
                    <a:pt x="138347" y="1124075"/>
                  </a:lnTo>
                  <a:lnTo>
                    <a:pt x="188468" y="1130807"/>
                  </a:lnTo>
                  <a:lnTo>
                    <a:pt x="7364476" y="1130807"/>
                  </a:lnTo>
                  <a:lnTo>
                    <a:pt x="7414596" y="1124075"/>
                  </a:lnTo>
                  <a:lnTo>
                    <a:pt x="7459622" y="1105076"/>
                  </a:lnTo>
                  <a:lnTo>
                    <a:pt x="7497762" y="1075607"/>
                  </a:lnTo>
                  <a:lnTo>
                    <a:pt x="7527224" y="1037463"/>
                  </a:lnTo>
                  <a:lnTo>
                    <a:pt x="7546215" y="992442"/>
                  </a:lnTo>
                  <a:lnTo>
                    <a:pt x="7552944" y="942339"/>
                  </a:lnTo>
                  <a:lnTo>
                    <a:pt x="7552944" y="188467"/>
                  </a:lnTo>
                  <a:lnTo>
                    <a:pt x="7546215" y="138347"/>
                  </a:lnTo>
                  <a:lnTo>
                    <a:pt x="7527224" y="93321"/>
                  </a:lnTo>
                  <a:lnTo>
                    <a:pt x="7497762" y="55181"/>
                  </a:lnTo>
                  <a:lnTo>
                    <a:pt x="7459622" y="25719"/>
                  </a:lnTo>
                  <a:lnTo>
                    <a:pt x="7414596" y="6728"/>
                  </a:lnTo>
                  <a:lnTo>
                    <a:pt x="7364476" y="0"/>
                  </a:lnTo>
                  <a:close/>
                </a:path>
              </a:pathLst>
            </a:custGeom>
            <a:solidFill>
              <a:srgbClr val="A4A4A4">
                <a:alpha val="50195"/>
              </a:srgbClr>
            </a:solidFill>
          </p:spPr>
          <p:txBody>
            <a:bodyPr wrap="square" lIns="0" tIns="0" rIns="0" bIns="0" rtlCol="0"/>
            <a:lstStyle/>
            <a:p>
              <a:endParaRPr/>
            </a:p>
          </p:txBody>
        </p:sp>
        <p:sp>
          <p:nvSpPr>
            <p:cNvPr id="3" name="object 3"/>
            <p:cNvSpPr/>
            <p:nvPr/>
          </p:nvSpPr>
          <p:spPr>
            <a:xfrm>
              <a:off x="737622" y="877504"/>
              <a:ext cx="10671175" cy="1249814"/>
            </a:xfrm>
            <a:custGeom>
              <a:avLst/>
              <a:gdLst/>
              <a:ahLst/>
              <a:cxnLst/>
              <a:rect l="l" t="t" r="r" b="b"/>
              <a:pathLst>
                <a:path w="10671175" h="2331720">
                  <a:moveTo>
                    <a:pt x="10282428" y="0"/>
                  </a:moveTo>
                  <a:lnTo>
                    <a:pt x="388620" y="0"/>
                  </a:lnTo>
                  <a:lnTo>
                    <a:pt x="339872" y="3027"/>
                  </a:lnTo>
                  <a:lnTo>
                    <a:pt x="292931" y="11868"/>
                  </a:lnTo>
                  <a:lnTo>
                    <a:pt x="248161" y="26158"/>
                  </a:lnTo>
                  <a:lnTo>
                    <a:pt x="205927" y="45532"/>
                  </a:lnTo>
                  <a:lnTo>
                    <a:pt x="166592" y="69627"/>
                  </a:lnTo>
                  <a:lnTo>
                    <a:pt x="130521" y="98078"/>
                  </a:lnTo>
                  <a:lnTo>
                    <a:pt x="98078" y="130521"/>
                  </a:lnTo>
                  <a:lnTo>
                    <a:pt x="69627" y="166592"/>
                  </a:lnTo>
                  <a:lnTo>
                    <a:pt x="45532" y="205927"/>
                  </a:lnTo>
                  <a:lnTo>
                    <a:pt x="26158" y="248161"/>
                  </a:lnTo>
                  <a:lnTo>
                    <a:pt x="11868" y="292931"/>
                  </a:lnTo>
                  <a:lnTo>
                    <a:pt x="3027" y="339872"/>
                  </a:lnTo>
                  <a:lnTo>
                    <a:pt x="0" y="388619"/>
                  </a:lnTo>
                  <a:lnTo>
                    <a:pt x="0" y="1943100"/>
                  </a:lnTo>
                  <a:lnTo>
                    <a:pt x="3027" y="1991847"/>
                  </a:lnTo>
                  <a:lnTo>
                    <a:pt x="11868" y="2038788"/>
                  </a:lnTo>
                  <a:lnTo>
                    <a:pt x="26158" y="2083558"/>
                  </a:lnTo>
                  <a:lnTo>
                    <a:pt x="45532" y="2125792"/>
                  </a:lnTo>
                  <a:lnTo>
                    <a:pt x="69627" y="2165127"/>
                  </a:lnTo>
                  <a:lnTo>
                    <a:pt x="98078" y="2201198"/>
                  </a:lnTo>
                  <a:lnTo>
                    <a:pt x="130521" y="2233641"/>
                  </a:lnTo>
                  <a:lnTo>
                    <a:pt x="166592" y="2262092"/>
                  </a:lnTo>
                  <a:lnTo>
                    <a:pt x="205927" y="2286187"/>
                  </a:lnTo>
                  <a:lnTo>
                    <a:pt x="248161" y="2305561"/>
                  </a:lnTo>
                  <a:lnTo>
                    <a:pt x="292931" y="2319851"/>
                  </a:lnTo>
                  <a:lnTo>
                    <a:pt x="339872" y="2328692"/>
                  </a:lnTo>
                  <a:lnTo>
                    <a:pt x="388620" y="2331720"/>
                  </a:lnTo>
                  <a:lnTo>
                    <a:pt x="10282428" y="2331720"/>
                  </a:lnTo>
                  <a:lnTo>
                    <a:pt x="10331175" y="2328692"/>
                  </a:lnTo>
                  <a:lnTo>
                    <a:pt x="10378116" y="2319851"/>
                  </a:lnTo>
                  <a:lnTo>
                    <a:pt x="10422886" y="2305561"/>
                  </a:lnTo>
                  <a:lnTo>
                    <a:pt x="10465120" y="2286187"/>
                  </a:lnTo>
                  <a:lnTo>
                    <a:pt x="10504455" y="2262092"/>
                  </a:lnTo>
                  <a:lnTo>
                    <a:pt x="10540526" y="2233641"/>
                  </a:lnTo>
                  <a:lnTo>
                    <a:pt x="10572969" y="2201198"/>
                  </a:lnTo>
                  <a:lnTo>
                    <a:pt x="10601420" y="2165127"/>
                  </a:lnTo>
                  <a:lnTo>
                    <a:pt x="10625515" y="2125792"/>
                  </a:lnTo>
                  <a:lnTo>
                    <a:pt x="10644889" y="2083558"/>
                  </a:lnTo>
                  <a:lnTo>
                    <a:pt x="10659179" y="2038788"/>
                  </a:lnTo>
                  <a:lnTo>
                    <a:pt x="10668020" y="1991847"/>
                  </a:lnTo>
                  <a:lnTo>
                    <a:pt x="10671048" y="1943100"/>
                  </a:lnTo>
                  <a:lnTo>
                    <a:pt x="10671048" y="388619"/>
                  </a:lnTo>
                  <a:lnTo>
                    <a:pt x="10668020" y="339872"/>
                  </a:lnTo>
                  <a:lnTo>
                    <a:pt x="10659179" y="292931"/>
                  </a:lnTo>
                  <a:lnTo>
                    <a:pt x="10644889" y="248161"/>
                  </a:lnTo>
                  <a:lnTo>
                    <a:pt x="10625515" y="205927"/>
                  </a:lnTo>
                  <a:lnTo>
                    <a:pt x="10601420" y="166592"/>
                  </a:lnTo>
                  <a:lnTo>
                    <a:pt x="10572969" y="130521"/>
                  </a:lnTo>
                  <a:lnTo>
                    <a:pt x="10540526" y="98078"/>
                  </a:lnTo>
                  <a:lnTo>
                    <a:pt x="10504455" y="69627"/>
                  </a:lnTo>
                  <a:lnTo>
                    <a:pt x="10465120" y="45532"/>
                  </a:lnTo>
                  <a:lnTo>
                    <a:pt x="10422886" y="26158"/>
                  </a:lnTo>
                  <a:lnTo>
                    <a:pt x="10378116" y="11868"/>
                  </a:lnTo>
                  <a:lnTo>
                    <a:pt x="10331175" y="3027"/>
                  </a:lnTo>
                  <a:lnTo>
                    <a:pt x="10282428" y="0"/>
                  </a:lnTo>
                  <a:close/>
                </a:path>
              </a:pathLst>
            </a:custGeom>
            <a:solidFill>
              <a:srgbClr val="A4A4A4">
                <a:alpha val="50195"/>
              </a:srgbClr>
            </a:solidFill>
          </p:spPr>
          <p:txBody>
            <a:bodyPr wrap="square" lIns="0" tIns="0" rIns="0" bIns="0" rtlCol="0"/>
            <a:lstStyle/>
            <a:p>
              <a:endParaRPr/>
            </a:p>
          </p:txBody>
        </p:sp>
        <p:sp>
          <p:nvSpPr>
            <p:cNvPr id="5" name="object 5"/>
            <p:cNvSpPr/>
            <p:nvPr/>
          </p:nvSpPr>
          <p:spPr>
            <a:xfrm>
              <a:off x="963675" y="1020724"/>
              <a:ext cx="2444750" cy="963294"/>
            </a:xfrm>
            <a:custGeom>
              <a:avLst/>
              <a:gdLst/>
              <a:ahLst/>
              <a:cxnLst/>
              <a:rect l="l" t="t" r="r" b="b"/>
              <a:pathLst>
                <a:path w="2444750" h="963294">
                  <a:moveTo>
                    <a:pt x="2283968" y="0"/>
                  </a:moveTo>
                  <a:lnTo>
                    <a:pt x="160528" y="0"/>
                  </a:lnTo>
                  <a:lnTo>
                    <a:pt x="109788" y="8184"/>
                  </a:lnTo>
                  <a:lnTo>
                    <a:pt x="65721" y="30975"/>
                  </a:lnTo>
                  <a:lnTo>
                    <a:pt x="30972" y="65727"/>
                  </a:lnTo>
                  <a:lnTo>
                    <a:pt x="8183" y="109793"/>
                  </a:lnTo>
                  <a:lnTo>
                    <a:pt x="0" y="160528"/>
                  </a:lnTo>
                  <a:lnTo>
                    <a:pt x="0" y="802640"/>
                  </a:lnTo>
                  <a:lnTo>
                    <a:pt x="8183" y="853374"/>
                  </a:lnTo>
                  <a:lnTo>
                    <a:pt x="30972" y="897440"/>
                  </a:lnTo>
                  <a:lnTo>
                    <a:pt x="65721" y="932192"/>
                  </a:lnTo>
                  <a:lnTo>
                    <a:pt x="109788" y="954983"/>
                  </a:lnTo>
                  <a:lnTo>
                    <a:pt x="160528" y="963168"/>
                  </a:lnTo>
                  <a:lnTo>
                    <a:pt x="2283968" y="963168"/>
                  </a:lnTo>
                  <a:lnTo>
                    <a:pt x="2334702" y="954983"/>
                  </a:lnTo>
                  <a:lnTo>
                    <a:pt x="2378768" y="932192"/>
                  </a:lnTo>
                  <a:lnTo>
                    <a:pt x="2413520" y="897440"/>
                  </a:lnTo>
                  <a:lnTo>
                    <a:pt x="2436311" y="853374"/>
                  </a:lnTo>
                  <a:lnTo>
                    <a:pt x="2444496" y="802640"/>
                  </a:lnTo>
                  <a:lnTo>
                    <a:pt x="2444496" y="160528"/>
                  </a:lnTo>
                  <a:lnTo>
                    <a:pt x="2436311" y="109793"/>
                  </a:lnTo>
                  <a:lnTo>
                    <a:pt x="2413520" y="65727"/>
                  </a:lnTo>
                  <a:lnTo>
                    <a:pt x="2378768" y="30975"/>
                  </a:lnTo>
                  <a:lnTo>
                    <a:pt x="2334702" y="8184"/>
                  </a:lnTo>
                  <a:lnTo>
                    <a:pt x="2283968" y="0"/>
                  </a:lnTo>
                  <a:close/>
                </a:path>
              </a:pathLst>
            </a:custGeom>
            <a:solidFill>
              <a:srgbClr val="1C5B00"/>
            </a:solidFill>
          </p:spPr>
          <p:txBody>
            <a:bodyPr wrap="square" lIns="0" tIns="0" rIns="0" bIns="0" rtlCol="0"/>
            <a:lstStyle/>
            <a:p>
              <a:endParaRPr/>
            </a:p>
          </p:txBody>
        </p:sp>
        <p:sp>
          <p:nvSpPr>
            <p:cNvPr id="7" name="object 7"/>
            <p:cNvSpPr txBox="1"/>
            <p:nvPr/>
          </p:nvSpPr>
          <p:spPr>
            <a:xfrm>
              <a:off x="1404874" y="1253307"/>
              <a:ext cx="156210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FFFFFF"/>
                  </a:solidFill>
                  <a:latin typeface="Calibri"/>
                  <a:cs typeface="Calibri"/>
                </a:rPr>
                <a:t>AM</a:t>
              </a:r>
              <a:r>
                <a:rPr sz="2800" b="1" spc="-10" dirty="0">
                  <a:solidFill>
                    <a:srgbClr val="FFFFFF"/>
                  </a:solidFill>
                  <a:latin typeface="Calibri"/>
                  <a:cs typeface="Calibri"/>
                </a:rPr>
                <a:t>E</a:t>
              </a:r>
              <a:r>
                <a:rPr sz="2800" b="1" spc="5" dirty="0">
                  <a:solidFill>
                    <a:srgbClr val="FFFFFF"/>
                  </a:solidFill>
                  <a:latin typeface="Calibri"/>
                  <a:cs typeface="Calibri"/>
                </a:rPr>
                <a:t>NA</a:t>
              </a:r>
              <a:r>
                <a:rPr sz="2800" b="1" spc="-20" dirty="0">
                  <a:solidFill>
                    <a:srgbClr val="FFFFFF"/>
                  </a:solidFill>
                  <a:latin typeface="Calibri"/>
                  <a:cs typeface="Calibri"/>
                </a:rPr>
                <a:t>Z</a:t>
              </a:r>
              <a:r>
                <a:rPr sz="2800" b="1" spc="5" dirty="0">
                  <a:solidFill>
                    <a:srgbClr val="FFFFFF"/>
                  </a:solidFill>
                  <a:latin typeface="Calibri"/>
                  <a:cs typeface="Calibri"/>
                </a:rPr>
                <a:t>A</a:t>
              </a:r>
              <a:endParaRPr sz="2800" dirty="0">
                <a:latin typeface="Calibri"/>
                <a:cs typeface="Calibri"/>
              </a:endParaRPr>
            </a:p>
          </p:txBody>
        </p:sp>
        <p:sp>
          <p:nvSpPr>
            <p:cNvPr id="8" name="object 8"/>
            <p:cNvSpPr/>
            <p:nvPr/>
          </p:nvSpPr>
          <p:spPr>
            <a:xfrm>
              <a:off x="4496308" y="1021583"/>
              <a:ext cx="2978150" cy="963294"/>
            </a:xfrm>
            <a:custGeom>
              <a:avLst/>
              <a:gdLst/>
              <a:ahLst/>
              <a:cxnLst/>
              <a:rect l="l" t="t" r="r" b="b"/>
              <a:pathLst>
                <a:path w="2978150" h="963294">
                  <a:moveTo>
                    <a:pt x="2817367" y="0"/>
                  </a:moveTo>
                  <a:lnTo>
                    <a:pt x="160527" y="0"/>
                  </a:lnTo>
                  <a:lnTo>
                    <a:pt x="109793" y="8184"/>
                  </a:lnTo>
                  <a:lnTo>
                    <a:pt x="65727" y="30975"/>
                  </a:lnTo>
                  <a:lnTo>
                    <a:pt x="30975" y="65727"/>
                  </a:lnTo>
                  <a:lnTo>
                    <a:pt x="8184" y="109793"/>
                  </a:lnTo>
                  <a:lnTo>
                    <a:pt x="0" y="160528"/>
                  </a:lnTo>
                  <a:lnTo>
                    <a:pt x="0" y="802640"/>
                  </a:lnTo>
                  <a:lnTo>
                    <a:pt x="8184" y="853374"/>
                  </a:lnTo>
                  <a:lnTo>
                    <a:pt x="30975" y="897440"/>
                  </a:lnTo>
                  <a:lnTo>
                    <a:pt x="65727" y="932192"/>
                  </a:lnTo>
                  <a:lnTo>
                    <a:pt x="109793" y="954983"/>
                  </a:lnTo>
                  <a:lnTo>
                    <a:pt x="160527" y="963168"/>
                  </a:lnTo>
                  <a:lnTo>
                    <a:pt x="2817367" y="963168"/>
                  </a:lnTo>
                  <a:lnTo>
                    <a:pt x="2868102" y="954983"/>
                  </a:lnTo>
                  <a:lnTo>
                    <a:pt x="2912168" y="932192"/>
                  </a:lnTo>
                  <a:lnTo>
                    <a:pt x="2946920" y="897440"/>
                  </a:lnTo>
                  <a:lnTo>
                    <a:pt x="2969711" y="853374"/>
                  </a:lnTo>
                  <a:lnTo>
                    <a:pt x="2977895" y="802640"/>
                  </a:lnTo>
                  <a:lnTo>
                    <a:pt x="2977895" y="160528"/>
                  </a:lnTo>
                  <a:lnTo>
                    <a:pt x="2969711" y="109793"/>
                  </a:lnTo>
                  <a:lnTo>
                    <a:pt x="2946920" y="65727"/>
                  </a:lnTo>
                  <a:lnTo>
                    <a:pt x="2912168" y="30975"/>
                  </a:lnTo>
                  <a:lnTo>
                    <a:pt x="2868102" y="8184"/>
                  </a:lnTo>
                  <a:lnTo>
                    <a:pt x="2817367" y="0"/>
                  </a:lnTo>
                  <a:close/>
                </a:path>
              </a:pathLst>
            </a:custGeom>
            <a:solidFill>
              <a:srgbClr val="1C5B00"/>
            </a:solidFill>
          </p:spPr>
          <p:txBody>
            <a:bodyPr wrap="square" lIns="0" tIns="0" rIns="0" bIns="0" rtlCol="0"/>
            <a:lstStyle/>
            <a:p>
              <a:endParaRPr/>
            </a:p>
          </p:txBody>
        </p:sp>
        <p:sp>
          <p:nvSpPr>
            <p:cNvPr id="9" name="object 9"/>
            <p:cNvSpPr/>
            <p:nvPr/>
          </p:nvSpPr>
          <p:spPr>
            <a:xfrm>
              <a:off x="4496308" y="1021583"/>
              <a:ext cx="2978150" cy="963294"/>
            </a:xfrm>
            <a:custGeom>
              <a:avLst/>
              <a:gdLst/>
              <a:ahLst/>
              <a:cxnLst/>
              <a:rect l="l" t="t" r="r" b="b"/>
              <a:pathLst>
                <a:path w="2978150" h="963294">
                  <a:moveTo>
                    <a:pt x="0" y="160528"/>
                  </a:moveTo>
                  <a:lnTo>
                    <a:pt x="8184" y="109793"/>
                  </a:lnTo>
                  <a:lnTo>
                    <a:pt x="30975" y="65727"/>
                  </a:lnTo>
                  <a:lnTo>
                    <a:pt x="65727" y="30975"/>
                  </a:lnTo>
                  <a:lnTo>
                    <a:pt x="109793" y="8184"/>
                  </a:lnTo>
                  <a:lnTo>
                    <a:pt x="160527" y="0"/>
                  </a:lnTo>
                  <a:lnTo>
                    <a:pt x="2817367" y="0"/>
                  </a:lnTo>
                  <a:lnTo>
                    <a:pt x="2868102" y="8184"/>
                  </a:lnTo>
                  <a:lnTo>
                    <a:pt x="2912168" y="30975"/>
                  </a:lnTo>
                  <a:lnTo>
                    <a:pt x="2946920" y="65727"/>
                  </a:lnTo>
                  <a:lnTo>
                    <a:pt x="2969711" y="109793"/>
                  </a:lnTo>
                  <a:lnTo>
                    <a:pt x="2977895" y="160528"/>
                  </a:lnTo>
                  <a:lnTo>
                    <a:pt x="2977895" y="802640"/>
                  </a:lnTo>
                  <a:lnTo>
                    <a:pt x="2969711" y="853374"/>
                  </a:lnTo>
                  <a:lnTo>
                    <a:pt x="2946920" y="897440"/>
                  </a:lnTo>
                  <a:lnTo>
                    <a:pt x="2912168" y="932192"/>
                  </a:lnTo>
                  <a:lnTo>
                    <a:pt x="2868102" y="954983"/>
                  </a:lnTo>
                  <a:lnTo>
                    <a:pt x="2817367" y="963168"/>
                  </a:lnTo>
                  <a:lnTo>
                    <a:pt x="160527" y="963168"/>
                  </a:lnTo>
                  <a:lnTo>
                    <a:pt x="109793" y="954983"/>
                  </a:lnTo>
                  <a:lnTo>
                    <a:pt x="65727" y="932192"/>
                  </a:lnTo>
                  <a:lnTo>
                    <a:pt x="30975" y="897440"/>
                  </a:lnTo>
                  <a:lnTo>
                    <a:pt x="8184" y="853374"/>
                  </a:lnTo>
                  <a:lnTo>
                    <a:pt x="0" y="802640"/>
                  </a:lnTo>
                  <a:lnTo>
                    <a:pt x="0" y="160528"/>
                  </a:lnTo>
                  <a:close/>
                </a:path>
              </a:pathLst>
            </a:custGeom>
            <a:ln w="12192">
              <a:solidFill>
                <a:srgbClr val="2E528F"/>
              </a:solidFill>
            </a:ln>
          </p:spPr>
          <p:txBody>
            <a:bodyPr wrap="square" lIns="0" tIns="0" rIns="0" bIns="0" rtlCol="0"/>
            <a:lstStyle/>
            <a:p>
              <a:endParaRPr/>
            </a:p>
          </p:txBody>
        </p:sp>
        <p:sp>
          <p:nvSpPr>
            <p:cNvPr id="10" name="object 10"/>
            <p:cNvSpPr txBox="1"/>
            <p:nvPr/>
          </p:nvSpPr>
          <p:spPr>
            <a:xfrm>
              <a:off x="4664328" y="1253307"/>
              <a:ext cx="2640330" cy="454025"/>
            </a:xfrm>
            <a:prstGeom prst="rect">
              <a:avLst/>
            </a:prstGeom>
          </p:spPr>
          <p:txBody>
            <a:bodyPr vert="horz" wrap="square" lIns="0" tIns="13970" rIns="0" bIns="0" rtlCol="0">
              <a:spAutoFit/>
            </a:bodyPr>
            <a:lstStyle/>
            <a:p>
              <a:pPr marL="12700">
                <a:lnSpc>
                  <a:spcPct val="100000"/>
                </a:lnSpc>
                <a:spcBef>
                  <a:spcPts val="110"/>
                </a:spcBef>
              </a:pPr>
              <a:r>
                <a:rPr sz="2800" b="1" dirty="0">
                  <a:solidFill>
                    <a:srgbClr val="FFFFFF"/>
                  </a:solidFill>
                  <a:latin typeface="Calibri"/>
                  <a:cs typeface="Calibri"/>
                </a:rPr>
                <a:t>V</a:t>
              </a:r>
              <a:r>
                <a:rPr sz="2800" b="1" spc="-15" dirty="0">
                  <a:solidFill>
                    <a:srgbClr val="FFFFFF"/>
                  </a:solidFill>
                  <a:latin typeface="Calibri"/>
                  <a:cs typeface="Calibri"/>
                </a:rPr>
                <a:t>UL</a:t>
              </a:r>
              <a:r>
                <a:rPr sz="2800" b="1" spc="5" dirty="0">
                  <a:solidFill>
                    <a:srgbClr val="FFFFFF"/>
                  </a:solidFill>
                  <a:latin typeface="Calibri"/>
                  <a:cs typeface="Calibri"/>
                </a:rPr>
                <a:t>NERABI</a:t>
              </a:r>
              <a:r>
                <a:rPr sz="2800" b="1" spc="-20" dirty="0">
                  <a:solidFill>
                    <a:srgbClr val="FFFFFF"/>
                  </a:solidFill>
                  <a:latin typeface="Calibri"/>
                  <a:cs typeface="Calibri"/>
                </a:rPr>
                <a:t>L</a:t>
              </a:r>
              <a:r>
                <a:rPr sz="2800" b="1" dirty="0">
                  <a:solidFill>
                    <a:srgbClr val="FFFFFF"/>
                  </a:solidFill>
                  <a:latin typeface="Calibri"/>
                  <a:cs typeface="Calibri"/>
                </a:rPr>
                <a:t>I</a:t>
              </a:r>
              <a:r>
                <a:rPr sz="2800" b="1" spc="-70" dirty="0">
                  <a:solidFill>
                    <a:srgbClr val="FFFFFF"/>
                  </a:solidFill>
                  <a:latin typeface="Calibri"/>
                  <a:cs typeface="Calibri"/>
                </a:rPr>
                <a:t>D</a:t>
              </a:r>
              <a:r>
                <a:rPr sz="2800" b="1" spc="5" dirty="0">
                  <a:solidFill>
                    <a:srgbClr val="FFFFFF"/>
                  </a:solidFill>
                  <a:latin typeface="Calibri"/>
                  <a:cs typeface="Calibri"/>
                </a:rPr>
                <a:t>AD</a:t>
              </a:r>
              <a:endParaRPr sz="2800">
                <a:latin typeface="Calibri"/>
                <a:cs typeface="Calibri"/>
              </a:endParaRPr>
            </a:p>
          </p:txBody>
        </p:sp>
        <p:sp>
          <p:nvSpPr>
            <p:cNvPr id="11" name="object 11"/>
            <p:cNvSpPr/>
            <p:nvPr/>
          </p:nvSpPr>
          <p:spPr>
            <a:xfrm>
              <a:off x="8647683" y="1021583"/>
              <a:ext cx="2441575" cy="963294"/>
            </a:xfrm>
            <a:custGeom>
              <a:avLst/>
              <a:gdLst/>
              <a:ahLst/>
              <a:cxnLst/>
              <a:rect l="l" t="t" r="r" b="b"/>
              <a:pathLst>
                <a:path w="2441575" h="963294">
                  <a:moveTo>
                    <a:pt x="2280920" y="0"/>
                  </a:moveTo>
                  <a:lnTo>
                    <a:pt x="160527" y="0"/>
                  </a:lnTo>
                  <a:lnTo>
                    <a:pt x="109793" y="8184"/>
                  </a:lnTo>
                  <a:lnTo>
                    <a:pt x="65727" y="30975"/>
                  </a:lnTo>
                  <a:lnTo>
                    <a:pt x="30975" y="65727"/>
                  </a:lnTo>
                  <a:lnTo>
                    <a:pt x="8184" y="109793"/>
                  </a:lnTo>
                  <a:lnTo>
                    <a:pt x="0" y="160528"/>
                  </a:lnTo>
                  <a:lnTo>
                    <a:pt x="0" y="802640"/>
                  </a:lnTo>
                  <a:lnTo>
                    <a:pt x="8184" y="853374"/>
                  </a:lnTo>
                  <a:lnTo>
                    <a:pt x="30975" y="897440"/>
                  </a:lnTo>
                  <a:lnTo>
                    <a:pt x="65727" y="932192"/>
                  </a:lnTo>
                  <a:lnTo>
                    <a:pt x="109793" y="954983"/>
                  </a:lnTo>
                  <a:lnTo>
                    <a:pt x="160527" y="963168"/>
                  </a:lnTo>
                  <a:lnTo>
                    <a:pt x="2280920" y="963168"/>
                  </a:lnTo>
                  <a:lnTo>
                    <a:pt x="2331654" y="954983"/>
                  </a:lnTo>
                  <a:lnTo>
                    <a:pt x="2375720" y="932192"/>
                  </a:lnTo>
                  <a:lnTo>
                    <a:pt x="2410472" y="897440"/>
                  </a:lnTo>
                  <a:lnTo>
                    <a:pt x="2433263" y="853374"/>
                  </a:lnTo>
                  <a:lnTo>
                    <a:pt x="2441448" y="802640"/>
                  </a:lnTo>
                  <a:lnTo>
                    <a:pt x="2441448" y="160528"/>
                  </a:lnTo>
                  <a:lnTo>
                    <a:pt x="2433263" y="109793"/>
                  </a:lnTo>
                  <a:lnTo>
                    <a:pt x="2410472" y="65727"/>
                  </a:lnTo>
                  <a:lnTo>
                    <a:pt x="2375720" y="30975"/>
                  </a:lnTo>
                  <a:lnTo>
                    <a:pt x="2331654" y="8184"/>
                  </a:lnTo>
                  <a:lnTo>
                    <a:pt x="2280920" y="0"/>
                  </a:lnTo>
                  <a:close/>
                </a:path>
              </a:pathLst>
            </a:custGeom>
            <a:solidFill>
              <a:srgbClr val="92D050"/>
            </a:solidFill>
          </p:spPr>
          <p:txBody>
            <a:bodyPr wrap="square" lIns="0" tIns="0" rIns="0" bIns="0" rtlCol="0"/>
            <a:lstStyle/>
            <a:p>
              <a:endParaRPr/>
            </a:p>
          </p:txBody>
        </p:sp>
        <p:sp>
          <p:nvSpPr>
            <p:cNvPr id="12" name="object 12"/>
            <p:cNvSpPr/>
            <p:nvPr/>
          </p:nvSpPr>
          <p:spPr>
            <a:xfrm>
              <a:off x="8647683" y="1021583"/>
              <a:ext cx="2441575" cy="963294"/>
            </a:xfrm>
            <a:custGeom>
              <a:avLst/>
              <a:gdLst/>
              <a:ahLst/>
              <a:cxnLst/>
              <a:rect l="l" t="t" r="r" b="b"/>
              <a:pathLst>
                <a:path w="2441575" h="963294">
                  <a:moveTo>
                    <a:pt x="0" y="160528"/>
                  </a:moveTo>
                  <a:lnTo>
                    <a:pt x="8184" y="109793"/>
                  </a:lnTo>
                  <a:lnTo>
                    <a:pt x="30975" y="65727"/>
                  </a:lnTo>
                  <a:lnTo>
                    <a:pt x="65727" y="30975"/>
                  </a:lnTo>
                  <a:lnTo>
                    <a:pt x="109793" y="8184"/>
                  </a:lnTo>
                  <a:lnTo>
                    <a:pt x="160527" y="0"/>
                  </a:lnTo>
                  <a:lnTo>
                    <a:pt x="2280920" y="0"/>
                  </a:lnTo>
                  <a:lnTo>
                    <a:pt x="2331654" y="8184"/>
                  </a:lnTo>
                  <a:lnTo>
                    <a:pt x="2375720" y="30975"/>
                  </a:lnTo>
                  <a:lnTo>
                    <a:pt x="2410472" y="65727"/>
                  </a:lnTo>
                  <a:lnTo>
                    <a:pt x="2433263" y="109793"/>
                  </a:lnTo>
                  <a:lnTo>
                    <a:pt x="2441448" y="160528"/>
                  </a:lnTo>
                  <a:lnTo>
                    <a:pt x="2441448" y="802640"/>
                  </a:lnTo>
                  <a:lnTo>
                    <a:pt x="2433263" y="853374"/>
                  </a:lnTo>
                  <a:lnTo>
                    <a:pt x="2410472" y="897440"/>
                  </a:lnTo>
                  <a:lnTo>
                    <a:pt x="2375720" y="932192"/>
                  </a:lnTo>
                  <a:lnTo>
                    <a:pt x="2331654" y="954983"/>
                  </a:lnTo>
                  <a:lnTo>
                    <a:pt x="2280920" y="963168"/>
                  </a:lnTo>
                  <a:lnTo>
                    <a:pt x="160527" y="963168"/>
                  </a:lnTo>
                  <a:lnTo>
                    <a:pt x="109793" y="954983"/>
                  </a:lnTo>
                  <a:lnTo>
                    <a:pt x="65727" y="932192"/>
                  </a:lnTo>
                  <a:lnTo>
                    <a:pt x="30975" y="897440"/>
                  </a:lnTo>
                  <a:lnTo>
                    <a:pt x="8184" y="853374"/>
                  </a:lnTo>
                  <a:lnTo>
                    <a:pt x="0" y="802640"/>
                  </a:lnTo>
                  <a:lnTo>
                    <a:pt x="0" y="160528"/>
                  </a:lnTo>
                  <a:close/>
                </a:path>
              </a:pathLst>
            </a:custGeom>
            <a:ln w="12192">
              <a:solidFill>
                <a:srgbClr val="2E528F"/>
              </a:solidFill>
            </a:ln>
          </p:spPr>
          <p:txBody>
            <a:bodyPr wrap="square" lIns="0" tIns="0" rIns="0" bIns="0" rtlCol="0"/>
            <a:lstStyle/>
            <a:p>
              <a:endParaRPr/>
            </a:p>
          </p:txBody>
        </p:sp>
        <p:sp>
          <p:nvSpPr>
            <p:cNvPr id="13" name="object 13"/>
            <p:cNvSpPr txBox="1"/>
            <p:nvPr/>
          </p:nvSpPr>
          <p:spPr>
            <a:xfrm>
              <a:off x="9021233" y="1253307"/>
              <a:ext cx="1676400" cy="506549"/>
            </a:xfrm>
            <a:prstGeom prst="rect">
              <a:avLst/>
            </a:prstGeom>
          </p:spPr>
          <p:txBody>
            <a:bodyPr vert="horz" wrap="square" lIns="0" tIns="13970" rIns="0" bIns="0" rtlCol="0">
              <a:spAutoFit/>
            </a:bodyPr>
            <a:lstStyle/>
            <a:p>
              <a:pPr marL="12700">
                <a:lnSpc>
                  <a:spcPct val="100000"/>
                </a:lnSpc>
                <a:spcBef>
                  <a:spcPts val="110"/>
                </a:spcBef>
              </a:pPr>
              <a:r>
                <a:rPr sz="3200" b="1" dirty="0">
                  <a:latin typeface="Calibri"/>
                  <a:cs typeface="Calibri"/>
                </a:rPr>
                <a:t>RI</a:t>
              </a:r>
              <a:r>
                <a:rPr sz="3200" b="1" spc="-30" dirty="0">
                  <a:latin typeface="Calibri"/>
                  <a:cs typeface="Calibri"/>
                </a:rPr>
                <a:t>E</a:t>
              </a:r>
              <a:r>
                <a:rPr sz="3200" b="1" spc="-10" dirty="0">
                  <a:latin typeface="Calibri"/>
                  <a:cs typeface="Calibri"/>
                </a:rPr>
                <a:t>S</a:t>
              </a:r>
              <a:r>
                <a:rPr sz="3200" b="1" spc="10" dirty="0">
                  <a:latin typeface="Calibri"/>
                  <a:cs typeface="Calibri"/>
                </a:rPr>
                <a:t>G</a:t>
              </a:r>
              <a:r>
                <a:rPr sz="3200" b="1" spc="5" dirty="0">
                  <a:latin typeface="Calibri"/>
                  <a:cs typeface="Calibri"/>
                </a:rPr>
                <a:t>O</a:t>
              </a:r>
              <a:endParaRPr sz="3200">
                <a:latin typeface="Calibri"/>
                <a:cs typeface="Calibri"/>
              </a:endParaRPr>
            </a:p>
          </p:txBody>
        </p:sp>
        <p:sp>
          <p:nvSpPr>
            <p:cNvPr id="14" name="object 14"/>
            <p:cNvSpPr/>
            <p:nvPr/>
          </p:nvSpPr>
          <p:spPr>
            <a:xfrm>
              <a:off x="7728202" y="1631183"/>
              <a:ext cx="643127" cy="198120"/>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7728202" y="1631183"/>
              <a:ext cx="643255" cy="198120"/>
            </a:xfrm>
            <a:custGeom>
              <a:avLst/>
              <a:gdLst/>
              <a:ahLst/>
              <a:cxnLst/>
              <a:rect l="l" t="t" r="r" b="b"/>
              <a:pathLst>
                <a:path w="643254" h="198119">
                  <a:moveTo>
                    <a:pt x="0" y="33020"/>
                  </a:moveTo>
                  <a:lnTo>
                    <a:pt x="2587" y="20145"/>
                  </a:lnTo>
                  <a:lnTo>
                    <a:pt x="9651" y="9651"/>
                  </a:lnTo>
                  <a:lnTo>
                    <a:pt x="20145" y="2587"/>
                  </a:lnTo>
                  <a:lnTo>
                    <a:pt x="33020" y="0"/>
                  </a:lnTo>
                  <a:lnTo>
                    <a:pt x="610107" y="0"/>
                  </a:lnTo>
                  <a:lnTo>
                    <a:pt x="622982" y="2587"/>
                  </a:lnTo>
                  <a:lnTo>
                    <a:pt x="633476" y="9652"/>
                  </a:lnTo>
                  <a:lnTo>
                    <a:pt x="640540" y="20145"/>
                  </a:lnTo>
                  <a:lnTo>
                    <a:pt x="643127" y="33020"/>
                  </a:lnTo>
                  <a:lnTo>
                    <a:pt x="643127" y="165100"/>
                  </a:lnTo>
                  <a:lnTo>
                    <a:pt x="640540" y="177974"/>
                  </a:lnTo>
                  <a:lnTo>
                    <a:pt x="633476" y="188468"/>
                  </a:lnTo>
                  <a:lnTo>
                    <a:pt x="622982" y="195532"/>
                  </a:lnTo>
                  <a:lnTo>
                    <a:pt x="610107" y="198120"/>
                  </a:lnTo>
                  <a:lnTo>
                    <a:pt x="33020" y="198120"/>
                  </a:lnTo>
                  <a:lnTo>
                    <a:pt x="20145" y="195532"/>
                  </a:lnTo>
                  <a:lnTo>
                    <a:pt x="9651" y="188467"/>
                  </a:lnTo>
                  <a:lnTo>
                    <a:pt x="2587" y="177974"/>
                  </a:lnTo>
                  <a:lnTo>
                    <a:pt x="0" y="165100"/>
                  </a:lnTo>
                  <a:lnTo>
                    <a:pt x="0" y="33020"/>
                  </a:lnTo>
                  <a:close/>
                </a:path>
              </a:pathLst>
            </a:custGeom>
            <a:ln w="6096">
              <a:solidFill>
                <a:srgbClr val="000000"/>
              </a:solidFill>
            </a:ln>
          </p:spPr>
          <p:txBody>
            <a:bodyPr wrap="square" lIns="0" tIns="0" rIns="0" bIns="0" rtlCol="0"/>
            <a:lstStyle/>
            <a:p>
              <a:endParaRPr/>
            </a:p>
          </p:txBody>
        </p:sp>
        <p:sp>
          <p:nvSpPr>
            <p:cNvPr id="16" name="object 16"/>
            <p:cNvSpPr/>
            <p:nvPr/>
          </p:nvSpPr>
          <p:spPr>
            <a:xfrm>
              <a:off x="7728202" y="1305046"/>
              <a:ext cx="643127" cy="198120"/>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7728202" y="1305046"/>
              <a:ext cx="643255" cy="198120"/>
            </a:xfrm>
            <a:custGeom>
              <a:avLst/>
              <a:gdLst/>
              <a:ahLst/>
              <a:cxnLst/>
              <a:rect l="l" t="t" r="r" b="b"/>
              <a:pathLst>
                <a:path w="643254" h="198119">
                  <a:moveTo>
                    <a:pt x="0" y="33020"/>
                  </a:moveTo>
                  <a:lnTo>
                    <a:pt x="2587" y="20145"/>
                  </a:lnTo>
                  <a:lnTo>
                    <a:pt x="9651" y="9651"/>
                  </a:lnTo>
                  <a:lnTo>
                    <a:pt x="20145" y="2587"/>
                  </a:lnTo>
                  <a:lnTo>
                    <a:pt x="33020" y="0"/>
                  </a:lnTo>
                  <a:lnTo>
                    <a:pt x="610107" y="0"/>
                  </a:lnTo>
                  <a:lnTo>
                    <a:pt x="622982" y="2587"/>
                  </a:lnTo>
                  <a:lnTo>
                    <a:pt x="633476" y="9652"/>
                  </a:lnTo>
                  <a:lnTo>
                    <a:pt x="640540" y="20145"/>
                  </a:lnTo>
                  <a:lnTo>
                    <a:pt x="643127" y="33020"/>
                  </a:lnTo>
                  <a:lnTo>
                    <a:pt x="643127" y="165100"/>
                  </a:lnTo>
                  <a:lnTo>
                    <a:pt x="640540" y="177974"/>
                  </a:lnTo>
                  <a:lnTo>
                    <a:pt x="633476" y="188468"/>
                  </a:lnTo>
                  <a:lnTo>
                    <a:pt x="622982" y="195532"/>
                  </a:lnTo>
                  <a:lnTo>
                    <a:pt x="610107" y="198120"/>
                  </a:lnTo>
                  <a:lnTo>
                    <a:pt x="33020" y="198120"/>
                  </a:lnTo>
                  <a:lnTo>
                    <a:pt x="20145" y="195532"/>
                  </a:lnTo>
                  <a:lnTo>
                    <a:pt x="9651" y="188468"/>
                  </a:lnTo>
                  <a:lnTo>
                    <a:pt x="2587" y="177974"/>
                  </a:lnTo>
                  <a:lnTo>
                    <a:pt x="0" y="165100"/>
                  </a:lnTo>
                  <a:lnTo>
                    <a:pt x="0" y="33020"/>
                  </a:lnTo>
                  <a:close/>
                </a:path>
              </a:pathLst>
            </a:custGeom>
            <a:ln w="6096">
              <a:solidFill>
                <a:srgbClr val="000000"/>
              </a:solidFill>
            </a:ln>
          </p:spPr>
          <p:txBody>
            <a:bodyPr wrap="square" lIns="0" tIns="0" rIns="0" bIns="0" rtlCol="0"/>
            <a:lstStyle/>
            <a:p>
              <a:endParaRPr/>
            </a:p>
          </p:txBody>
        </p:sp>
        <p:sp>
          <p:nvSpPr>
            <p:cNvPr id="18" name="object 18"/>
            <p:cNvSpPr/>
            <p:nvPr/>
          </p:nvSpPr>
          <p:spPr>
            <a:xfrm>
              <a:off x="3720467" y="1288779"/>
              <a:ext cx="547115" cy="573532"/>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3720340" y="1266692"/>
              <a:ext cx="547370" cy="574040"/>
            </a:xfrm>
            <a:custGeom>
              <a:avLst/>
              <a:gdLst/>
              <a:ahLst/>
              <a:cxnLst/>
              <a:rect l="l" t="t" r="r" b="b"/>
              <a:pathLst>
                <a:path w="547370" h="574039">
                  <a:moveTo>
                    <a:pt x="0" y="125349"/>
                  </a:moveTo>
                  <a:lnTo>
                    <a:pt x="136906" y="0"/>
                  </a:lnTo>
                  <a:lnTo>
                    <a:pt x="273558" y="149225"/>
                  </a:lnTo>
                  <a:lnTo>
                    <a:pt x="410210" y="0"/>
                  </a:lnTo>
                  <a:lnTo>
                    <a:pt x="547115" y="125349"/>
                  </a:lnTo>
                  <a:lnTo>
                    <a:pt x="399414" y="286765"/>
                  </a:lnTo>
                  <a:lnTo>
                    <a:pt x="547115" y="448183"/>
                  </a:lnTo>
                  <a:lnTo>
                    <a:pt x="410210" y="573532"/>
                  </a:lnTo>
                  <a:lnTo>
                    <a:pt x="273558" y="424307"/>
                  </a:lnTo>
                  <a:lnTo>
                    <a:pt x="136906" y="573532"/>
                  </a:lnTo>
                  <a:lnTo>
                    <a:pt x="0" y="448183"/>
                  </a:lnTo>
                  <a:lnTo>
                    <a:pt x="147700" y="286765"/>
                  </a:lnTo>
                  <a:lnTo>
                    <a:pt x="0" y="125349"/>
                  </a:lnTo>
                  <a:close/>
                </a:path>
              </a:pathLst>
            </a:custGeom>
            <a:ln w="6096">
              <a:solidFill>
                <a:srgbClr val="000000"/>
              </a:solidFill>
            </a:ln>
          </p:spPr>
          <p:txBody>
            <a:bodyPr wrap="square" lIns="0" tIns="0" rIns="0" bIns="0" rtlCol="0"/>
            <a:lstStyle/>
            <a:p>
              <a:endParaRPr/>
            </a:p>
          </p:txBody>
        </p:sp>
        <p:sp>
          <p:nvSpPr>
            <p:cNvPr id="23" name="object 23"/>
            <p:cNvSpPr/>
            <p:nvPr/>
          </p:nvSpPr>
          <p:spPr>
            <a:xfrm>
              <a:off x="2379978" y="3230513"/>
              <a:ext cx="2167127" cy="637032"/>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2379978" y="3230005"/>
              <a:ext cx="2167255" cy="637540"/>
            </a:xfrm>
            <a:prstGeom prst="rect">
              <a:avLst/>
            </a:prstGeom>
            <a:solidFill>
              <a:schemeClr val="accent6">
                <a:lumMod val="40000"/>
                <a:lumOff val="60000"/>
              </a:schemeClr>
            </a:solidFill>
            <a:ln w="6096">
              <a:solidFill>
                <a:schemeClr val="tx1"/>
              </a:solidFill>
            </a:ln>
          </p:spPr>
          <p:txBody>
            <a:bodyPr vert="horz" wrap="square" lIns="0" tIns="168910" rIns="0" bIns="0" rtlCol="0">
              <a:noAutofit/>
            </a:bodyPr>
            <a:lstStyle/>
            <a:p>
              <a:pPr marL="513715">
                <a:lnSpc>
                  <a:spcPct val="100000"/>
                </a:lnSpc>
                <a:spcBef>
                  <a:spcPts val="1330"/>
                </a:spcBef>
              </a:pPr>
              <a:r>
                <a:rPr sz="1800" dirty="0">
                  <a:latin typeface="Calibri"/>
                  <a:cs typeface="Calibri"/>
                </a:rPr>
                <a:t>EXPOSICIÓN</a:t>
              </a:r>
              <a:endParaRPr sz="1800">
                <a:latin typeface="Calibri"/>
                <a:cs typeface="Calibri"/>
              </a:endParaRPr>
            </a:p>
          </p:txBody>
        </p:sp>
        <p:sp>
          <p:nvSpPr>
            <p:cNvPr id="25" name="object 25"/>
            <p:cNvSpPr/>
            <p:nvPr/>
          </p:nvSpPr>
          <p:spPr>
            <a:xfrm>
              <a:off x="4952490" y="3230513"/>
              <a:ext cx="2167127" cy="637032"/>
            </a:xfrm>
            <a:prstGeom prst="rect">
              <a:avLst/>
            </a:prstGeom>
            <a:solidFill>
              <a:schemeClr val="accent6">
                <a:lumMod val="40000"/>
                <a:lumOff val="60000"/>
              </a:schemeClr>
            </a:solidFill>
            <a:ln>
              <a:solidFill>
                <a:schemeClr val="tx1"/>
              </a:solidFill>
            </a:ln>
          </p:spPr>
          <p:txBody>
            <a:bodyPr wrap="square" lIns="0" tIns="0" rIns="0" bIns="0" rtlCol="0"/>
            <a:lstStyle/>
            <a:p>
              <a:endParaRPr/>
            </a:p>
          </p:txBody>
        </p:sp>
        <p:sp>
          <p:nvSpPr>
            <p:cNvPr id="26" name="object 26"/>
            <p:cNvSpPr txBox="1"/>
            <p:nvPr/>
          </p:nvSpPr>
          <p:spPr>
            <a:xfrm>
              <a:off x="4952490" y="3228476"/>
              <a:ext cx="2167255" cy="637540"/>
            </a:xfrm>
            <a:prstGeom prst="rect">
              <a:avLst/>
            </a:prstGeom>
            <a:ln w="6096">
              <a:solidFill>
                <a:srgbClr val="6FAC46"/>
              </a:solidFill>
            </a:ln>
          </p:spPr>
          <p:txBody>
            <a:bodyPr vert="horz" wrap="square" lIns="0" tIns="168910" rIns="0" bIns="0" rtlCol="0">
              <a:spAutoFit/>
            </a:bodyPr>
            <a:lstStyle/>
            <a:p>
              <a:pPr marL="450215">
                <a:lnSpc>
                  <a:spcPct val="100000"/>
                </a:lnSpc>
                <a:spcBef>
                  <a:spcPts val="1330"/>
                </a:spcBef>
              </a:pPr>
              <a:r>
                <a:rPr sz="1800" spc="-10" dirty="0">
                  <a:latin typeface="Calibri"/>
                  <a:cs typeface="Calibri"/>
                </a:rPr>
                <a:t>SENSIBILIDAD</a:t>
              </a:r>
              <a:endParaRPr sz="1800">
                <a:latin typeface="Calibri"/>
                <a:cs typeface="Calibri"/>
              </a:endParaRPr>
            </a:p>
          </p:txBody>
        </p:sp>
        <p:sp>
          <p:nvSpPr>
            <p:cNvPr id="27" name="object 27"/>
            <p:cNvSpPr/>
            <p:nvPr/>
          </p:nvSpPr>
          <p:spPr>
            <a:xfrm>
              <a:off x="7525003" y="3224417"/>
              <a:ext cx="2167128" cy="637032"/>
            </a:xfrm>
            <a:prstGeom prst="rect">
              <a:avLst/>
            </a:prstGeom>
            <a:solidFill>
              <a:schemeClr val="accent6">
                <a:lumMod val="40000"/>
                <a:lumOff val="60000"/>
              </a:schemeClr>
            </a:solidFill>
          </p:spPr>
          <p:txBody>
            <a:bodyPr wrap="square" lIns="0" tIns="0" rIns="0" bIns="0" rtlCol="0"/>
            <a:lstStyle/>
            <a:p>
              <a:endParaRPr/>
            </a:p>
          </p:txBody>
        </p:sp>
        <p:sp>
          <p:nvSpPr>
            <p:cNvPr id="28" name="object 28"/>
            <p:cNvSpPr txBox="1"/>
            <p:nvPr/>
          </p:nvSpPr>
          <p:spPr>
            <a:xfrm>
              <a:off x="7578089" y="3234800"/>
              <a:ext cx="2167255" cy="637540"/>
            </a:xfrm>
            <a:prstGeom prst="rect">
              <a:avLst/>
            </a:prstGeom>
            <a:noFill/>
            <a:ln w="6096">
              <a:solidFill>
                <a:schemeClr val="tx1"/>
              </a:solidFill>
            </a:ln>
          </p:spPr>
          <p:txBody>
            <a:bodyPr vert="horz" wrap="square" lIns="0" tIns="167640" rIns="0" bIns="0" rtlCol="0">
              <a:spAutoFit/>
            </a:bodyPr>
            <a:lstStyle/>
            <a:p>
              <a:pPr marL="285750">
                <a:lnSpc>
                  <a:spcPct val="100000"/>
                </a:lnSpc>
                <a:spcBef>
                  <a:spcPts val="1320"/>
                </a:spcBef>
              </a:pPr>
              <a:r>
                <a:rPr sz="1800" spc="-65" dirty="0">
                  <a:latin typeface="Calibri"/>
                  <a:cs typeface="Calibri"/>
                </a:rPr>
                <a:t>CAP.</a:t>
              </a:r>
              <a:r>
                <a:rPr sz="1800" spc="-15" dirty="0">
                  <a:latin typeface="Calibri"/>
                  <a:cs typeface="Calibri"/>
                </a:rPr>
                <a:t> </a:t>
              </a:r>
              <a:r>
                <a:rPr sz="1800" spc="-45" dirty="0">
                  <a:latin typeface="Calibri"/>
                  <a:cs typeface="Calibri"/>
                </a:rPr>
                <a:t>ADAPTATIVA</a:t>
              </a:r>
              <a:endParaRPr sz="1800" dirty="0">
                <a:latin typeface="Calibri"/>
                <a:cs typeface="Calibri"/>
              </a:endParaRPr>
            </a:p>
          </p:txBody>
        </p:sp>
        <p:sp>
          <p:nvSpPr>
            <p:cNvPr id="29" name="object 29"/>
            <p:cNvSpPr/>
            <p:nvPr/>
          </p:nvSpPr>
          <p:spPr>
            <a:xfrm>
              <a:off x="4751322" y="3602013"/>
              <a:ext cx="0" cy="94615"/>
            </a:xfrm>
            <a:custGeom>
              <a:avLst/>
              <a:gdLst/>
              <a:ahLst/>
              <a:cxnLst/>
              <a:rect l="l" t="t" r="r" b="b"/>
              <a:pathLst>
                <a:path h="94614">
                  <a:moveTo>
                    <a:pt x="0" y="0"/>
                  </a:moveTo>
                  <a:lnTo>
                    <a:pt x="0" y="94106"/>
                  </a:lnTo>
                </a:path>
              </a:pathLst>
            </a:custGeom>
            <a:ln w="71627">
              <a:solidFill>
                <a:srgbClr val="4471C4"/>
              </a:solidFill>
            </a:ln>
          </p:spPr>
          <p:txBody>
            <a:bodyPr wrap="square" lIns="0" tIns="0" rIns="0" bIns="0" rtlCol="0"/>
            <a:lstStyle/>
            <a:p>
              <a:endParaRPr/>
            </a:p>
          </p:txBody>
        </p:sp>
        <p:sp>
          <p:nvSpPr>
            <p:cNvPr id="30" name="object 30"/>
            <p:cNvSpPr/>
            <p:nvPr/>
          </p:nvSpPr>
          <p:spPr>
            <a:xfrm>
              <a:off x="4639308" y="3566198"/>
              <a:ext cx="224154" cy="0"/>
            </a:xfrm>
            <a:custGeom>
              <a:avLst/>
              <a:gdLst/>
              <a:ahLst/>
              <a:cxnLst/>
              <a:rect l="l" t="t" r="r" b="b"/>
              <a:pathLst>
                <a:path w="224154">
                  <a:moveTo>
                    <a:pt x="0" y="0"/>
                  </a:moveTo>
                  <a:lnTo>
                    <a:pt x="224027" y="0"/>
                  </a:lnTo>
                </a:path>
              </a:pathLst>
            </a:custGeom>
            <a:ln w="71628">
              <a:solidFill>
                <a:srgbClr val="4471C4"/>
              </a:solidFill>
            </a:ln>
          </p:spPr>
          <p:txBody>
            <a:bodyPr wrap="square" lIns="0" tIns="0" rIns="0" bIns="0" rtlCol="0"/>
            <a:lstStyle/>
            <a:p>
              <a:endParaRPr/>
            </a:p>
          </p:txBody>
        </p:sp>
        <p:sp>
          <p:nvSpPr>
            <p:cNvPr id="31" name="object 31"/>
            <p:cNvSpPr/>
            <p:nvPr/>
          </p:nvSpPr>
          <p:spPr>
            <a:xfrm>
              <a:off x="4751322" y="3436278"/>
              <a:ext cx="0" cy="94615"/>
            </a:xfrm>
            <a:custGeom>
              <a:avLst/>
              <a:gdLst/>
              <a:ahLst/>
              <a:cxnLst/>
              <a:rect l="l" t="t" r="r" b="b"/>
              <a:pathLst>
                <a:path h="94614">
                  <a:moveTo>
                    <a:pt x="0" y="0"/>
                  </a:moveTo>
                  <a:lnTo>
                    <a:pt x="0" y="94107"/>
                  </a:lnTo>
                </a:path>
              </a:pathLst>
            </a:custGeom>
            <a:ln w="71627">
              <a:solidFill>
                <a:srgbClr val="4471C4"/>
              </a:solidFill>
            </a:ln>
          </p:spPr>
          <p:txBody>
            <a:bodyPr wrap="square" lIns="0" tIns="0" rIns="0" bIns="0" rtlCol="0"/>
            <a:lstStyle/>
            <a:p>
              <a:endParaRPr/>
            </a:p>
          </p:txBody>
        </p:sp>
        <p:sp>
          <p:nvSpPr>
            <p:cNvPr id="32" name="object 32"/>
            <p:cNvSpPr/>
            <p:nvPr/>
          </p:nvSpPr>
          <p:spPr>
            <a:xfrm>
              <a:off x="4639308" y="3436278"/>
              <a:ext cx="224154" cy="260350"/>
            </a:xfrm>
            <a:custGeom>
              <a:avLst/>
              <a:gdLst/>
              <a:ahLst/>
              <a:cxnLst/>
              <a:rect l="l" t="t" r="r" b="b"/>
              <a:pathLst>
                <a:path w="224154" h="260350">
                  <a:moveTo>
                    <a:pt x="0" y="94107"/>
                  </a:moveTo>
                  <a:lnTo>
                    <a:pt x="76200" y="94107"/>
                  </a:lnTo>
                  <a:lnTo>
                    <a:pt x="76200" y="0"/>
                  </a:lnTo>
                  <a:lnTo>
                    <a:pt x="147827" y="0"/>
                  </a:lnTo>
                  <a:lnTo>
                    <a:pt x="147827" y="94107"/>
                  </a:lnTo>
                  <a:lnTo>
                    <a:pt x="224027" y="94107"/>
                  </a:lnTo>
                  <a:lnTo>
                    <a:pt x="224027" y="165735"/>
                  </a:lnTo>
                  <a:lnTo>
                    <a:pt x="147827" y="165735"/>
                  </a:lnTo>
                  <a:lnTo>
                    <a:pt x="147827" y="259842"/>
                  </a:lnTo>
                  <a:lnTo>
                    <a:pt x="76200" y="259842"/>
                  </a:lnTo>
                  <a:lnTo>
                    <a:pt x="76200" y="165735"/>
                  </a:lnTo>
                  <a:lnTo>
                    <a:pt x="0" y="165735"/>
                  </a:lnTo>
                  <a:lnTo>
                    <a:pt x="0" y="94107"/>
                  </a:lnTo>
                  <a:close/>
                </a:path>
              </a:pathLst>
            </a:custGeom>
            <a:solidFill>
              <a:schemeClr val="accent6">
                <a:lumMod val="50000"/>
              </a:schemeClr>
            </a:solidFill>
            <a:ln w="12192">
              <a:solidFill>
                <a:srgbClr val="2E528F"/>
              </a:solidFill>
            </a:ln>
          </p:spPr>
          <p:txBody>
            <a:bodyPr wrap="square" lIns="0" tIns="0" rIns="0" bIns="0" rtlCol="0"/>
            <a:lstStyle/>
            <a:p>
              <a:endParaRPr/>
            </a:p>
          </p:txBody>
        </p:sp>
        <p:sp>
          <p:nvSpPr>
            <p:cNvPr id="33" name="object 33"/>
            <p:cNvSpPr/>
            <p:nvPr/>
          </p:nvSpPr>
          <p:spPr>
            <a:xfrm>
              <a:off x="7190273" y="3521516"/>
              <a:ext cx="298450" cy="0"/>
            </a:xfrm>
            <a:custGeom>
              <a:avLst/>
              <a:gdLst/>
              <a:ahLst/>
              <a:cxnLst/>
              <a:rect l="l" t="t" r="r" b="b"/>
              <a:pathLst>
                <a:path w="298450">
                  <a:moveTo>
                    <a:pt x="0" y="0"/>
                  </a:moveTo>
                  <a:lnTo>
                    <a:pt x="297916" y="0"/>
                  </a:lnTo>
                </a:path>
              </a:pathLst>
            </a:custGeom>
            <a:ln w="53049">
              <a:solidFill>
                <a:srgbClr val="4471C4"/>
              </a:solidFill>
            </a:ln>
          </p:spPr>
          <p:txBody>
            <a:bodyPr wrap="square" lIns="0" tIns="0" rIns="0" bIns="0" rtlCol="0"/>
            <a:lstStyle/>
            <a:p>
              <a:endParaRPr/>
            </a:p>
          </p:txBody>
        </p:sp>
        <p:sp>
          <p:nvSpPr>
            <p:cNvPr id="34" name="object 34"/>
            <p:cNvSpPr/>
            <p:nvPr/>
          </p:nvSpPr>
          <p:spPr>
            <a:xfrm>
              <a:off x="7190273" y="3494991"/>
              <a:ext cx="298450" cy="53340"/>
            </a:xfrm>
            <a:custGeom>
              <a:avLst/>
              <a:gdLst/>
              <a:ahLst/>
              <a:cxnLst/>
              <a:rect l="l" t="t" r="r" b="b"/>
              <a:pathLst>
                <a:path w="298450" h="53339">
                  <a:moveTo>
                    <a:pt x="0" y="53049"/>
                  </a:moveTo>
                  <a:lnTo>
                    <a:pt x="297916" y="53049"/>
                  </a:lnTo>
                  <a:lnTo>
                    <a:pt x="297916" y="0"/>
                  </a:lnTo>
                  <a:lnTo>
                    <a:pt x="0" y="0"/>
                  </a:lnTo>
                  <a:lnTo>
                    <a:pt x="0" y="53049"/>
                  </a:lnTo>
                  <a:close/>
                </a:path>
              </a:pathLst>
            </a:custGeom>
            <a:solidFill>
              <a:schemeClr val="accent6">
                <a:lumMod val="50000"/>
              </a:schemeClr>
            </a:solidFill>
            <a:ln w="12192">
              <a:solidFill>
                <a:srgbClr val="2E528F"/>
              </a:solidFill>
            </a:ln>
          </p:spPr>
          <p:txBody>
            <a:bodyPr wrap="square" lIns="0" tIns="0" rIns="0" bIns="0" rtlCol="0"/>
            <a:lstStyle/>
            <a:p>
              <a:endParaRPr/>
            </a:p>
          </p:txBody>
        </p:sp>
        <p:sp>
          <p:nvSpPr>
            <p:cNvPr id="22" name="Flecha arriba 21"/>
            <p:cNvSpPr/>
            <p:nvPr/>
          </p:nvSpPr>
          <p:spPr>
            <a:xfrm>
              <a:off x="5490670" y="2109872"/>
              <a:ext cx="924181" cy="731555"/>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8194" name="Picture 2" descr="n 15 años Ecuador reduce al 5% la pobreza extrema | Informe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8219" y="4301889"/>
            <a:ext cx="3309983" cy="229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66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306615" y="125218"/>
            <a:ext cx="5205185"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a:t>
            </a:r>
            <a:r>
              <a:rPr lang="en-US" sz="2800" dirty="0" err="1"/>
              <a:t>Significa</a:t>
            </a:r>
            <a:r>
              <a:rPr lang="en-US" sz="2800" dirty="0"/>
              <a:t> </a:t>
            </a:r>
            <a:r>
              <a:rPr lang="en-US" sz="2800" dirty="0" err="1"/>
              <a:t>Riesgo</a:t>
            </a:r>
            <a:r>
              <a:rPr lang="en-US" sz="2800" dirty="0"/>
              <a:t>?</a:t>
            </a:r>
          </a:p>
        </p:txBody>
      </p:sp>
      <p:sp>
        <p:nvSpPr>
          <p:cNvPr id="3" name="Rectángulo 2"/>
          <p:cNvSpPr/>
          <p:nvPr/>
        </p:nvSpPr>
        <p:spPr>
          <a:xfrm>
            <a:off x="3687484" y="1472569"/>
            <a:ext cx="4646200" cy="1292662"/>
          </a:xfrm>
          <a:prstGeom prst="rect">
            <a:avLst/>
          </a:prstGeom>
        </p:spPr>
        <p:txBody>
          <a:bodyPr wrap="square">
            <a:spAutoFit/>
          </a:bodyPr>
          <a:lstStyle/>
          <a:p>
            <a:pPr algn="ctr"/>
            <a:r>
              <a:rPr lang="es-ES_tradnl" dirty="0">
                <a:latin typeface="Roboto" charset="0"/>
              </a:rPr>
              <a:t>QUÉ ES EL </a:t>
            </a:r>
            <a:r>
              <a:rPr lang="es-ES_tradnl" sz="2400" dirty="0">
                <a:latin typeface="Roboto" charset="0"/>
              </a:rPr>
              <a:t>RIESGO</a:t>
            </a:r>
            <a:r>
              <a:rPr lang="es-ES_tradnl" dirty="0">
                <a:latin typeface="Roboto" charset="0"/>
              </a:rPr>
              <a:t> CLIMÁTICO Y </a:t>
            </a:r>
          </a:p>
          <a:p>
            <a:pPr algn="ctr"/>
            <a:r>
              <a:rPr lang="es-ES_tradnl" dirty="0">
                <a:latin typeface="Roboto" charset="0"/>
              </a:rPr>
              <a:t>LA ADAPTACIÓN </a:t>
            </a:r>
          </a:p>
          <a:p>
            <a:pPr algn="ctr"/>
            <a:r>
              <a:rPr lang="es-ES_tradnl" dirty="0">
                <a:latin typeface="Roboto" charset="0"/>
              </a:rPr>
              <a:t>AL CAMBIO CLIMÁTICO</a:t>
            </a:r>
          </a:p>
          <a:p>
            <a:pPr algn="ctr"/>
            <a:r>
              <a:rPr lang="es-ES_tradnl" dirty="0">
                <a:latin typeface="Roboto" charset="0"/>
              </a:rPr>
              <a:t>3.56 min</a:t>
            </a:r>
            <a:endParaRPr lang="es-ES_tradnl" b="0" i="0" dirty="0">
              <a:effectLst/>
              <a:latin typeface="Roboto" charset="0"/>
            </a:endParaRPr>
          </a:p>
        </p:txBody>
      </p:sp>
      <p:pic>
        <p:nvPicPr>
          <p:cNvPr id="35" name="Picture 4" descr="ogo BID · Issue #1 · EL-BID/Plantilla-de-repositorio · GitHu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8227" y="-98412"/>
            <a:ext cx="2546129" cy="1800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35"/>
          <p:cNvSpPr/>
          <p:nvPr/>
        </p:nvSpPr>
        <p:spPr>
          <a:xfrm>
            <a:off x="3347015" y="2734297"/>
            <a:ext cx="4930004" cy="369332"/>
          </a:xfrm>
          <a:prstGeom prst="rect">
            <a:avLst/>
          </a:prstGeom>
        </p:spPr>
        <p:txBody>
          <a:bodyPr wrap="none">
            <a:spAutoFit/>
          </a:bodyPr>
          <a:lstStyle/>
          <a:p>
            <a:r>
              <a:rPr lang="es-ES_tradnl" dirty="0">
                <a:hlinkClick r:id="rId4"/>
              </a:rPr>
              <a:t>https://www.youtube.com/watch?v=tR6a6cqFutM</a:t>
            </a:r>
            <a:endParaRPr lang="es-ES_tradnl" dirty="0"/>
          </a:p>
        </p:txBody>
      </p:sp>
      <p:pic>
        <p:nvPicPr>
          <p:cNvPr id="39" name="Imagen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695" y="3170160"/>
            <a:ext cx="4963989" cy="2846403"/>
          </a:xfrm>
          <a:prstGeom prst="rect">
            <a:avLst/>
          </a:prstGeom>
        </p:spPr>
      </p:pic>
    </p:spTree>
    <p:extLst>
      <p:ext uri="{BB962C8B-B14F-4D97-AF65-F5344CB8AC3E}">
        <p14:creationId xmlns:p14="http://schemas.microsoft.com/office/powerpoint/2010/main" val="528525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25</a:t>
            </a:fld>
            <a:endParaRPr lang="es-ES_tradnl"/>
          </a:p>
        </p:txBody>
      </p:sp>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236306" y="145419"/>
            <a:ext cx="8094894"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son </a:t>
            </a:r>
            <a:r>
              <a:rPr lang="en-US" sz="2800" dirty="0" err="1"/>
              <a:t>los</a:t>
            </a:r>
            <a:r>
              <a:rPr lang="en-US" sz="2800" dirty="0"/>
              <a:t> </a:t>
            </a:r>
            <a:r>
              <a:rPr lang="en-US" sz="2800" dirty="0" err="1"/>
              <a:t>Impactos</a:t>
            </a:r>
            <a:r>
              <a:rPr lang="en-US" sz="2800" dirty="0"/>
              <a:t> del </a:t>
            </a:r>
            <a:r>
              <a:rPr lang="en-US" sz="2800" dirty="0" err="1"/>
              <a:t>Cambio</a:t>
            </a:r>
            <a:r>
              <a:rPr lang="en-US" sz="2800" dirty="0"/>
              <a:t> </a:t>
            </a:r>
            <a:r>
              <a:rPr lang="en-US" sz="2800" dirty="0" err="1"/>
              <a:t>Climático</a:t>
            </a:r>
            <a:r>
              <a:rPr lang="en-US" sz="2800" dirty="0"/>
              <a:t>?</a:t>
            </a:r>
          </a:p>
        </p:txBody>
      </p:sp>
      <p:sp>
        <p:nvSpPr>
          <p:cNvPr id="2" name="Rectángulo 1"/>
          <p:cNvSpPr/>
          <p:nvPr/>
        </p:nvSpPr>
        <p:spPr>
          <a:xfrm>
            <a:off x="442912" y="801588"/>
            <a:ext cx="11596687" cy="2723823"/>
          </a:xfrm>
          <a:prstGeom prst="rect">
            <a:avLst/>
          </a:prstGeom>
          <a:noFill/>
        </p:spPr>
        <p:txBody>
          <a:bodyPr wrap="square">
            <a:spAutoFit/>
          </a:bodyPr>
          <a:lstStyle/>
          <a:p>
            <a:r>
              <a:rPr lang="es-MX" sz="2300" dirty="0">
                <a:latin typeface="Arial" charset="0"/>
                <a:ea typeface="Arial" charset="0"/>
                <a:cs typeface="Arial" charset="0"/>
              </a:rPr>
              <a:t>Los impactos climáticos </a:t>
            </a:r>
            <a:r>
              <a:rPr lang="es-MX" sz="2300" dirty="0" smtClean="0">
                <a:latin typeface="Arial" charset="0"/>
                <a:ea typeface="Arial" charset="0"/>
                <a:cs typeface="Arial" charset="0"/>
              </a:rPr>
              <a:t>son sucesos </a:t>
            </a:r>
            <a:r>
              <a:rPr lang="es-MX" sz="2300" b="1" dirty="0">
                <a:solidFill>
                  <a:srgbClr val="1C5B00"/>
                </a:solidFill>
                <a:latin typeface="Arial" charset="0"/>
                <a:ea typeface="Arial" charset="0"/>
                <a:cs typeface="Arial" charset="0"/>
              </a:rPr>
              <a:t>sobre las vidas</a:t>
            </a:r>
            <a:r>
              <a:rPr lang="es-MX" sz="2300" dirty="0">
                <a:latin typeface="Arial" charset="0"/>
                <a:ea typeface="Arial" charset="0"/>
                <a:cs typeface="Arial" charset="0"/>
              </a:rPr>
              <a:t>, </a:t>
            </a:r>
            <a:r>
              <a:rPr lang="es-MX" sz="2300" dirty="0" smtClean="0">
                <a:latin typeface="Arial" charset="0"/>
                <a:ea typeface="Arial" charset="0"/>
                <a:cs typeface="Arial" charset="0"/>
              </a:rPr>
              <a:t>salud</a:t>
            </a:r>
            <a:r>
              <a:rPr lang="es-MX" sz="2300" dirty="0">
                <a:latin typeface="Arial" charset="0"/>
                <a:ea typeface="Arial" charset="0"/>
                <a:cs typeface="Arial" charset="0"/>
              </a:rPr>
              <a:t>, </a:t>
            </a:r>
            <a:r>
              <a:rPr lang="es-MX" sz="2300" b="1" dirty="0">
                <a:solidFill>
                  <a:srgbClr val="1C5B00"/>
                </a:solidFill>
                <a:latin typeface="Arial" charset="0"/>
                <a:ea typeface="Arial" charset="0"/>
                <a:cs typeface="Arial" charset="0"/>
              </a:rPr>
              <a:t>ecosistemas</a:t>
            </a:r>
            <a:r>
              <a:rPr lang="es-MX" sz="2300" dirty="0">
                <a:latin typeface="Arial" charset="0"/>
                <a:ea typeface="Arial" charset="0"/>
                <a:cs typeface="Arial" charset="0"/>
              </a:rPr>
              <a:t>, economías, </a:t>
            </a:r>
            <a:r>
              <a:rPr lang="es-MX" sz="2300" b="1" dirty="0">
                <a:solidFill>
                  <a:srgbClr val="1C5B00"/>
                </a:solidFill>
                <a:latin typeface="Arial" charset="0"/>
                <a:ea typeface="Arial" charset="0"/>
                <a:cs typeface="Arial" charset="0"/>
              </a:rPr>
              <a:t>sociedad</a:t>
            </a:r>
            <a:r>
              <a:rPr lang="es-MX" sz="2300" dirty="0">
                <a:latin typeface="Arial" charset="0"/>
                <a:ea typeface="Arial" charset="0"/>
                <a:cs typeface="Arial" charset="0"/>
              </a:rPr>
              <a:t>, culturas, </a:t>
            </a:r>
            <a:r>
              <a:rPr lang="es-MX" sz="2300" b="1" dirty="0" smtClean="0">
                <a:solidFill>
                  <a:srgbClr val="1C5B00"/>
                </a:solidFill>
                <a:latin typeface="Arial" charset="0"/>
                <a:ea typeface="Arial" charset="0"/>
                <a:cs typeface="Arial" charset="0"/>
              </a:rPr>
              <a:t>servicios</a:t>
            </a:r>
            <a:r>
              <a:rPr lang="es-MX" sz="2300" dirty="0">
                <a:latin typeface="Arial" charset="0"/>
                <a:ea typeface="Arial" charset="0"/>
                <a:cs typeface="Arial" charset="0"/>
              </a:rPr>
              <a:t>,</a:t>
            </a:r>
            <a:r>
              <a:rPr lang="es-MX" sz="2300" dirty="0" smtClean="0">
                <a:latin typeface="Arial" charset="0"/>
                <a:ea typeface="Arial" charset="0"/>
                <a:cs typeface="Arial" charset="0"/>
              </a:rPr>
              <a:t> </a:t>
            </a:r>
            <a:r>
              <a:rPr lang="es-MX" sz="2300" dirty="0">
                <a:latin typeface="Arial" charset="0"/>
                <a:ea typeface="Arial" charset="0"/>
                <a:cs typeface="Arial" charset="0"/>
              </a:rPr>
              <a:t>infraestructuras </a:t>
            </a:r>
            <a:r>
              <a:rPr lang="es-MX" sz="2300" dirty="0" smtClean="0">
                <a:latin typeface="Arial" charset="0"/>
                <a:ea typeface="Arial" charset="0"/>
                <a:cs typeface="Arial" charset="0"/>
              </a:rPr>
              <a:t>(</a:t>
            </a:r>
            <a:r>
              <a:rPr lang="mr-IN" sz="2300" dirty="0" smtClean="0">
                <a:latin typeface="Arial" charset="0"/>
                <a:ea typeface="Arial" charset="0"/>
                <a:cs typeface="Arial" charset="0"/>
              </a:rPr>
              <a:t>…</a:t>
            </a:r>
            <a:r>
              <a:rPr lang="es-ES" sz="2300" dirty="0" smtClean="0">
                <a:latin typeface="Arial" charset="0"/>
                <a:ea typeface="Arial" charset="0"/>
                <a:cs typeface="Arial" charset="0"/>
              </a:rPr>
              <a:t>) </a:t>
            </a:r>
          </a:p>
          <a:p>
            <a:r>
              <a:rPr lang="es-MX" sz="2300" dirty="0" smtClean="0">
                <a:latin typeface="Arial" charset="0"/>
                <a:ea typeface="Arial" charset="0"/>
                <a:cs typeface="Arial" charset="0"/>
              </a:rPr>
              <a:t>producto </a:t>
            </a:r>
            <a:r>
              <a:rPr lang="es-MX" sz="2300" dirty="0">
                <a:latin typeface="Arial" charset="0"/>
                <a:ea typeface="Arial" charset="0"/>
                <a:cs typeface="Arial" charset="0"/>
              </a:rPr>
              <a:t>de los cambios climáticos (variabilidad climática, </a:t>
            </a:r>
            <a:r>
              <a:rPr lang="es-MX" sz="2300" dirty="0" smtClean="0">
                <a:latin typeface="Arial" charset="0"/>
                <a:ea typeface="Arial" charset="0"/>
                <a:cs typeface="Arial" charset="0"/>
              </a:rPr>
              <a:t>eventos extremos</a:t>
            </a:r>
            <a:r>
              <a:rPr lang="es-MX" sz="2300" dirty="0">
                <a:latin typeface="Arial" charset="0"/>
                <a:ea typeface="Arial" charset="0"/>
                <a:cs typeface="Arial" charset="0"/>
              </a:rPr>
              <a:t>)  en un lapso de tiempo específico y a la </a:t>
            </a:r>
            <a:r>
              <a:rPr lang="es-MX" sz="2300" b="1" dirty="0">
                <a:solidFill>
                  <a:srgbClr val="1C5B00"/>
                </a:solidFill>
                <a:latin typeface="Arial" charset="0"/>
                <a:ea typeface="Arial" charset="0"/>
                <a:cs typeface="Arial" charset="0"/>
              </a:rPr>
              <a:t>vulnerabilidad de las </a:t>
            </a:r>
            <a:r>
              <a:rPr lang="es-MX" sz="2300" b="1" dirty="0" smtClean="0">
                <a:solidFill>
                  <a:srgbClr val="1C5B00"/>
                </a:solidFill>
                <a:latin typeface="Arial" charset="0"/>
                <a:ea typeface="Arial" charset="0"/>
                <a:cs typeface="Arial" charset="0"/>
              </a:rPr>
              <a:t>sociedades. </a:t>
            </a:r>
            <a:endParaRPr lang="es-MX" sz="2300" b="1" dirty="0">
              <a:solidFill>
                <a:srgbClr val="1C5B00"/>
              </a:solidFill>
              <a:latin typeface="Arial" charset="0"/>
              <a:ea typeface="Arial" charset="0"/>
              <a:cs typeface="Arial" charset="0"/>
            </a:endParaRPr>
          </a:p>
          <a:p>
            <a:pPr>
              <a:spcBef>
                <a:spcPts val="1200"/>
              </a:spcBef>
            </a:pPr>
            <a:r>
              <a:rPr lang="es-MX" sz="2300" dirty="0">
                <a:latin typeface="Arial" charset="0"/>
                <a:ea typeface="Arial" charset="0"/>
                <a:cs typeface="Arial" charset="0"/>
              </a:rPr>
              <a:t>Los </a:t>
            </a:r>
            <a:r>
              <a:rPr lang="es-MX" sz="2300" b="1" dirty="0">
                <a:latin typeface="Arial" charset="0"/>
                <a:ea typeface="Arial" charset="0"/>
                <a:cs typeface="Arial" charset="0"/>
              </a:rPr>
              <a:t>impactos </a:t>
            </a:r>
            <a:r>
              <a:rPr lang="es-MX" sz="2300" dirty="0" smtClean="0">
                <a:latin typeface="Arial" charset="0"/>
                <a:ea typeface="Arial" charset="0"/>
                <a:cs typeface="Arial" charset="0"/>
              </a:rPr>
              <a:t>del </a:t>
            </a:r>
            <a:r>
              <a:rPr lang="es-MX" sz="2300" dirty="0">
                <a:latin typeface="Arial" charset="0"/>
                <a:ea typeface="Arial" charset="0"/>
                <a:cs typeface="Arial" charset="0"/>
              </a:rPr>
              <a:t>CC sobre los sistemas </a:t>
            </a:r>
            <a:r>
              <a:rPr lang="es-MX" sz="2300" dirty="0" smtClean="0">
                <a:latin typeface="Arial" charset="0"/>
                <a:ea typeface="Arial" charset="0"/>
                <a:cs typeface="Arial" charset="0"/>
              </a:rPr>
              <a:t>geofísicos: </a:t>
            </a:r>
            <a:endParaRPr lang="es-MX" sz="2300" dirty="0">
              <a:latin typeface="Arial" charset="0"/>
              <a:ea typeface="Arial" charset="0"/>
              <a:cs typeface="Arial" charset="0"/>
            </a:endParaRPr>
          </a:p>
          <a:p>
            <a:r>
              <a:rPr lang="es-MX" sz="2300" dirty="0" smtClean="0">
                <a:latin typeface="Arial" charset="0"/>
                <a:ea typeface="Arial" charset="0"/>
                <a:cs typeface="Arial" charset="0"/>
              </a:rPr>
              <a:t>incendios</a:t>
            </a:r>
            <a:r>
              <a:rPr lang="es-MX" sz="2300" dirty="0">
                <a:latin typeface="Arial" charset="0"/>
                <a:ea typeface="Arial" charset="0"/>
                <a:cs typeface="Arial" charset="0"/>
              </a:rPr>
              <a:t>, </a:t>
            </a:r>
            <a:r>
              <a:rPr lang="es-MX" sz="2300" i="1" dirty="0" smtClean="0">
                <a:latin typeface="Arial" charset="0"/>
                <a:ea typeface="Arial" charset="0"/>
                <a:cs typeface="Arial" charset="0"/>
              </a:rPr>
              <a:t>migración </a:t>
            </a:r>
            <a:r>
              <a:rPr lang="es-MX" sz="2300" i="1" dirty="0">
                <a:latin typeface="Arial" charset="0"/>
                <a:ea typeface="Arial" charset="0"/>
                <a:cs typeface="Arial" charset="0"/>
              </a:rPr>
              <a:t>de es</a:t>
            </a:r>
            <a:r>
              <a:rPr lang="es-MX" sz="2300" dirty="0">
                <a:latin typeface="Arial" charset="0"/>
                <a:ea typeface="Arial" charset="0"/>
                <a:cs typeface="Arial" charset="0"/>
              </a:rPr>
              <a:t>pecies, perdida de </a:t>
            </a:r>
            <a:r>
              <a:rPr lang="es-MX" sz="2300" dirty="0" smtClean="0">
                <a:latin typeface="Arial" charset="0"/>
                <a:ea typeface="Arial" charset="0"/>
                <a:cs typeface="Arial" charset="0"/>
              </a:rPr>
              <a:t>biodiversidad, </a:t>
            </a:r>
            <a:r>
              <a:rPr lang="es-MX" sz="2300" i="1" dirty="0" smtClean="0">
                <a:latin typeface="Arial" charset="0"/>
                <a:ea typeface="Arial" charset="0"/>
                <a:cs typeface="Arial" charset="0"/>
              </a:rPr>
              <a:t>perdida de intraestructura</a:t>
            </a:r>
            <a:r>
              <a:rPr lang="es-MX" sz="2300" dirty="0" smtClean="0">
                <a:latin typeface="Arial" charset="0"/>
                <a:ea typeface="Arial" charset="0"/>
                <a:cs typeface="Arial" charset="0"/>
              </a:rPr>
              <a:t>, perdida de seguridad alimentaria, </a:t>
            </a:r>
            <a:r>
              <a:rPr lang="es-MX" sz="2300" i="1" dirty="0" smtClean="0">
                <a:latin typeface="Arial" charset="0"/>
                <a:ea typeface="Arial" charset="0"/>
                <a:cs typeface="Arial" charset="0"/>
              </a:rPr>
              <a:t>aumento mortalidad </a:t>
            </a:r>
            <a:r>
              <a:rPr lang="es-MX" sz="2300" dirty="0" smtClean="0">
                <a:latin typeface="Arial" charset="0"/>
                <a:ea typeface="Arial" charset="0"/>
                <a:cs typeface="Arial" charset="0"/>
              </a:rPr>
              <a:t>...</a:t>
            </a:r>
            <a:endParaRPr lang="es-EC" sz="2300" dirty="0">
              <a:latin typeface="Arial" charset="0"/>
              <a:ea typeface="Arial" charset="0"/>
              <a:cs typeface="Arial" charset="0"/>
            </a:endParaRPr>
          </a:p>
        </p:txBody>
      </p:sp>
      <p:grpSp>
        <p:nvGrpSpPr>
          <p:cNvPr id="3" name="Agrupar 2"/>
          <p:cNvGrpSpPr/>
          <p:nvPr/>
        </p:nvGrpSpPr>
        <p:grpSpPr>
          <a:xfrm>
            <a:off x="695447" y="3810296"/>
            <a:ext cx="10801278" cy="2728616"/>
            <a:chOff x="174747" y="3929368"/>
            <a:chExt cx="10801278" cy="2728616"/>
          </a:xfrm>
        </p:grpSpPr>
        <p:sp>
          <p:nvSpPr>
            <p:cNvPr id="36" name="CuadroTexto 35"/>
            <p:cNvSpPr txBox="1"/>
            <p:nvPr/>
          </p:nvSpPr>
          <p:spPr>
            <a:xfrm>
              <a:off x="266301" y="6073209"/>
              <a:ext cx="3177573" cy="584775"/>
            </a:xfrm>
            <a:prstGeom prst="rect">
              <a:avLst/>
            </a:prstGeom>
            <a:noFill/>
          </p:spPr>
          <p:txBody>
            <a:bodyPr wrap="square" rtlCol="0">
              <a:spAutoFit/>
            </a:bodyPr>
            <a:lstStyle/>
            <a:p>
              <a:r>
                <a:rPr lang="es-ES_tradnl" sz="1600" dirty="0">
                  <a:latin typeface="Arial" charset="0"/>
                  <a:ea typeface="Arial" charset="0"/>
                  <a:cs typeface="Arial" charset="0"/>
                </a:rPr>
                <a:t>Australia aumenta 1000 MM los animales muertos (2020)</a:t>
              </a:r>
            </a:p>
          </p:txBody>
        </p:sp>
        <p:sp>
          <p:nvSpPr>
            <p:cNvPr id="42" name="CuadroTexto 41"/>
            <p:cNvSpPr txBox="1"/>
            <p:nvPr/>
          </p:nvSpPr>
          <p:spPr>
            <a:xfrm>
              <a:off x="3683237" y="6073209"/>
              <a:ext cx="3651759" cy="584775"/>
            </a:xfrm>
            <a:prstGeom prst="rect">
              <a:avLst/>
            </a:prstGeom>
            <a:noFill/>
          </p:spPr>
          <p:txBody>
            <a:bodyPr wrap="square" rtlCol="0">
              <a:spAutoFit/>
            </a:bodyPr>
            <a:lstStyle/>
            <a:p>
              <a:r>
                <a:rPr lang="es-ES_tradnl" sz="1600" dirty="0">
                  <a:latin typeface="Arial" charset="0"/>
                  <a:ea typeface="Arial" charset="0"/>
                  <a:cs typeface="Arial" charset="0"/>
                </a:rPr>
                <a:t>Osos polares desplazados por el </a:t>
              </a:r>
              <a:r>
                <a:rPr lang="es-ES_tradnl" sz="1600">
                  <a:latin typeface="Arial" charset="0"/>
                  <a:ea typeface="Arial" charset="0"/>
                  <a:cs typeface="Arial" charset="0"/>
                </a:rPr>
                <a:t>cambio climático  </a:t>
              </a:r>
              <a:r>
                <a:rPr lang="es-ES_tradnl" sz="1600" dirty="0">
                  <a:latin typeface="Arial" charset="0"/>
                  <a:ea typeface="Arial" charset="0"/>
                  <a:cs typeface="Arial" charset="0"/>
                </a:rPr>
                <a:t>Ártico Ruso (2019)</a:t>
              </a:r>
            </a:p>
          </p:txBody>
        </p:sp>
        <p:sp>
          <p:nvSpPr>
            <p:cNvPr id="59" name="CuadroTexto 58"/>
            <p:cNvSpPr txBox="1">
              <a:spLocks/>
            </p:cNvSpPr>
            <p:nvPr/>
          </p:nvSpPr>
          <p:spPr>
            <a:xfrm>
              <a:off x="7281747" y="6073209"/>
              <a:ext cx="3584825" cy="584775"/>
            </a:xfrm>
            <a:prstGeom prst="rect">
              <a:avLst/>
            </a:prstGeom>
            <a:noFill/>
          </p:spPr>
          <p:txBody>
            <a:bodyPr wrap="square" rtlCol="0">
              <a:spAutoFit/>
            </a:bodyPr>
            <a:lstStyle/>
            <a:p>
              <a:r>
                <a:rPr lang="es-ES_tradnl" sz="1600" dirty="0" smtClean="0">
                  <a:latin typeface="Arial" charset="0"/>
                  <a:ea typeface="Arial" charset="0"/>
                  <a:cs typeface="Arial" charset="0"/>
                </a:rPr>
                <a:t>Huracán María deja todo Puerto Rico sin electricidad (2019)</a:t>
              </a:r>
              <a:endParaRPr lang="es-ES_tradnl" sz="1600" dirty="0">
                <a:latin typeface="Arial" charset="0"/>
                <a:ea typeface="Arial" charset="0"/>
                <a:cs typeface="Arial" charset="0"/>
              </a:endParaRPr>
            </a:p>
          </p:txBody>
        </p:sp>
        <p:pic>
          <p:nvPicPr>
            <p:cNvPr id="3074" name="Picture 2" descr="ustralia: Aumenta a mil millones los animales muertos p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47" y="3932968"/>
              <a:ext cx="347194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imagen de un oso polar hambriento buscando comida en una ciuda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901" y="3932968"/>
              <a:ext cx="324316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 huracán María deja todo Puerto Rico sin electricid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625" y="3929368"/>
              <a:ext cx="3846400" cy="216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9997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0">
            <a:extLst>
              <a:ext uri="{FF2B5EF4-FFF2-40B4-BE49-F238E27FC236}">
                <a16:creationId xmlns=""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en-US" dirty="0" smtClean="0"/>
              <a:t>Un </a:t>
            </a:r>
            <a:r>
              <a:rPr lang="en-US" dirty="0" err="1" smtClean="0"/>
              <a:t>ejemplo</a:t>
            </a:r>
            <a:r>
              <a:rPr lang="en-US" dirty="0" smtClean="0"/>
              <a:t> </a:t>
            </a:r>
            <a:r>
              <a:rPr lang="en-US" dirty="0" err="1" smtClean="0"/>
              <a:t>hecho</a:t>
            </a:r>
            <a:r>
              <a:rPr lang="en-US" dirty="0" smtClean="0"/>
              <a:t> </a:t>
            </a:r>
            <a:r>
              <a:rPr lang="en-US" dirty="0" err="1" smtClean="0"/>
              <a:t>por</a:t>
            </a:r>
            <a:r>
              <a:rPr lang="en-US" dirty="0" smtClean="0"/>
              <a:t> ESPOL</a:t>
            </a:r>
            <a:endParaRPr lang="en-US" dirty="0"/>
          </a:p>
        </p:txBody>
      </p:sp>
      <p:sp>
        <p:nvSpPr>
          <p:cNvPr id="6" name="Subtitle 51">
            <a:extLst>
              <a:ext uri="{FF2B5EF4-FFF2-40B4-BE49-F238E27FC236}">
                <a16:creationId xmlns="" xmlns:a16="http://schemas.microsoft.com/office/drawing/2014/main" id="{46FF1827-B46B-4BC4-8665-8914CF45DE0C}"/>
              </a:ext>
            </a:extLst>
          </p:cNvPr>
          <p:cNvSpPr>
            <a:spLocks noGrp="1"/>
          </p:cNvSpPr>
          <p:nvPr>
            <p:ph type="subTitle" idx="1"/>
          </p:nvPr>
        </p:nvSpPr>
        <p:spPr>
          <a:xfrm>
            <a:off x="694871" y="5603181"/>
            <a:ext cx="9144000" cy="480131"/>
          </a:xfrm>
        </p:spPr>
        <p:txBody>
          <a:bodyPr/>
          <a:lstStyle/>
          <a:p>
            <a:r>
              <a:rPr lang="en-US" sz="2800" dirty="0" err="1" smtClean="0">
                <a:solidFill>
                  <a:schemeClr val="accent1">
                    <a:lumMod val="75000"/>
                  </a:schemeClr>
                </a:solidFill>
              </a:rPr>
              <a:t>Adaptación</a:t>
            </a:r>
            <a:r>
              <a:rPr lang="en-US" sz="2800" dirty="0" smtClean="0">
                <a:solidFill>
                  <a:schemeClr val="accent1">
                    <a:lumMod val="75000"/>
                  </a:schemeClr>
                </a:solidFill>
              </a:rPr>
              <a:t> al </a:t>
            </a:r>
            <a:r>
              <a:rPr lang="en-US" sz="2800" dirty="0" err="1" smtClean="0">
                <a:solidFill>
                  <a:schemeClr val="accent1">
                    <a:lumMod val="75000"/>
                  </a:schemeClr>
                </a:solidFill>
              </a:rPr>
              <a:t>Cambio</a:t>
            </a:r>
            <a:r>
              <a:rPr lang="en-US" sz="2800" dirty="0" smtClean="0">
                <a:solidFill>
                  <a:schemeClr val="accent1">
                    <a:lumMod val="75000"/>
                  </a:schemeClr>
                </a:solidFill>
              </a:rPr>
              <a:t> </a:t>
            </a:r>
            <a:r>
              <a:rPr lang="en-US" sz="2800" dirty="0" err="1" smtClean="0">
                <a:solidFill>
                  <a:schemeClr val="accent1">
                    <a:lumMod val="75000"/>
                  </a:schemeClr>
                </a:solidFill>
              </a:rPr>
              <a:t>Climático</a:t>
            </a:r>
            <a:endParaRPr lang="en-US" sz="2800" dirty="0">
              <a:solidFill>
                <a:schemeClr val="accent1">
                  <a:lumMod val="75000"/>
                </a:schemeClr>
              </a:solidFill>
            </a:endParaRPr>
          </a:p>
        </p:txBody>
      </p:sp>
      <p:pic>
        <p:nvPicPr>
          <p:cNvPr id="3" name="Marcador de imagen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932" r="15932"/>
          <a:stretch>
            <a:fillRect/>
          </a:stretch>
        </p:blipFill>
        <p:spPr/>
      </p:pic>
    </p:spTree>
    <p:extLst>
      <p:ext uri="{BB962C8B-B14F-4D97-AF65-F5344CB8AC3E}">
        <p14:creationId xmlns:p14="http://schemas.microsoft.com/office/powerpoint/2010/main" val="2067506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clrChange>
              <a:clrFrom>
                <a:srgbClr val="FFFFFF"/>
              </a:clrFrom>
              <a:clrTo>
                <a:srgbClr val="FFFFFF">
                  <a:alpha val="0"/>
                </a:srgbClr>
              </a:clrTo>
            </a:clrChange>
          </a:blip>
          <a:stretch>
            <a:fillRect/>
          </a:stretch>
        </p:blipFill>
        <p:spPr>
          <a:xfrm rot="16200000">
            <a:off x="-1705493" y="3474698"/>
            <a:ext cx="5060950" cy="1263775"/>
          </a:xfrm>
          <a:prstGeom prst="rect">
            <a:avLst/>
          </a:prstGeom>
        </p:spPr>
      </p:pic>
      <p:grpSp>
        <p:nvGrpSpPr>
          <p:cNvPr id="4" name="Agrupar 3"/>
          <p:cNvGrpSpPr/>
          <p:nvPr/>
        </p:nvGrpSpPr>
        <p:grpSpPr>
          <a:xfrm>
            <a:off x="1958630" y="957532"/>
            <a:ext cx="9611069" cy="5450415"/>
            <a:chOff x="1984031" y="1317254"/>
            <a:chExt cx="9069324" cy="5450415"/>
          </a:xfrm>
        </p:grpSpPr>
        <p:pic>
          <p:nvPicPr>
            <p:cNvPr id="8" name="Imagen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4031" y="1445500"/>
              <a:ext cx="9069324" cy="5322169"/>
            </a:xfrm>
            <a:prstGeom prst="rect">
              <a:avLst/>
            </a:prstGeom>
          </p:spPr>
        </p:pic>
        <p:sp>
          <p:nvSpPr>
            <p:cNvPr id="3" name="Rectángulo 2"/>
            <p:cNvSpPr/>
            <p:nvPr/>
          </p:nvSpPr>
          <p:spPr>
            <a:xfrm>
              <a:off x="1984031" y="1317254"/>
              <a:ext cx="6489700" cy="669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 name="CuadroTexto 1"/>
          <p:cNvSpPr txBox="1"/>
          <p:nvPr/>
        </p:nvSpPr>
        <p:spPr>
          <a:xfrm>
            <a:off x="1190625" y="726700"/>
            <a:ext cx="7131050" cy="461665"/>
          </a:xfrm>
          <a:prstGeom prst="rect">
            <a:avLst/>
          </a:prstGeom>
          <a:noFill/>
        </p:spPr>
        <p:txBody>
          <a:bodyPr wrap="square" rtlCol="0">
            <a:spAutoFit/>
          </a:bodyPr>
          <a:lstStyle/>
          <a:p>
            <a:r>
              <a:rPr lang="es-ES_tradnl" sz="2400" dirty="0" smtClean="0">
                <a:latin typeface="Arial" charset="0"/>
                <a:ea typeface="Arial" charset="0"/>
                <a:cs typeface="Arial" charset="0"/>
              </a:rPr>
              <a:t>Duran: Ciudad en el Estuario de Guayas</a:t>
            </a:r>
            <a:endParaRPr lang="es-ES_tradnl" sz="2400" dirty="0">
              <a:latin typeface="Arial" charset="0"/>
              <a:ea typeface="Arial" charset="0"/>
              <a:cs typeface="Arial" charset="0"/>
            </a:endParaRPr>
          </a:p>
        </p:txBody>
      </p:sp>
      <p:sp>
        <p:nvSpPr>
          <p:cNvPr id="7" name="Title 50">
            <a:extLst>
              <a:ext uri="{FF2B5EF4-FFF2-40B4-BE49-F238E27FC236}">
                <a16:creationId xmlns="" xmlns:a16="http://schemas.microsoft.com/office/drawing/2014/main" id="{D8694222-4D81-4A9A-93A2-23C89102F234}"/>
              </a:ext>
            </a:extLst>
          </p:cNvPr>
          <p:cNvSpPr txBox="1">
            <a:spLocks/>
          </p:cNvSpPr>
          <p:nvPr/>
        </p:nvSpPr>
        <p:spPr>
          <a:xfrm>
            <a:off x="1" y="120044"/>
            <a:ext cx="8874084"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smtClean="0"/>
              <a:t>¿</a:t>
            </a:r>
            <a:r>
              <a:rPr lang="en-US" sz="2800" dirty="0" err="1" smtClean="0"/>
              <a:t>Ejecutemos</a:t>
            </a:r>
            <a:r>
              <a:rPr lang="en-US" sz="2800" dirty="0" smtClean="0"/>
              <a:t> Plan de </a:t>
            </a:r>
            <a:r>
              <a:rPr lang="en-US" sz="2800" dirty="0" err="1" smtClean="0"/>
              <a:t>Evaluación</a:t>
            </a:r>
            <a:r>
              <a:rPr lang="en-US" sz="2800" dirty="0" smtClean="0"/>
              <a:t> al </a:t>
            </a:r>
            <a:r>
              <a:rPr lang="en-US" sz="2800" dirty="0" err="1" smtClean="0"/>
              <a:t>Riesgo</a:t>
            </a:r>
            <a:r>
              <a:rPr lang="en-US" sz="2800" dirty="0" smtClean="0"/>
              <a:t> del CC?</a:t>
            </a:r>
            <a:endParaRPr lang="en-US" sz="2800" dirty="0"/>
          </a:p>
        </p:txBody>
      </p:sp>
    </p:spTree>
    <p:extLst>
      <p:ext uri="{BB962C8B-B14F-4D97-AF65-F5344CB8AC3E}">
        <p14:creationId xmlns:p14="http://schemas.microsoft.com/office/powerpoint/2010/main" val="1151625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clrChange>
              <a:clrFrom>
                <a:srgbClr val="FFFFFF"/>
              </a:clrFrom>
              <a:clrTo>
                <a:srgbClr val="FFFFFF">
                  <a:alpha val="0"/>
                </a:srgbClr>
              </a:clrTo>
            </a:clrChange>
          </a:blip>
          <a:stretch>
            <a:fillRect/>
          </a:stretch>
        </p:blipFill>
        <p:spPr>
          <a:xfrm rot="16200000">
            <a:off x="-1705493" y="3474698"/>
            <a:ext cx="5060950" cy="1263775"/>
          </a:xfrm>
          <a:prstGeom prst="rect">
            <a:avLst/>
          </a:prstGeom>
        </p:spPr>
      </p:pic>
      <p:grpSp>
        <p:nvGrpSpPr>
          <p:cNvPr id="4" name="Agrupar 3"/>
          <p:cNvGrpSpPr/>
          <p:nvPr/>
        </p:nvGrpSpPr>
        <p:grpSpPr>
          <a:xfrm>
            <a:off x="1958630" y="957532"/>
            <a:ext cx="9611069" cy="5450415"/>
            <a:chOff x="1984031" y="1317254"/>
            <a:chExt cx="9069324" cy="5450415"/>
          </a:xfrm>
        </p:grpSpPr>
        <p:pic>
          <p:nvPicPr>
            <p:cNvPr id="8" name="Imagen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4031" y="1445500"/>
              <a:ext cx="9069324" cy="5322169"/>
            </a:xfrm>
            <a:prstGeom prst="rect">
              <a:avLst/>
            </a:prstGeom>
          </p:spPr>
        </p:pic>
        <p:sp>
          <p:nvSpPr>
            <p:cNvPr id="3" name="Rectángulo 2"/>
            <p:cNvSpPr/>
            <p:nvPr/>
          </p:nvSpPr>
          <p:spPr>
            <a:xfrm>
              <a:off x="1984031" y="1317254"/>
              <a:ext cx="6489700" cy="669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 name="CuadroTexto 1"/>
          <p:cNvSpPr txBox="1"/>
          <p:nvPr/>
        </p:nvSpPr>
        <p:spPr>
          <a:xfrm>
            <a:off x="1190625" y="726700"/>
            <a:ext cx="7131050" cy="461665"/>
          </a:xfrm>
          <a:prstGeom prst="rect">
            <a:avLst/>
          </a:prstGeom>
          <a:noFill/>
        </p:spPr>
        <p:txBody>
          <a:bodyPr wrap="square" rtlCol="0">
            <a:spAutoFit/>
          </a:bodyPr>
          <a:lstStyle/>
          <a:p>
            <a:r>
              <a:rPr lang="es-ES_tradnl" sz="2400" dirty="0" smtClean="0">
                <a:latin typeface="Arial" charset="0"/>
                <a:ea typeface="Arial" charset="0"/>
                <a:cs typeface="Arial" charset="0"/>
              </a:rPr>
              <a:t>Duran: Ciudad en el Estuario de Guayas</a:t>
            </a:r>
            <a:endParaRPr lang="es-ES_tradnl" sz="2400" dirty="0">
              <a:latin typeface="Arial" charset="0"/>
              <a:ea typeface="Arial" charset="0"/>
              <a:cs typeface="Arial" charset="0"/>
            </a:endParaRPr>
          </a:p>
        </p:txBody>
      </p:sp>
      <p:sp>
        <p:nvSpPr>
          <p:cNvPr id="7" name="Title 50">
            <a:extLst>
              <a:ext uri="{FF2B5EF4-FFF2-40B4-BE49-F238E27FC236}">
                <a16:creationId xmlns="" xmlns:a16="http://schemas.microsoft.com/office/drawing/2014/main" id="{D8694222-4D81-4A9A-93A2-23C89102F234}"/>
              </a:ext>
            </a:extLst>
          </p:cNvPr>
          <p:cNvSpPr txBox="1">
            <a:spLocks/>
          </p:cNvSpPr>
          <p:nvPr/>
        </p:nvSpPr>
        <p:spPr>
          <a:xfrm>
            <a:off x="1" y="120044"/>
            <a:ext cx="8874084"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smtClean="0"/>
              <a:t>¿</a:t>
            </a:r>
            <a:r>
              <a:rPr lang="en-US" sz="2800" dirty="0" err="1" smtClean="0"/>
              <a:t>Ejecutemos</a:t>
            </a:r>
            <a:r>
              <a:rPr lang="en-US" sz="2800" dirty="0" smtClean="0"/>
              <a:t> Plan de </a:t>
            </a:r>
            <a:r>
              <a:rPr lang="en-US" sz="2800" dirty="0" err="1" smtClean="0"/>
              <a:t>Evaluación</a:t>
            </a:r>
            <a:r>
              <a:rPr lang="en-US" sz="2800" dirty="0" smtClean="0"/>
              <a:t> al </a:t>
            </a:r>
            <a:r>
              <a:rPr lang="en-US" sz="2800" dirty="0" err="1" smtClean="0"/>
              <a:t>Riesgo</a:t>
            </a:r>
            <a:r>
              <a:rPr lang="en-US" sz="2800" dirty="0" smtClean="0"/>
              <a:t> del CC?</a:t>
            </a:r>
            <a:endParaRPr lang="en-US" sz="2800" dirty="0"/>
          </a:p>
        </p:txBody>
      </p:sp>
    </p:spTree>
    <p:extLst>
      <p:ext uri="{BB962C8B-B14F-4D97-AF65-F5344CB8AC3E}">
        <p14:creationId xmlns:p14="http://schemas.microsoft.com/office/powerpoint/2010/main" val="103432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1018177" y="1183226"/>
            <a:ext cx="10058400" cy="4153847"/>
            <a:chOff x="1018177" y="1259426"/>
            <a:chExt cx="10058400" cy="4153847"/>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21006"/>
            <a:stretch/>
          </p:blipFill>
          <p:spPr>
            <a:xfrm>
              <a:off x="1018177" y="1259426"/>
              <a:ext cx="10058400" cy="4153847"/>
            </a:xfrm>
            <a:prstGeom prst="rect">
              <a:avLst/>
            </a:prstGeom>
          </p:spPr>
        </p:pic>
        <p:grpSp>
          <p:nvGrpSpPr>
            <p:cNvPr id="7" name="Agrupar 6"/>
            <p:cNvGrpSpPr/>
            <p:nvPr/>
          </p:nvGrpSpPr>
          <p:grpSpPr>
            <a:xfrm>
              <a:off x="1101271" y="1375255"/>
              <a:ext cx="3068424" cy="1131216"/>
              <a:chOff x="-131976" y="1121790"/>
              <a:chExt cx="3068424" cy="1131216"/>
            </a:xfrm>
          </p:grpSpPr>
          <p:sp>
            <p:nvSpPr>
              <p:cNvPr id="3" name="Rectángulo 2"/>
              <p:cNvSpPr/>
              <p:nvPr/>
            </p:nvSpPr>
            <p:spPr>
              <a:xfrm>
                <a:off x="-117837" y="1121790"/>
                <a:ext cx="3054285" cy="1131216"/>
              </a:xfrm>
              <a:prstGeom prst="rect">
                <a:avLst/>
              </a:prstGeom>
              <a:solidFill>
                <a:srgbClr val="1C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sp>
            <p:nvSpPr>
              <p:cNvPr id="4" name="CuadroTexto 3"/>
              <p:cNvSpPr txBox="1"/>
              <p:nvPr/>
            </p:nvSpPr>
            <p:spPr>
              <a:xfrm>
                <a:off x="593888" y="1179698"/>
                <a:ext cx="2158738" cy="584775"/>
              </a:xfrm>
              <a:prstGeom prst="rect">
                <a:avLst/>
              </a:prstGeom>
              <a:noFill/>
            </p:spPr>
            <p:txBody>
              <a:bodyPr wrap="square" rtlCol="0">
                <a:spAutoFit/>
              </a:bodyPr>
              <a:lstStyle/>
              <a:p>
                <a:r>
                  <a:rPr lang="es-ES_tradnl" sz="3200" dirty="0" smtClean="0">
                    <a:solidFill>
                      <a:schemeClr val="bg1"/>
                    </a:solidFill>
                    <a:latin typeface="Arial" charset="0"/>
                    <a:ea typeface="Arial" charset="0"/>
                    <a:cs typeface="Arial" charset="0"/>
                  </a:rPr>
                  <a:t>E</a:t>
                </a:r>
                <a:r>
                  <a:rPr lang="es-ES_tradnl" sz="2400" dirty="0" smtClean="0">
                    <a:solidFill>
                      <a:schemeClr val="bg1"/>
                    </a:solidFill>
                    <a:latin typeface="Arial" charset="0"/>
                    <a:ea typeface="Arial" charset="0"/>
                    <a:cs typeface="Arial" charset="0"/>
                  </a:rPr>
                  <a:t>xposición</a:t>
                </a:r>
                <a:endParaRPr lang="es-ES_tradnl" sz="2400" dirty="0">
                  <a:solidFill>
                    <a:schemeClr val="bg1"/>
                  </a:solidFill>
                  <a:latin typeface="Arial" charset="0"/>
                  <a:ea typeface="Arial" charset="0"/>
                  <a:cs typeface="Arial" charset="0"/>
                </a:endParaRPr>
              </a:p>
            </p:txBody>
          </p:sp>
          <p:sp>
            <p:nvSpPr>
              <p:cNvPr id="5" name="CuadroTexto 4"/>
              <p:cNvSpPr txBox="1"/>
              <p:nvPr/>
            </p:nvSpPr>
            <p:spPr>
              <a:xfrm rot="16200000">
                <a:off x="-355099" y="1380899"/>
                <a:ext cx="815578" cy="369332"/>
              </a:xfrm>
              <a:prstGeom prst="rect">
                <a:avLst/>
              </a:prstGeom>
              <a:noFill/>
            </p:spPr>
            <p:txBody>
              <a:bodyPr wrap="square" rtlCol="0">
                <a:spAutoFit/>
              </a:bodyPr>
              <a:lstStyle/>
              <a:p>
                <a:pPr algn="r"/>
                <a:r>
                  <a:rPr lang="es-ES_tradnl" smtClean="0">
                    <a:solidFill>
                      <a:schemeClr val="bg1"/>
                    </a:solidFill>
                  </a:rPr>
                  <a:t>física</a:t>
                </a:r>
                <a:endParaRPr lang="es-ES_tradnl" dirty="0">
                  <a:solidFill>
                    <a:schemeClr val="bg1"/>
                  </a:solidFill>
                </a:endParaRPr>
              </a:p>
            </p:txBody>
          </p:sp>
        </p:grpSp>
        <p:grpSp>
          <p:nvGrpSpPr>
            <p:cNvPr id="18" name="Agrupar 17"/>
            <p:cNvGrpSpPr/>
            <p:nvPr/>
          </p:nvGrpSpPr>
          <p:grpSpPr>
            <a:xfrm>
              <a:off x="4221543" y="1382960"/>
              <a:ext cx="3038400" cy="1162940"/>
              <a:chOff x="-114870" y="1157776"/>
              <a:chExt cx="3054285" cy="1162940"/>
            </a:xfrm>
          </p:grpSpPr>
          <p:sp>
            <p:nvSpPr>
              <p:cNvPr id="19" name="Rectángulo 18"/>
              <p:cNvSpPr/>
              <p:nvPr/>
            </p:nvSpPr>
            <p:spPr>
              <a:xfrm>
                <a:off x="-114870" y="1157776"/>
                <a:ext cx="3054285" cy="1131216"/>
              </a:xfrm>
              <a:prstGeom prst="rect">
                <a:avLst/>
              </a:prstGeom>
              <a:solidFill>
                <a:srgbClr val="1C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sp>
            <p:nvSpPr>
              <p:cNvPr id="20" name="CuadroTexto 19"/>
              <p:cNvSpPr txBox="1"/>
              <p:nvPr/>
            </p:nvSpPr>
            <p:spPr>
              <a:xfrm>
                <a:off x="593888" y="1179698"/>
                <a:ext cx="2158738" cy="584775"/>
              </a:xfrm>
              <a:prstGeom prst="rect">
                <a:avLst/>
              </a:prstGeom>
              <a:noFill/>
              <a:ln>
                <a:noFill/>
              </a:ln>
            </p:spPr>
            <p:txBody>
              <a:bodyPr wrap="square" rtlCol="0">
                <a:spAutoFit/>
              </a:bodyPr>
              <a:lstStyle/>
              <a:p>
                <a:r>
                  <a:rPr lang="es-ES_tradnl" sz="3200" dirty="0" smtClean="0">
                    <a:solidFill>
                      <a:schemeClr val="bg1"/>
                    </a:solidFill>
                    <a:latin typeface="Arial" charset="0"/>
                    <a:ea typeface="Arial" charset="0"/>
                    <a:cs typeface="Arial" charset="0"/>
                  </a:rPr>
                  <a:t>S</a:t>
                </a:r>
                <a:r>
                  <a:rPr lang="es-ES_tradnl" sz="2400" dirty="0" smtClean="0">
                    <a:solidFill>
                      <a:schemeClr val="bg1"/>
                    </a:solidFill>
                    <a:latin typeface="Arial" charset="0"/>
                    <a:ea typeface="Arial" charset="0"/>
                    <a:cs typeface="Arial" charset="0"/>
                  </a:rPr>
                  <a:t>ensibilidad</a:t>
                </a:r>
                <a:endParaRPr lang="es-ES_tradnl" sz="2400" dirty="0">
                  <a:solidFill>
                    <a:schemeClr val="bg1"/>
                  </a:solidFill>
                  <a:latin typeface="Arial" charset="0"/>
                  <a:ea typeface="Arial" charset="0"/>
                  <a:cs typeface="Arial" charset="0"/>
                </a:endParaRPr>
              </a:p>
            </p:txBody>
          </p:sp>
          <p:sp>
            <p:nvSpPr>
              <p:cNvPr id="21" name="CuadroTexto 20"/>
              <p:cNvSpPr txBox="1"/>
              <p:nvPr/>
            </p:nvSpPr>
            <p:spPr>
              <a:xfrm rot="16200000">
                <a:off x="-511674" y="1554580"/>
                <a:ext cx="1162940" cy="369332"/>
              </a:xfrm>
              <a:prstGeom prst="rect">
                <a:avLst/>
              </a:prstGeom>
              <a:noFill/>
              <a:ln>
                <a:noFill/>
              </a:ln>
            </p:spPr>
            <p:txBody>
              <a:bodyPr wrap="square" rtlCol="0">
                <a:spAutoFit/>
              </a:bodyPr>
              <a:lstStyle/>
              <a:p>
                <a:pPr algn="r"/>
                <a:r>
                  <a:rPr lang="es-ES_tradnl" smtClean="0">
                    <a:solidFill>
                      <a:schemeClr val="bg1"/>
                    </a:solidFill>
                  </a:rPr>
                  <a:t>Población</a:t>
                </a:r>
                <a:endParaRPr lang="es-ES_tradnl" dirty="0">
                  <a:solidFill>
                    <a:schemeClr val="bg1"/>
                  </a:solidFill>
                </a:endParaRPr>
              </a:p>
            </p:txBody>
          </p:sp>
        </p:grpSp>
        <p:grpSp>
          <p:nvGrpSpPr>
            <p:cNvPr id="22" name="Agrupar 21"/>
            <p:cNvGrpSpPr/>
            <p:nvPr/>
          </p:nvGrpSpPr>
          <p:grpSpPr>
            <a:xfrm>
              <a:off x="7318247" y="1382960"/>
              <a:ext cx="3568047" cy="1162940"/>
              <a:chOff x="-114870" y="1157776"/>
              <a:chExt cx="3054285" cy="1162940"/>
            </a:xfrm>
          </p:grpSpPr>
          <p:sp>
            <p:nvSpPr>
              <p:cNvPr id="23" name="Rectángulo 22"/>
              <p:cNvSpPr/>
              <p:nvPr/>
            </p:nvSpPr>
            <p:spPr>
              <a:xfrm>
                <a:off x="-114870" y="1157776"/>
                <a:ext cx="3054285" cy="1131216"/>
              </a:xfrm>
              <a:prstGeom prst="rect">
                <a:avLst/>
              </a:prstGeom>
              <a:solidFill>
                <a:srgbClr val="1C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sp>
            <p:nvSpPr>
              <p:cNvPr id="24" name="CuadroTexto 23"/>
              <p:cNvSpPr txBox="1"/>
              <p:nvPr/>
            </p:nvSpPr>
            <p:spPr>
              <a:xfrm>
                <a:off x="593888" y="1179698"/>
                <a:ext cx="2158738" cy="954107"/>
              </a:xfrm>
              <a:prstGeom prst="rect">
                <a:avLst/>
              </a:prstGeom>
              <a:noFill/>
              <a:ln>
                <a:noFill/>
              </a:ln>
            </p:spPr>
            <p:txBody>
              <a:bodyPr wrap="square" rtlCol="0">
                <a:spAutoFit/>
              </a:bodyPr>
              <a:lstStyle/>
              <a:p>
                <a:r>
                  <a:rPr lang="es-ES_tradnl" sz="3200" dirty="0" smtClean="0">
                    <a:solidFill>
                      <a:schemeClr val="bg1"/>
                    </a:solidFill>
                    <a:latin typeface="Arial" charset="0"/>
                    <a:ea typeface="Arial" charset="0"/>
                    <a:cs typeface="Arial" charset="0"/>
                  </a:rPr>
                  <a:t>C</a:t>
                </a:r>
                <a:r>
                  <a:rPr lang="es-ES_tradnl" sz="2400" dirty="0" smtClean="0">
                    <a:solidFill>
                      <a:schemeClr val="bg1"/>
                    </a:solidFill>
                    <a:latin typeface="Arial" charset="0"/>
                    <a:ea typeface="Arial" charset="0"/>
                    <a:cs typeface="Arial" charset="0"/>
                  </a:rPr>
                  <a:t>apacidad</a:t>
                </a:r>
              </a:p>
              <a:p>
                <a:r>
                  <a:rPr lang="es-ES_tradnl" sz="2400" dirty="0" smtClean="0">
                    <a:solidFill>
                      <a:schemeClr val="bg1"/>
                    </a:solidFill>
                    <a:latin typeface="Arial" charset="0"/>
                    <a:ea typeface="Arial" charset="0"/>
                    <a:cs typeface="Arial" charset="0"/>
                  </a:rPr>
                  <a:t>Adaptativa</a:t>
                </a:r>
                <a:endParaRPr lang="es-ES_tradnl" sz="2400" dirty="0">
                  <a:solidFill>
                    <a:schemeClr val="bg1"/>
                  </a:solidFill>
                  <a:latin typeface="Arial" charset="0"/>
                  <a:ea typeface="Arial" charset="0"/>
                  <a:cs typeface="Arial" charset="0"/>
                </a:endParaRPr>
              </a:p>
            </p:txBody>
          </p:sp>
          <p:sp>
            <p:nvSpPr>
              <p:cNvPr id="25" name="CuadroTexto 24"/>
              <p:cNvSpPr txBox="1"/>
              <p:nvPr/>
            </p:nvSpPr>
            <p:spPr>
              <a:xfrm rot="16200000">
                <a:off x="-511674" y="1554580"/>
                <a:ext cx="1162940" cy="369332"/>
              </a:xfrm>
              <a:prstGeom prst="rect">
                <a:avLst/>
              </a:prstGeom>
              <a:noFill/>
              <a:ln>
                <a:noFill/>
              </a:ln>
            </p:spPr>
            <p:txBody>
              <a:bodyPr wrap="square" rtlCol="0">
                <a:spAutoFit/>
              </a:bodyPr>
              <a:lstStyle/>
              <a:p>
                <a:pPr algn="r"/>
                <a:r>
                  <a:rPr lang="es-ES_tradnl" dirty="0" smtClean="0">
                    <a:solidFill>
                      <a:schemeClr val="bg1"/>
                    </a:solidFill>
                  </a:rPr>
                  <a:t>recursos</a:t>
                </a:r>
                <a:endParaRPr lang="es-ES_tradnl" dirty="0">
                  <a:solidFill>
                    <a:schemeClr val="bg1"/>
                  </a:solidFill>
                </a:endParaRPr>
              </a:p>
            </p:txBody>
          </p:sp>
        </p:grpSp>
      </p:grpSp>
      <p:sp>
        <p:nvSpPr>
          <p:cNvPr id="31" name="CuadroTexto 30"/>
          <p:cNvSpPr txBox="1"/>
          <p:nvPr/>
        </p:nvSpPr>
        <p:spPr>
          <a:xfrm>
            <a:off x="1030877" y="5036859"/>
            <a:ext cx="2941162" cy="1723549"/>
          </a:xfrm>
          <a:prstGeom prst="rect">
            <a:avLst/>
          </a:prstGeom>
          <a:noFill/>
        </p:spPr>
        <p:txBody>
          <a:bodyPr wrap="square" rtlCol="0">
            <a:spAutoFit/>
          </a:bodyPr>
          <a:lstStyle/>
          <a:p>
            <a:pPr marL="139700" indent="-139700">
              <a:buFont typeface="Arial" charset="0"/>
              <a:buChar char="•"/>
            </a:pPr>
            <a:r>
              <a:rPr lang="en-US" dirty="0" err="1" smtClean="0">
                <a:latin typeface="Arial" charset="0"/>
                <a:ea typeface="Arial" charset="0"/>
                <a:cs typeface="Arial" charset="0"/>
              </a:rPr>
              <a:t>Meteorología</a:t>
            </a:r>
            <a:r>
              <a:rPr lang="en-US" dirty="0" smtClean="0">
                <a:latin typeface="Arial" charset="0"/>
                <a:ea typeface="Arial" charset="0"/>
                <a:cs typeface="Arial" charset="0"/>
              </a:rPr>
              <a:t> local</a:t>
            </a:r>
          </a:p>
          <a:p>
            <a:pPr marL="139700" indent="-139700">
              <a:buFont typeface="Arial" charset="0"/>
              <a:buChar char="•"/>
            </a:pPr>
            <a:r>
              <a:rPr lang="en-US" dirty="0" err="1" smtClean="0">
                <a:latin typeface="Arial" charset="0"/>
                <a:ea typeface="Arial" charset="0"/>
                <a:cs typeface="Arial" charset="0"/>
              </a:rPr>
              <a:t>Físicas</a:t>
            </a:r>
            <a:endParaRPr lang="en-US" dirty="0" smtClean="0">
              <a:latin typeface="Arial" charset="0"/>
              <a:ea typeface="Arial" charset="0"/>
              <a:cs typeface="Arial" charset="0"/>
            </a:endParaRPr>
          </a:p>
          <a:p>
            <a:pPr marL="139700" indent="-139700">
              <a:buFont typeface="Arial" charset="0"/>
              <a:buChar char="•"/>
            </a:pPr>
            <a:r>
              <a:rPr lang="en-US" dirty="0" err="1" smtClean="0">
                <a:latin typeface="Arial" charset="0"/>
                <a:ea typeface="Arial" charset="0"/>
                <a:cs typeface="Arial" charset="0"/>
              </a:rPr>
              <a:t>Capacidad</a:t>
            </a:r>
            <a:r>
              <a:rPr lang="en-US" dirty="0" smtClean="0">
                <a:latin typeface="Arial" charset="0"/>
                <a:ea typeface="Arial" charset="0"/>
                <a:cs typeface="Arial" charset="0"/>
              </a:rPr>
              <a:t> </a:t>
            </a:r>
            <a:r>
              <a:rPr lang="en-US" dirty="0">
                <a:latin typeface="Arial" charset="0"/>
                <a:ea typeface="Arial" charset="0"/>
                <a:cs typeface="Arial" charset="0"/>
              </a:rPr>
              <a:t>del </a:t>
            </a:r>
            <a:r>
              <a:rPr lang="en-US" dirty="0" smtClean="0">
                <a:latin typeface="Arial" charset="0"/>
                <a:ea typeface="Arial" charset="0"/>
                <a:cs typeface="Arial" charset="0"/>
              </a:rPr>
              <a:t>canal</a:t>
            </a:r>
          </a:p>
          <a:p>
            <a:pPr marL="139700" indent="-139700">
              <a:buFont typeface="Arial" charset="0"/>
              <a:buChar char="•"/>
            </a:pPr>
            <a:r>
              <a:rPr lang="en-US" dirty="0" err="1" smtClean="0">
                <a:latin typeface="Arial" charset="0"/>
                <a:ea typeface="Arial" charset="0"/>
                <a:cs typeface="Arial" charset="0"/>
              </a:rPr>
              <a:t>Distancia</a:t>
            </a:r>
            <a:r>
              <a:rPr lang="en-US" dirty="0" smtClean="0">
                <a:latin typeface="Arial" charset="0"/>
                <a:ea typeface="Arial" charset="0"/>
                <a:cs typeface="Arial" charset="0"/>
              </a:rPr>
              <a:t> a hot spots</a:t>
            </a:r>
          </a:p>
          <a:p>
            <a:pPr marL="139700" indent="-139700">
              <a:buFont typeface="Arial" charset="0"/>
              <a:buChar char="•"/>
            </a:pPr>
            <a:r>
              <a:rPr lang="en-US" dirty="0" err="1" smtClean="0">
                <a:latin typeface="Arial" charset="0"/>
                <a:ea typeface="Arial" charset="0"/>
                <a:cs typeface="Arial" charset="0"/>
              </a:rPr>
              <a:t>Eventos</a:t>
            </a:r>
            <a:r>
              <a:rPr lang="en-US" dirty="0" smtClean="0">
                <a:latin typeface="Arial" charset="0"/>
                <a:ea typeface="Arial" charset="0"/>
                <a:cs typeface="Arial" charset="0"/>
              </a:rPr>
              <a:t> </a:t>
            </a:r>
            <a:r>
              <a:rPr lang="en-US" dirty="0" err="1">
                <a:latin typeface="Arial" charset="0"/>
                <a:ea typeface="Arial" charset="0"/>
                <a:cs typeface="Arial" charset="0"/>
              </a:rPr>
              <a:t>extremos</a:t>
            </a:r>
            <a:r>
              <a:rPr lang="en-US" dirty="0">
                <a:latin typeface="Arial" charset="0"/>
                <a:ea typeface="Arial" charset="0"/>
                <a:cs typeface="Arial" charset="0"/>
              </a:rPr>
              <a:t>: </a:t>
            </a:r>
            <a:r>
              <a:rPr lang="en-US" dirty="0" smtClean="0">
                <a:latin typeface="Arial" charset="0"/>
                <a:ea typeface="Arial" charset="0"/>
                <a:cs typeface="Arial" charset="0"/>
              </a:rPr>
              <a:t>ENOS</a:t>
            </a:r>
          </a:p>
          <a:p>
            <a:pPr marL="139700" indent="-139700">
              <a:buFont typeface="Arial" charset="0"/>
              <a:buChar char="•"/>
            </a:pPr>
            <a:r>
              <a:rPr lang="en-US" sz="1600" dirty="0" smtClean="0">
                <a:latin typeface="Arial" charset="0"/>
                <a:ea typeface="Arial" charset="0"/>
                <a:cs typeface="Arial" charset="0"/>
              </a:rPr>
              <a:t>&lt; Cota 0</a:t>
            </a:r>
            <a:endParaRPr lang="es-EC" sz="1600" dirty="0">
              <a:latin typeface="Arial" charset="0"/>
              <a:ea typeface="Arial" charset="0"/>
              <a:cs typeface="Arial" charset="0"/>
            </a:endParaRPr>
          </a:p>
        </p:txBody>
      </p:sp>
      <p:sp>
        <p:nvSpPr>
          <p:cNvPr id="32" name="CuadroTexto 31"/>
          <p:cNvSpPr txBox="1"/>
          <p:nvPr/>
        </p:nvSpPr>
        <p:spPr>
          <a:xfrm>
            <a:off x="4170406" y="5165346"/>
            <a:ext cx="2996192" cy="1477328"/>
          </a:xfrm>
          <a:prstGeom prst="rect">
            <a:avLst/>
          </a:prstGeom>
          <a:noFill/>
        </p:spPr>
        <p:txBody>
          <a:bodyPr wrap="square" rtlCol="0">
            <a:spAutoFit/>
          </a:bodyPr>
          <a:lstStyle>
            <a:defPPr>
              <a:defRPr lang="es-ES_tradnl"/>
            </a:defPPr>
            <a:lvl1pPr marL="139700" indent="-139700">
              <a:buFont typeface="Arial" charset="0"/>
              <a:buChar char="•"/>
              <a:defRPr>
                <a:latin typeface="Arial" charset="0"/>
                <a:ea typeface="Arial" charset="0"/>
                <a:cs typeface="Arial" charset="0"/>
              </a:defRPr>
            </a:lvl1pPr>
          </a:lstStyle>
          <a:p>
            <a:r>
              <a:rPr lang="en-US" dirty="0" err="1"/>
              <a:t>Demografía</a:t>
            </a:r>
            <a:r>
              <a:rPr lang="en-US" dirty="0"/>
              <a:t> </a:t>
            </a:r>
          </a:p>
          <a:p>
            <a:r>
              <a:rPr lang="en-US" dirty="0" err="1"/>
              <a:t>C</a:t>
            </a:r>
            <a:r>
              <a:rPr lang="en-US" dirty="0" err="1" smtClean="0"/>
              <a:t>ondiciones</a:t>
            </a:r>
            <a:r>
              <a:rPr lang="en-US" dirty="0" smtClean="0"/>
              <a:t> </a:t>
            </a:r>
            <a:r>
              <a:rPr lang="en-US" dirty="0" err="1" smtClean="0"/>
              <a:t>vivienda</a:t>
            </a:r>
            <a:endParaRPr lang="en-US" dirty="0" smtClean="0"/>
          </a:p>
          <a:p>
            <a:r>
              <a:rPr lang="en-US" dirty="0" err="1" smtClean="0"/>
              <a:t>Infraestructura</a:t>
            </a:r>
            <a:r>
              <a:rPr lang="en-US" dirty="0" smtClean="0"/>
              <a:t> local</a:t>
            </a:r>
          </a:p>
          <a:p>
            <a:r>
              <a:rPr lang="en-US" dirty="0" err="1" smtClean="0"/>
              <a:t>Edad</a:t>
            </a:r>
            <a:r>
              <a:rPr lang="en-US" dirty="0" smtClean="0"/>
              <a:t> </a:t>
            </a:r>
            <a:r>
              <a:rPr lang="en-US" dirty="0"/>
              <a:t>de la </a:t>
            </a:r>
            <a:r>
              <a:rPr lang="en-US" dirty="0" err="1" smtClean="0"/>
              <a:t>población</a:t>
            </a:r>
            <a:endParaRPr lang="en-US" dirty="0" smtClean="0"/>
          </a:p>
          <a:p>
            <a:r>
              <a:rPr lang="en-US" dirty="0" err="1" smtClean="0"/>
              <a:t>Condiciones</a:t>
            </a:r>
            <a:r>
              <a:rPr lang="en-US" dirty="0" smtClean="0"/>
              <a:t> </a:t>
            </a:r>
            <a:r>
              <a:rPr lang="en-US" dirty="0" err="1" smtClean="0"/>
              <a:t>económicas</a:t>
            </a:r>
            <a:endParaRPr lang="es-EC" dirty="0"/>
          </a:p>
        </p:txBody>
      </p:sp>
      <p:sp>
        <p:nvSpPr>
          <p:cNvPr id="33" name="CuadroTexto 32"/>
          <p:cNvSpPr txBox="1"/>
          <p:nvPr/>
        </p:nvSpPr>
        <p:spPr>
          <a:xfrm>
            <a:off x="7185577" y="5192055"/>
            <a:ext cx="4102067" cy="1477328"/>
          </a:xfrm>
          <a:prstGeom prst="rect">
            <a:avLst/>
          </a:prstGeom>
          <a:noFill/>
        </p:spPr>
        <p:txBody>
          <a:bodyPr wrap="square" rtlCol="0">
            <a:spAutoFit/>
          </a:bodyPr>
          <a:lstStyle>
            <a:defPPr>
              <a:defRPr lang="es-ES_tradnl"/>
            </a:defPPr>
            <a:lvl1pPr marL="139700" indent="-139700">
              <a:buFont typeface="Arial" charset="0"/>
              <a:buChar char="•"/>
              <a:defRPr>
                <a:latin typeface="Arial" charset="0"/>
                <a:ea typeface="Arial" charset="0"/>
                <a:cs typeface="Arial" charset="0"/>
              </a:defRPr>
            </a:lvl1pPr>
          </a:lstStyle>
          <a:p>
            <a:r>
              <a:rPr lang="en-US" dirty="0" err="1"/>
              <a:t>Recursos</a:t>
            </a:r>
            <a:r>
              <a:rPr lang="en-US" dirty="0"/>
              <a:t> de la ciudad </a:t>
            </a:r>
            <a:r>
              <a:rPr lang="en-US" dirty="0" smtClean="0"/>
              <a:t>(RRD, </a:t>
            </a:r>
            <a:r>
              <a:rPr lang="en-US" dirty="0" err="1" smtClean="0"/>
              <a:t>salud</a:t>
            </a:r>
            <a:r>
              <a:rPr lang="en-US" dirty="0" smtClean="0"/>
              <a:t>)</a:t>
            </a:r>
          </a:p>
          <a:p>
            <a:r>
              <a:rPr lang="en-US" dirty="0" err="1" smtClean="0"/>
              <a:t>Organización</a:t>
            </a:r>
            <a:r>
              <a:rPr lang="en-US" dirty="0" smtClean="0"/>
              <a:t> de </a:t>
            </a:r>
            <a:r>
              <a:rPr lang="en-US" dirty="0"/>
              <a:t>l</a:t>
            </a:r>
            <a:r>
              <a:rPr lang="en-US" dirty="0" smtClean="0"/>
              <a:t>a </a:t>
            </a:r>
            <a:r>
              <a:rPr lang="en-US" dirty="0" err="1" smtClean="0"/>
              <a:t>comunidad</a:t>
            </a:r>
            <a:endParaRPr lang="en-US" dirty="0" smtClean="0"/>
          </a:p>
          <a:p>
            <a:r>
              <a:rPr lang="en-US" dirty="0" err="1" smtClean="0"/>
              <a:t>Educación</a:t>
            </a:r>
            <a:endParaRPr lang="en-US" dirty="0" smtClean="0"/>
          </a:p>
          <a:p>
            <a:r>
              <a:rPr lang="en-US" dirty="0" err="1" smtClean="0"/>
              <a:t>Medios</a:t>
            </a:r>
            <a:r>
              <a:rPr lang="en-US" dirty="0" smtClean="0"/>
              <a:t> </a:t>
            </a:r>
            <a:r>
              <a:rPr lang="en-US" dirty="0"/>
              <a:t>de </a:t>
            </a:r>
            <a:r>
              <a:rPr lang="en-US" dirty="0" err="1" smtClean="0"/>
              <a:t>subsistencia</a:t>
            </a:r>
            <a:endParaRPr lang="en-US" dirty="0" smtClean="0"/>
          </a:p>
          <a:p>
            <a:r>
              <a:rPr lang="en-US" dirty="0" err="1" smtClean="0"/>
              <a:t>Organización</a:t>
            </a:r>
            <a:r>
              <a:rPr lang="en-US" dirty="0" smtClean="0"/>
              <a:t> </a:t>
            </a:r>
            <a:r>
              <a:rPr lang="en-US" dirty="0"/>
              <a:t>de la </a:t>
            </a:r>
            <a:r>
              <a:rPr lang="en-US" dirty="0" err="1" smtClean="0"/>
              <a:t>comunidad</a:t>
            </a:r>
            <a:endParaRPr lang="en-US" dirty="0" smtClean="0"/>
          </a:p>
        </p:txBody>
      </p:sp>
      <p:sp>
        <p:nvSpPr>
          <p:cNvPr id="46" name="Title 50">
            <a:extLst>
              <a:ext uri="{FF2B5EF4-FFF2-40B4-BE49-F238E27FC236}">
                <a16:creationId xmlns="" xmlns:a16="http://schemas.microsoft.com/office/drawing/2014/main" id="{D8694222-4D81-4A9A-93A2-23C89102F234}"/>
              </a:ext>
            </a:extLst>
          </p:cNvPr>
          <p:cNvSpPr txBox="1">
            <a:spLocks/>
          </p:cNvSpPr>
          <p:nvPr/>
        </p:nvSpPr>
        <p:spPr>
          <a:xfrm>
            <a:off x="1" y="120044"/>
            <a:ext cx="8874084"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smtClean="0"/>
              <a:t>¿</a:t>
            </a:r>
            <a:r>
              <a:rPr lang="en-US" sz="2800" dirty="0" err="1" smtClean="0"/>
              <a:t>Ejecutemos</a:t>
            </a:r>
            <a:r>
              <a:rPr lang="en-US" sz="2800" dirty="0" smtClean="0"/>
              <a:t> Plan de </a:t>
            </a:r>
            <a:r>
              <a:rPr lang="en-US" sz="2800" dirty="0" err="1" smtClean="0"/>
              <a:t>Evaluación</a:t>
            </a:r>
            <a:r>
              <a:rPr lang="en-US" sz="2800" dirty="0" smtClean="0"/>
              <a:t> al </a:t>
            </a:r>
            <a:r>
              <a:rPr lang="en-US" sz="2800" dirty="0" err="1" smtClean="0"/>
              <a:t>Riesgo</a:t>
            </a:r>
            <a:r>
              <a:rPr lang="en-US" sz="2800" dirty="0" smtClean="0"/>
              <a:t> del CC?</a:t>
            </a:r>
            <a:endParaRPr lang="en-US" sz="2800" dirty="0"/>
          </a:p>
        </p:txBody>
      </p:sp>
      <p:sp>
        <p:nvSpPr>
          <p:cNvPr id="47" name="CuadroTexto 46"/>
          <p:cNvSpPr txBox="1"/>
          <p:nvPr/>
        </p:nvSpPr>
        <p:spPr>
          <a:xfrm>
            <a:off x="1190625" y="726700"/>
            <a:ext cx="7131050" cy="461665"/>
          </a:xfrm>
          <a:prstGeom prst="rect">
            <a:avLst/>
          </a:prstGeom>
          <a:noFill/>
        </p:spPr>
        <p:txBody>
          <a:bodyPr wrap="square" rtlCol="0">
            <a:spAutoFit/>
          </a:bodyPr>
          <a:lstStyle/>
          <a:p>
            <a:r>
              <a:rPr lang="es-ES_tradnl" sz="2400" dirty="0" smtClean="0">
                <a:latin typeface="Arial" charset="0"/>
                <a:ea typeface="Arial" charset="0"/>
                <a:cs typeface="Arial" charset="0"/>
              </a:rPr>
              <a:t>Duran: Ciudad en el Estuario de Guayas</a:t>
            </a:r>
            <a:endParaRPr lang="es-ES_tradnl" sz="2400" dirty="0">
              <a:latin typeface="Arial" charset="0"/>
              <a:ea typeface="Arial" charset="0"/>
              <a:cs typeface="Arial" charset="0"/>
            </a:endParaRPr>
          </a:p>
        </p:txBody>
      </p:sp>
    </p:spTree>
    <p:extLst>
      <p:ext uri="{BB962C8B-B14F-4D97-AF65-F5344CB8AC3E}">
        <p14:creationId xmlns:p14="http://schemas.microsoft.com/office/powerpoint/2010/main" val="1081757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47" y="1324118"/>
            <a:ext cx="9564859" cy="5533882"/>
          </a:xfrm>
          <a:prstGeom prst="rect">
            <a:avLst/>
          </a:prstGeom>
        </p:spPr>
      </p:pic>
      <p:sp>
        <p:nvSpPr>
          <p:cNvPr id="27" name="Title 50">
            <a:extLst>
              <a:ext uri="{FF2B5EF4-FFF2-40B4-BE49-F238E27FC236}">
                <a16:creationId xmlns="" xmlns:a16="http://schemas.microsoft.com/office/drawing/2014/main" id="{D8694222-4D81-4A9A-93A2-23C89102F234}"/>
              </a:ext>
            </a:extLst>
          </p:cNvPr>
          <p:cNvSpPr txBox="1">
            <a:spLocks/>
          </p:cNvSpPr>
          <p:nvPr/>
        </p:nvSpPr>
        <p:spPr>
          <a:xfrm>
            <a:off x="1" y="120044"/>
            <a:ext cx="8874084"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smtClean="0"/>
              <a:t>¿</a:t>
            </a:r>
            <a:r>
              <a:rPr lang="en-US" sz="2800" dirty="0" err="1" smtClean="0"/>
              <a:t>Ejecutemos</a:t>
            </a:r>
            <a:r>
              <a:rPr lang="en-US" sz="2800" dirty="0" smtClean="0"/>
              <a:t> Plan de </a:t>
            </a:r>
            <a:r>
              <a:rPr lang="en-US" sz="2800" dirty="0" err="1" smtClean="0"/>
              <a:t>Evaluación</a:t>
            </a:r>
            <a:r>
              <a:rPr lang="en-US" sz="2800" dirty="0" smtClean="0"/>
              <a:t> al </a:t>
            </a:r>
            <a:r>
              <a:rPr lang="en-US" sz="2800" dirty="0" err="1" smtClean="0"/>
              <a:t>Riesgo</a:t>
            </a:r>
            <a:r>
              <a:rPr lang="en-US" sz="2800" dirty="0" smtClean="0"/>
              <a:t> del CC?</a:t>
            </a:r>
            <a:endParaRPr lang="en-US" sz="2800" dirty="0"/>
          </a:p>
        </p:txBody>
      </p:sp>
      <p:sp>
        <p:nvSpPr>
          <p:cNvPr id="28" name="CuadroTexto 27"/>
          <p:cNvSpPr txBox="1"/>
          <p:nvPr/>
        </p:nvSpPr>
        <p:spPr>
          <a:xfrm>
            <a:off x="1190624" y="726700"/>
            <a:ext cx="9118481" cy="461665"/>
          </a:xfrm>
          <a:prstGeom prst="rect">
            <a:avLst/>
          </a:prstGeom>
          <a:noFill/>
        </p:spPr>
        <p:txBody>
          <a:bodyPr wrap="square" rtlCol="0">
            <a:spAutoFit/>
          </a:bodyPr>
          <a:lstStyle/>
          <a:p>
            <a:r>
              <a:rPr lang="es-ES_tradnl" sz="2400" dirty="0" smtClean="0">
                <a:latin typeface="Arial" charset="0"/>
                <a:ea typeface="Arial" charset="0"/>
                <a:cs typeface="Arial" charset="0"/>
              </a:rPr>
              <a:t>Mapa de Vulnerabilidad ante </a:t>
            </a:r>
            <a:r>
              <a:rPr lang="es-ES_tradnl" sz="2400" smtClean="0">
                <a:latin typeface="Arial" charset="0"/>
                <a:ea typeface="Arial" charset="0"/>
                <a:cs typeface="Arial" charset="0"/>
              </a:rPr>
              <a:t>la Amenaza por Inundaciones</a:t>
            </a:r>
            <a:endParaRPr lang="es-ES_tradnl" sz="2400" dirty="0">
              <a:latin typeface="Arial" charset="0"/>
              <a:ea typeface="Arial" charset="0"/>
              <a:cs typeface="Arial" charset="0"/>
            </a:endParaRPr>
          </a:p>
        </p:txBody>
      </p:sp>
    </p:spTree>
    <p:extLst>
      <p:ext uri="{BB962C8B-B14F-4D97-AF65-F5344CB8AC3E}">
        <p14:creationId xmlns:p14="http://schemas.microsoft.com/office/powerpoint/2010/main" val="513329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 xmlns:a16="http://schemas.microsoft.com/office/drawing/2014/main" id="{265BEEEB-C965-402F-B778-B1CD1494ACE6}"/>
              </a:ext>
            </a:extLst>
          </p:cNvPr>
          <p:cNvSpPr>
            <a:spLocks noGrp="1"/>
          </p:cNvSpPr>
          <p:nvPr>
            <p:ph idx="1"/>
          </p:nvPr>
        </p:nvSpPr>
        <p:spPr>
          <a:xfrm>
            <a:off x="1618395" y="1234618"/>
            <a:ext cx="9125804" cy="4954174"/>
          </a:xfrm>
        </p:spPr>
        <p:txBody>
          <a:bodyPr>
            <a:noAutofit/>
          </a:bodyPr>
          <a:lstStyle/>
          <a:p>
            <a:pPr marL="0" indent="0" algn="ctr">
              <a:spcBef>
                <a:spcPts val="0"/>
              </a:spcBef>
              <a:spcAft>
                <a:spcPts val="0"/>
              </a:spcAft>
              <a:buNone/>
            </a:pPr>
            <a:r>
              <a:rPr lang="en-US" sz="2000" b="1" dirty="0">
                <a:latin typeface="Arial" charset="0"/>
                <a:ea typeface="Arial" charset="0"/>
                <a:cs typeface="Arial" charset="0"/>
              </a:rPr>
              <a:t>CONTENIDO DE LA </a:t>
            </a:r>
            <a:r>
              <a:rPr lang="en-US" sz="2000" b="1" dirty="0" smtClean="0">
                <a:latin typeface="Arial" charset="0"/>
                <a:ea typeface="Arial" charset="0"/>
                <a:cs typeface="Arial" charset="0"/>
              </a:rPr>
              <a:t>UNIDAD</a:t>
            </a:r>
            <a:endParaRPr lang="en-US" sz="2000" b="1" dirty="0">
              <a:latin typeface="Arial" charset="0"/>
              <a:ea typeface="Arial" charset="0"/>
              <a:cs typeface="Arial" charset="0"/>
            </a:endParaRPr>
          </a:p>
          <a:p>
            <a:pPr marL="0" lvl="0" indent="0" algn="ctr">
              <a:buNone/>
            </a:pPr>
            <a:r>
              <a:rPr lang="es-ES" b="1" dirty="0" smtClean="0"/>
              <a:t>Mitigación </a:t>
            </a:r>
            <a:r>
              <a:rPr lang="es-ES" b="1" dirty="0"/>
              <a:t>al cambio climático</a:t>
            </a:r>
            <a:endParaRPr lang="es-ES_tradnl" b="1" dirty="0"/>
          </a:p>
          <a:p>
            <a:pPr lvl="0"/>
            <a:r>
              <a:rPr lang="es-ES" dirty="0"/>
              <a:t>Conceptos claves sobre </a:t>
            </a:r>
            <a:r>
              <a:rPr lang="es-ES" dirty="0" smtClean="0"/>
              <a:t>mitigación</a:t>
            </a:r>
          </a:p>
          <a:p>
            <a:r>
              <a:rPr lang="es-ES" dirty="0"/>
              <a:t>Inventario de </a:t>
            </a:r>
            <a:r>
              <a:rPr lang="es-ES" dirty="0" smtClean="0"/>
              <a:t>emisiones</a:t>
            </a:r>
            <a:endParaRPr lang="es-ES_tradnl" dirty="0"/>
          </a:p>
          <a:p>
            <a:pPr lvl="0"/>
            <a:r>
              <a:rPr lang="es-ES" dirty="0" smtClean="0"/>
              <a:t>Proyecciones climáticas</a:t>
            </a:r>
            <a:endParaRPr lang="es-ES_tradnl" dirty="0" smtClean="0"/>
          </a:p>
          <a:p>
            <a:r>
              <a:rPr lang="es-ES" dirty="0"/>
              <a:t>Indicadores de </a:t>
            </a:r>
            <a:r>
              <a:rPr lang="es-ES" dirty="0" smtClean="0"/>
              <a:t>mitigación</a:t>
            </a:r>
          </a:p>
          <a:p>
            <a:pPr lvl="0"/>
            <a:r>
              <a:rPr lang="es-ES" dirty="0" smtClean="0"/>
              <a:t>Mecanismos </a:t>
            </a:r>
            <a:r>
              <a:rPr lang="es-ES" dirty="0"/>
              <a:t>de mitigación</a:t>
            </a:r>
            <a:endParaRPr lang="es-ES_tradnl" dirty="0"/>
          </a:p>
          <a:p>
            <a:pPr marL="577850" indent="-257175"/>
            <a:r>
              <a:rPr lang="es-ES" dirty="0" smtClean="0"/>
              <a:t>Reduciendo emisiones de GEI</a:t>
            </a:r>
            <a:endParaRPr lang="es-ES" dirty="0"/>
          </a:p>
          <a:p>
            <a:pPr marL="577850" lvl="0" indent="-257175"/>
            <a:r>
              <a:rPr lang="es-ES" dirty="0" smtClean="0"/>
              <a:t>Captura y almacenamiento </a:t>
            </a:r>
            <a:r>
              <a:rPr lang="es-ES" dirty="0"/>
              <a:t>de </a:t>
            </a:r>
            <a:r>
              <a:rPr lang="es-ES" dirty="0" smtClean="0"/>
              <a:t>carbón</a:t>
            </a:r>
            <a:endParaRPr lang="es-ES_tradnl" dirty="0"/>
          </a:p>
          <a:p>
            <a:pPr>
              <a:lnSpc>
                <a:spcPct val="150000"/>
              </a:lnSpc>
              <a:spcBef>
                <a:spcPts val="0"/>
              </a:spcBef>
            </a:pPr>
            <a:endParaRPr lang="en-US" sz="2000" dirty="0" err="1" smtClean="0">
              <a:latin typeface="Arial" charset="0"/>
              <a:ea typeface="Arial" charset="0"/>
              <a:cs typeface="Arial" charset="0"/>
            </a:endParaRPr>
          </a:p>
        </p:txBody>
      </p:sp>
      <p:sp>
        <p:nvSpPr>
          <p:cNvPr id="2" name="AutoShape 6" descr="bjetivo 7 - AGUA ENERGÍA ASEQUIBLE Y NO CONTAMINANTE. Foto ONU"/>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3" name="Marcador de número de diapositiva 2"/>
          <p:cNvSpPr>
            <a:spLocks noGrp="1"/>
          </p:cNvSpPr>
          <p:nvPr>
            <p:ph type="sldNum" sz="quarter" idx="12"/>
          </p:nvPr>
        </p:nvSpPr>
        <p:spPr/>
        <p:txBody>
          <a:bodyPr/>
          <a:lstStyle/>
          <a:p>
            <a:fld id="{CC8B3BF1-7637-6047-AA82-1781691586E0}" type="slidenum">
              <a:rPr lang="es-ES_tradnl" smtClean="0"/>
              <a:t>4</a:t>
            </a:fld>
            <a:endParaRPr lang="es-ES_tradnl"/>
          </a:p>
        </p:txBody>
      </p:sp>
      <p:pic>
        <p:nvPicPr>
          <p:cNvPr id="24" name="Picture 12" descr="esultado de imagen de od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l agua libre de impurezas y accesible para todos es parte esencial 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esultado de imagen de ods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esultado de imagen de ods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esultado de imagen de ods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jetivo 2 - HAMBRE CER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3800" y="132518"/>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jetivo 7 - AGUA ENERGÍA ASEQUIBLE Y NO CONTAMINANTE. Foto ON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bjetivo 11 - CIUDADES Y COMUNIDADES SOSTENIB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53800" y="3402082"/>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esultado de imagen de od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5216" y="949909"/>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l agua libre de impurezas y accesible para todos es parte esencial 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5216" y="1767300"/>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sultado de imagen de ods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16" y="4219473"/>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esultado de imagen de ods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216" y="5036864"/>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esultado de imagen de ods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216" y="5854257"/>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jetivo 2 - HAMBRE CER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5216" y="132518"/>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bjetivo 7 - AGUA ENERGÍA ASEQUIBLE Y NO CONTAMINANTE. Foto ON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5216" y="2584691"/>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jetivo 11 - CIUDADES Y COMUNIDADES SOSTENIB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85216" y="3402082"/>
            <a:ext cx="669070" cy="66907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rotWithShape="1">
          <a:blip r:embed="rId10">
            <a:extLst>
              <a:ext uri="{28A0092B-C50C-407E-A947-70E740481C1C}">
                <a14:useLocalDpi xmlns:a14="http://schemas.microsoft.com/office/drawing/2010/main" val="0"/>
              </a:ext>
            </a:extLst>
          </a:blip>
          <a:srcRect l="9635" t="30324" r="50131" b="37500"/>
          <a:stretch/>
        </p:blipFill>
        <p:spPr>
          <a:xfrm>
            <a:off x="10301287" y="304800"/>
            <a:ext cx="885825" cy="398478"/>
          </a:xfrm>
          <a:prstGeom prst="rect">
            <a:avLst/>
          </a:prstGeom>
        </p:spPr>
      </p:pic>
      <p:sp>
        <p:nvSpPr>
          <p:cNvPr id="43" name="Title 50">
            <a:extLst>
              <a:ext uri="{FF2B5EF4-FFF2-40B4-BE49-F238E27FC236}">
                <a16:creationId xmlns:a16="http://schemas.microsoft.com/office/drawing/2014/main" xmlns="" id="{D8694222-4D81-4A9A-93A2-23C89102F234}"/>
              </a:ext>
            </a:extLst>
          </p:cNvPr>
          <p:cNvSpPr txBox="1">
            <a:spLocks/>
          </p:cNvSpPr>
          <p:nvPr/>
        </p:nvSpPr>
        <p:spPr>
          <a:xfrm>
            <a:off x="446315" y="164465"/>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60" dirty="0" err="1" smtClean="0">
                <a:latin typeface="Calisto MT" charset="0"/>
                <a:ea typeface="Calisto MT" charset="0"/>
                <a:cs typeface="Calisto MT" charset="0"/>
              </a:rPr>
              <a:t>Protegiendo</a:t>
            </a:r>
            <a:r>
              <a:rPr lang="en-US" sz="4000" spc="-60" dirty="0" smtClean="0">
                <a:latin typeface="Calisto MT" charset="0"/>
                <a:ea typeface="Calisto MT" charset="0"/>
                <a:cs typeface="Calisto MT" charset="0"/>
              </a:rPr>
              <a:t> la </a:t>
            </a:r>
            <a:r>
              <a:rPr lang="en-US" sz="4000" spc="-60" dirty="0" err="1" smtClean="0">
                <a:latin typeface="Calisto MT" charset="0"/>
                <a:ea typeface="Calisto MT" charset="0"/>
                <a:cs typeface="Calisto MT" charset="0"/>
              </a:rPr>
              <a:t>Calidad</a:t>
            </a:r>
            <a:r>
              <a:rPr lang="en-US" sz="4000" spc="-60" dirty="0" smtClean="0">
                <a:latin typeface="Calisto MT" charset="0"/>
                <a:ea typeface="Calisto MT" charset="0"/>
                <a:cs typeface="Calisto MT" charset="0"/>
              </a:rPr>
              <a:t> </a:t>
            </a:r>
            <a:r>
              <a:rPr lang="en-US" sz="4000" spc="-60" dirty="0" err="1" smtClean="0">
                <a:latin typeface="Calisto MT" charset="0"/>
                <a:ea typeface="Calisto MT" charset="0"/>
                <a:cs typeface="Calisto MT" charset="0"/>
              </a:rPr>
              <a:t>Ambiental</a:t>
            </a:r>
            <a:endParaRPr lang="en-US" sz="4000" spc="-60" dirty="0">
              <a:latin typeface="Calisto MT" charset="0"/>
              <a:ea typeface="Calisto MT" charset="0"/>
              <a:cs typeface="Calisto MT" charset="0"/>
            </a:endParaRPr>
          </a:p>
        </p:txBody>
      </p:sp>
    </p:spTree>
    <p:extLst>
      <p:ext uri="{BB962C8B-B14F-4D97-AF65-F5344CB8AC3E}">
        <p14:creationId xmlns:p14="http://schemas.microsoft.com/office/powerpoint/2010/main" val="137353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0" y="144378"/>
            <a:ext cx="11053355"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smtClean="0"/>
              <a:t>¿</a:t>
            </a:r>
            <a:r>
              <a:rPr lang="en-US" sz="2800" dirty="0" err="1" smtClean="0"/>
              <a:t>Ejecutemos</a:t>
            </a:r>
            <a:r>
              <a:rPr lang="en-US" sz="2800" dirty="0" smtClean="0"/>
              <a:t> Plan de </a:t>
            </a:r>
            <a:r>
              <a:rPr lang="en-US" sz="2800" dirty="0" err="1" smtClean="0"/>
              <a:t>Evaluación</a:t>
            </a:r>
            <a:r>
              <a:rPr lang="en-US" sz="2800" dirty="0" smtClean="0"/>
              <a:t> al </a:t>
            </a:r>
            <a:r>
              <a:rPr lang="en-US" sz="2800" dirty="0" err="1" smtClean="0"/>
              <a:t>Riesgo</a:t>
            </a:r>
            <a:r>
              <a:rPr lang="en-US" sz="2800" dirty="0" smtClean="0"/>
              <a:t> del CC?</a:t>
            </a:r>
            <a:endParaRPr lang="en-US" sz="2800" dirty="0"/>
          </a:p>
        </p:txBody>
      </p:sp>
      <p:pic>
        <p:nvPicPr>
          <p:cNvPr id="35" name="Picture 4" descr="ogo BID · Issue #1 · EL-BID/Plantilla-de-repositorio · GitHu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2689" y="384444"/>
            <a:ext cx="2546129" cy="1800000"/>
          </a:xfrm>
          <a:prstGeom prst="rect">
            <a:avLst/>
          </a:prstGeom>
          <a:noFill/>
          <a:extLst>
            <a:ext uri="{909E8E84-426E-40DD-AFC4-6F175D3DCCD1}">
              <a14:hiddenFill xmlns:a14="http://schemas.microsoft.com/office/drawing/2010/main">
                <a:solidFill>
                  <a:srgbClr val="FFFFFF"/>
                </a:solidFill>
              </a14:hiddenFill>
            </a:ext>
          </a:extLst>
        </p:spPr>
      </p:pic>
      <p:sp>
        <p:nvSpPr>
          <p:cNvPr id="59" name="Rectángulo 58"/>
          <p:cNvSpPr/>
          <p:nvPr/>
        </p:nvSpPr>
        <p:spPr>
          <a:xfrm>
            <a:off x="987092" y="2116889"/>
            <a:ext cx="5178662" cy="369332"/>
          </a:xfrm>
          <a:prstGeom prst="rect">
            <a:avLst/>
          </a:prstGeom>
        </p:spPr>
        <p:txBody>
          <a:bodyPr wrap="none">
            <a:spAutoFit/>
          </a:bodyPr>
          <a:lstStyle/>
          <a:p>
            <a:r>
              <a:rPr lang="es-ES_tradnl" dirty="0">
                <a:hlinkClick r:id="rId4"/>
              </a:rPr>
              <a:t>https://www.youtube.com/watch?v=dm8hwMt03OU</a:t>
            </a:r>
            <a:endParaRPr lang="es-ES_tradnl" dirty="0"/>
          </a:p>
        </p:txBody>
      </p:sp>
      <p:sp>
        <p:nvSpPr>
          <p:cNvPr id="62" name="Rectángulo 61"/>
          <p:cNvSpPr/>
          <p:nvPr/>
        </p:nvSpPr>
        <p:spPr>
          <a:xfrm>
            <a:off x="1005985" y="1581952"/>
            <a:ext cx="4646200" cy="646331"/>
          </a:xfrm>
          <a:prstGeom prst="rect">
            <a:avLst/>
          </a:prstGeom>
        </p:spPr>
        <p:txBody>
          <a:bodyPr wrap="square">
            <a:spAutoFit/>
          </a:bodyPr>
          <a:lstStyle/>
          <a:p>
            <a:pPr algn="ctr"/>
            <a:r>
              <a:rPr lang="es-ES_tradnl" dirty="0"/>
              <a:t>HAGAMOS UN PLAN DE ADAPTACIÓN</a:t>
            </a:r>
          </a:p>
          <a:p>
            <a:pPr algn="ctr"/>
            <a:r>
              <a:rPr lang="es-ES_tradnl" dirty="0">
                <a:latin typeface="Roboto" charset="0"/>
              </a:rPr>
              <a:t>3.59 min</a:t>
            </a:r>
            <a:endParaRPr lang="es-ES_tradnl" b="0" i="0" dirty="0">
              <a:effectLst/>
              <a:latin typeface="Roboto"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57" y="2584691"/>
            <a:ext cx="5024056" cy="2825306"/>
          </a:xfrm>
          <a:prstGeom prst="rect">
            <a:avLst/>
          </a:prstGeom>
        </p:spPr>
      </p:pic>
      <p:sp>
        <p:nvSpPr>
          <p:cNvPr id="2" name="CuadroTexto 1"/>
          <p:cNvSpPr txBox="1"/>
          <p:nvPr/>
        </p:nvSpPr>
        <p:spPr>
          <a:xfrm>
            <a:off x="6920623" y="1883939"/>
            <a:ext cx="4831193" cy="3970318"/>
          </a:xfrm>
          <a:prstGeom prst="rect">
            <a:avLst/>
          </a:prstGeom>
          <a:noFill/>
        </p:spPr>
        <p:txBody>
          <a:bodyPr wrap="square" rtlCol="0">
            <a:spAutoFit/>
          </a:bodyPr>
          <a:lstStyle/>
          <a:p>
            <a:pPr algn="ctr">
              <a:lnSpc>
                <a:spcPct val="150000"/>
              </a:lnSpc>
            </a:pPr>
            <a:r>
              <a:rPr lang="es-ES_tradnl" sz="2800" b="1" dirty="0" smtClean="0">
                <a:latin typeface="Arial" charset="0"/>
                <a:ea typeface="Arial" charset="0"/>
                <a:cs typeface="Arial" charset="0"/>
              </a:rPr>
              <a:t>Debate Evaluado</a:t>
            </a:r>
          </a:p>
          <a:p>
            <a:pPr algn="ctr">
              <a:lnSpc>
                <a:spcPct val="150000"/>
              </a:lnSpc>
            </a:pPr>
            <a:r>
              <a:rPr lang="es-ES_tradnl" sz="2000" dirty="0" smtClean="0">
                <a:latin typeface="Arial" charset="0"/>
                <a:ea typeface="Arial" charset="0"/>
                <a:cs typeface="Arial" charset="0"/>
              </a:rPr>
              <a:t>Debe ver el video que se indica a continuación y entrar </a:t>
            </a:r>
            <a:r>
              <a:rPr lang="es-ES_tradnl" sz="2000" dirty="0" smtClean="0">
                <a:solidFill>
                  <a:schemeClr val="accent2">
                    <a:lumMod val="75000"/>
                  </a:schemeClr>
                </a:solidFill>
                <a:latin typeface="Arial" charset="0"/>
                <a:ea typeface="Arial" charset="0"/>
                <a:cs typeface="Arial" charset="0"/>
              </a:rPr>
              <a:t>en SIDWEB el XXX</a:t>
            </a:r>
          </a:p>
          <a:p>
            <a:pPr algn="ctr">
              <a:lnSpc>
                <a:spcPct val="150000"/>
              </a:lnSpc>
            </a:pPr>
            <a:r>
              <a:rPr lang="es-ES_tradnl" sz="2000" dirty="0" smtClean="0">
                <a:latin typeface="Arial" charset="0"/>
                <a:ea typeface="Arial" charset="0"/>
                <a:cs typeface="Arial" charset="0"/>
              </a:rPr>
              <a:t>Para formar parte del debate sobre lo planteado en el video y como lo aplicamos al lugar donde vivimos nosotros, nuestro abuelos, algún amigo, o soñamos vivir.</a:t>
            </a:r>
          </a:p>
        </p:txBody>
      </p:sp>
      <p:sp>
        <p:nvSpPr>
          <p:cNvPr id="3" name="CuadroTexto 2"/>
          <p:cNvSpPr txBox="1"/>
          <p:nvPr/>
        </p:nvSpPr>
        <p:spPr>
          <a:xfrm>
            <a:off x="664755" y="5854257"/>
            <a:ext cx="11518900" cy="646331"/>
          </a:xfrm>
          <a:prstGeom prst="rect">
            <a:avLst/>
          </a:prstGeom>
          <a:noFill/>
        </p:spPr>
        <p:txBody>
          <a:bodyPr wrap="square" rtlCol="0">
            <a:spAutoFit/>
          </a:bodyPr>
          <a:lstStyle/>
          <a:p>
            <a:r>
              <a:rPr lang="es-ES_tradnl" sz="3600" dirty="0" smtClean="0"/>
              <a:t>La información del vídeo </a:t>
            </a:r>
            <a:r>
              <a:rPr lang="es-ES_tradnl" sz="3600" smtClean="0"/>
              <a:t>es orientativa </a:t>
            </a:r>
            <a:r>
              <a:rPr lang="es-ES_tradnl" sz="3600" dirty="0" smtClean="0"/>
              <a:t>para hacer la tarea</a:t>
            </a:r>
            <a:endParaRPr lang="es-ES_tradnl" sz="3600" dirty="0"/>
          </a:p>
        </p:txBody>
      </p:sp>
    </p:spTree>
    <p:extLst>
      <p:ext uri="{BB962C8B-B14F-4D97-AF65-F5344CB8AC3E}">
        <p14:creationId xmlns:p14="http://schemas.microsoft.com/office/powerpoint/2010/main" val="1034094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32</a:t>
            </a:fld>
            <a:endParaRPr lang="es-ES_tradnl"/>
          </a:p>
        </p:txBody>
      </p:sp>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293140" y="132518"/>
            <a:ext cx="6911769" cy="5909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3600" dirty="0"/>
              <a:t>¿</a:t>
            </a:r>
            <a:r>
              <a:rPr lang="en-US" sz="3600" dirty="0" err="1"/>
              <a:t>Qué</a:t>
            </a:r>
            <a:r>
              <a:rPr lang="en-US" sz="3600" dirty="0"/>
              <a:t> </a:t>
            </a:r>
            <a:r>
              <a:rPr lang="en-US" sz="3600" dirty="0" err="1"/>
              <a:t>es</a:t>
            </a:r>
            <a:r>
              <a:rPr lang="en-US" sz="3600" dirty="0"/>
              <a:t> la </a:t>
            </a:r>
            <a:r>
              <a:rPr lang="en-US" sz="3600" dirty="0" err="1" smtClean="0"/>
              <a:t>Resiliencia</a:t>
            </a:r>
            <a:r>
              <a:rPr lang="en-US" sz="3600" dirty="0" smtClean="0"/>
              <a:t>?</a:t>
            </a:r>
            <a:endParaRPr lang="en-US" sz="3600" dirty="0"/>
          </a:p>
        </p:txBody>
      </p:sp>
      <p:sp>
        <p:nvSpPr>
          <p:cNvPr id="2" name="Rectángulo 1"/>
          <p:cNvSpPr/>
          <p:nvPr/>
        </p:nvSpPr>
        <p:spPr>
          <a:xfrm>
            <a:off x="437476" y="1041789"/>
            <a:ext cx="11538623" cy="2462213"/>
          </a:xfrm>
          <a:prstGeom prst="rect">
            <a:avLst/>
          </a:prstGeom>
          <a:noFill/>
        </p:spPr>
        <p:txBody>
          <a:bodyPr wrap="square">
            <a:spAutoFit/>
          </a:bodyPr>
          <a:lstStyle/>
          <a:p>
            <a:pPr>
              <a:lnSpc>
                <a:spcPct val="150000"/>
              </a:lnSpc>
            </a:pPr>
            <a:r>
              <a:rPr lang="es-MX" sz="2200" dirty="0">
                <a:latin typeface="Arial" charset="0"/>
                <a:ea typeface="Arial" charset="0"/>
                <a:cs typeface="Arial" charset="0"/>
              </a:rPr>
              <a:t>Capacidad de los sistemas sociales, económicos y ambientales de afrontar un </a:t>
            </a:r>
            <a:r>
              <a:rPr lang="es-MX" sz="2200" dirty="0" smtClean="0">
                <a:latin typeface="Arial" charset="0"/>
                <a:ea typeface="Arial" charset="0"/>
                <a:cs typeface="Arial" charset="0"/>
              </a:rPr>
              <a:t>suceso o perturbaciones peligrosas </a:t>
            </a:r>
            <a:r>
              <a:rPr lang="es-MX" sz="2200" dirty="0">
                <a:latin typeface="Arial" charset="0"/>
                <a:ea typeface="Arial" charset="0"/>
                <a:cs typeface="Arial" charset="0"/>
              </a:rPr>
              <a:t>respondiendo </a:t>
            </a:r>
            <a:r>
              <a:rPr lang="es-MX" sz="2200" dirty="0" smtClean="0">
                <a:latin typeface="Arial" charset="0"/>
                <a:ea typeface="Arial" charset="0"/>
                <a:cs typeface="Arial" charset="0"/>
              </a:rPr>
              <a:t>de </a:t>
            </a:r>
            <a:r>
              <a:rPr lang="es-MX" sz="2200" dirty="0">
                <a:latin typeface="Arial" charset="0"/>
                <a:ea typeface="Arial" charset="0"/>
                <a:cs typeface="Arial" charset="0"/>
              </a:rPr>
              <a:t>modo </a:t>
            </a:r>
            <a:r>
              <a:rPr lang="es-MX" sz="2200" dirty="0" smtClean="0">
                <a:latin typeface="Arial" charset="0"/>
                <a:ea typeface="Arial" charset="0"/>
                <a:cs typeface="Arial" charset="0"/>
              </a:rPr>
              <a:t>de poder mantener sus funciones esenciales, identidad </a:t>
            </a:r>
            <a:r>
              <a:rPr lang="es-MX" sz="2200" dirty="0">
                <a:latin typeface="Arial" charset="0"/>
                <a:ea typeface="Arial" charset="0"/>
                <a:cs typeface="Arial" charset="0"/>
              </a:rPr>
              <a:t>y </a:t>
            </a:r>
            <a:r>
              <a:rPr lang="es-MX" sz="2200" dirty="0" smtClean="0">
                <a:latin typeface="Arial" charset="0"/>
                <a:ea typeface="Arial" charset="0"/>
                <a:cs typeface="Arial" charset="0"/>
              </a:rPr>
              <a:t>estructura</a:t>
            </a:r>
            <a:r>
              <a:rPr lang="es-MX" sz="2200" dirty="0">
                <a:latin typeface="Arial" charset="0"/>
                <a:ea typeface="Arial" charset="0"/>
                <a:cs typeface="Arial" charset="0"/>
              </a:rPr>
              <a:t>, y conservando </a:t>
            </a:r>
            <a:r>
              <a:rPr lang="es-MX" sz="2200" dirty="0" smtClean="0">
                <a:latin typeface="Arial" charset="0"/>
                <a:ea typeface="Arial" charset="0"/>
                <a:cs typeface="Arial" charset="0"/>
              </a:rPr>
              <a:t>la </a:t>
            </a:r>
            <a:r>
              <a:rPr lang="es-MX" sz="2200" dirty="0">
                <a:latin typeface="Arial" charset="0"/>
                <a:ea typeface="Arial" charset="0"/>
                <a:cs typeface="Arial" charset="0"/>
              </a:rPr>
              <a:t>capacidad de adaptación, aprendizaje y transformación</a:t>
            </a:r>
          </a:p>
          <a:p>
            <a:endParaRPr lang="es-MX" sz="2200" dirty="0">
              <a:latin typeface="Arial" charset="0"/>
              <a:ea typeface="Arial" charset="0"/>
              <a:cs typeface="Arial" charset="0"/>
            </a:endParaRPr>
          </a:p>
        </p:txBody>
      </p:sp>
      <p:pic>
        <p:nvPicPr>
          <p:cNvPr id="6148" name="Picture 4" descr="prendizaje de la Iniciativa Ciudades Resilientes al Clim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76" y="3082690"/>
            <a:ext cx="4888800" cy="3492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ndación Biodiversidad | Resiliencia climática en la custodia agraria"/>
          <p:cNvPicPr>
            <a:picLocks noChangeAspect="1" noChangeArrowheads="1"/>
          </p:cNvPicPr>
          <p:nvPr/>
        </p:nvPicPr>
        <p:blipFill rotWithShape="1">
          <a:blip r:embed="rId4">
            <a:extLst>
              <a:ext uri="{28A0092B-C50C-407E-A947-70E740481C1C}">
                <a14:useLocalDpi xmlns:a14="http://schemas.microsoft.com/office/drawing/2010/main" val="0"/>
              </a:ext>
            </a:extLst>
          </a:blip>
          <a:srcRect r="7755"/>
          <a:stretch/>
        </p:blipFill>
        <p:spPr bwMode="auto">
          <a:xfrm>
            <a:off x="6064678" y="3082690"/>
            <a:ext cx="5726590" cy="34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0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463800" y="5895438"/>
            <a:ext cx="7848600"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a:t>
            </a:r>
            <a:r>
              <a:rPr lang="en-US" sz="2800" dirty="0" err="1"/>
              <a:t>es</a:t>
            </a:r>
            <a:r>
              <a:rPr lang="en-US" sz="2800" dirty="0"/>
              <a:t> la </a:t>
            </a:r>
            <a:r>
              <a:rPr lang="en-US" sz="2800" dirty="0" err="1"/>
              <a:t>Mitigación</a:t>
            </a:r>
            <a:r>
              <a:rPr lang="en-US" sz="2800" dirty="0"/>
              <a:t> del </a:t>
            </a:r>
            <a:r>
              <a:rPr lang="en-US" sz="2800" dirty="0" err="1"/>
              <a:t>Cambio</a:t>
            </a:r>
            <a:r>
              <a:rPr lang="en-US" sz="2800" dirty="0"/>
              <a:t> </a:t>
            </a:r>
            <a:r>
              <a:rPr lang="en-US" sz="2800" dirty="0" err="1"/>
              <a:t>Climático</a:t>
            </a:r>
            <a:r>
              <a:rPr lang="en-US" sz="2800" dirty="0"/>
              <a:t>?</a:t>
            </a:r>
          </a:p>
        </p:txBody>
      </p:sp>
      <p:sp>
        <p:nvSpPr>
          <p:cNvPr id="2" name="AutoShape 6" descr="bjetivo 7 - AGUA ENERGÍA ASEQUIBLE Y NO CONTAMINANTE. Foto ONU"/>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6" name="Rectángulo 5"/>
          <p:cNvSpPr/>
          <p:nvPr/>
        </p:nvSpPr>
        <p:spPr>
          <a:xfrm>
            <a:off x="3616579" y="120134"/>
            <a:ext cx="5009641" cy="369332"/>
          </a:xfrm>
          <a:prstGeom prst="rect">
            <a:avLst/>
          </a:prstGeom>
        </p:spPr>
        <p:txBody>
          <a:bodyPr wrap="none">
            <a:spAutoFit/>
          </a:bodyPr>
          <a:lstStyle/>
          <a:p>
            <a:r>
              <a:rPr lang="es-ES_tradnl" dirty="0" smtClean="0">
                <a:hlinkClick r:id="rId3"/>
              </a:rPr>
              <a:t>https://www.youtube.com/watch?v=MSz3YjMC6X8</a:t>
            </a:r>
            <a:endParaRPr lang="es-ES_tradnl" dirty="0"/>
          </a:p>
        </p:txBody>
      </p:sp>
      <p:sp>
        <p:nvSpPr>
          <p:cNvPr id="7" name="Rectángulo 6"/>
          <p:cNvSpPr/>
          <p:nvPr/>
        </p:nvSpPr>
        <p:spPr>
          <a:xfrm>
            <a:off x="3616579" y="578174"/>
            <a:ext cx="4817344" cy="707886"/>
          </a:xfrm>
          <a:prstGeom prst="rect">
            <a:avLst/>
          </a:prstGeom>
        </p:spPr>
        <p:txBody>
          <a:bodyPr wrap="none">
            <a:spAutoFit/>
          </a:bodyPr>
          <a:lstStyle/>
          <a:p>
            <a:pPr algn="ctr"/>
            <a:r>
              <a:rPr lang="es-ES_tradnl" sz="2000" dirty="0">
                <a:latin typeface="Roboto" charset="0"/>
              </a:rPr>
              <a:t>5 acciones para combatir el cambio </a:t>
            </a:r>
            <a:r>
              <a:rPr lang="es-ES_tradnl" sz="2000" dirty="0" smtClean="0">
                <a:latin typeface="Roboto" charset="0"/>
              </a:rPr>
              <a:t>climático</a:t>
            </a:r>
          </a:p>
          <a:p>
            <a:pPr algn="ctr"/>
            <a:r>
              <a:rPr lang="es-ES_tradnl" sz="2000" b="0" i="0" dirty="0" smtClean="0">
                <a:effectLst/>
                <a:latin typeface="Roboto" charset="0"/>
              </a:rPr>
              <a:t>1:40 min</a:t>
            </a:r>
            <a:endParaRPr lang="es-ES_tradnl" sz="2000" b="0" i="0" dirty="0">
              <a:effectLst/>
              <a:latin typeface="Roboto"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100" y="1374768"/>
            <a:ext cx="4038600" cy="3971569"/>
          </a:xfrm>
          <a:prstGeom prst="rect">
            <a:avLst/>
          </a:prstGeom>
        </p:spPr>
      </p:pic>
    </p:spTree>
    <p:extLst>
      <p:ext uri="{BB962C8B-B14F-4D97-AF65-F5344CB8AC3E}">
        <p14:creationId xmlns:p14="http://schemas.microsoft.com/office/powerpoint/2010/main" val="617832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64613" y="175252"/>
            <a:ext cx="10607040"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a:t>¿</a:t>
            </a:r>
            <a:r>
              <a:rPr lang="en-US" sz="2800" dirty="0" err="1"/>
              <a:t>Qué</a:t>
            </a:r>
            <a:r>
              <a:rPr lang="en-US" sz="2800" dirty="0"/>
              <a:t> </a:t>
            </a:r>
            <a:r>
              <a:rPr lang="en-US" sz="2800" dirty="0" err="1"/>
              <a:t>es</a:t>
            </a:r>
            <a:r>
              <a:rPr lang="en-US" sz="2800" dirty="0"/>
              <a:t> la </a:t>
            </a:r>
            <a:r>
              <a:rPr lang="en-US" sz="2800" dirty="0" err="1"/>
              <a:t>Mitigación</a:t>
            </a:r>
            <a:r>
              <a:rPr lang="en-US" sz="2800" dirty="0"/>
              <a:t> del </a:t>
            </a:r>
            <a:r>
              <a:rPr lang="en-US" sz="2800" dirty="0" err="1"/>
              <a:t>Cambio</a:t>
            </a:r>
            <a:r>
              <a:rPr lang="en-US" sz="2800" dirty="0"/>
              <a:t> </a:t>
            </a:r>
            <a:r>
              <a:rPr lang="en-US" sz="2800" dirty="0" err="1"/>
              <a:t>Climático</a:t>
            </a:r>
            <a:r>
              <a:rPr lang="en-US" sz="2800" dirty="0"/>
              <a:t>?</a:t>
            </a:r>
          </a:p>
        </p:txBody>
      </p:sp>
      <p:sp>
        <p:nvSpPr>
          <p:cNvPr id="2" name="AutoShape 6" descr="bjetivo 7 - AGUA ENERGÍA ASEQUIBLE Y NO CONTAMINANTE. Foto ONU"/>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3" name="Marcador de número de diapositiva 2"/>
          <p:cNvSpPr>
            <a:spLocks noGrp="1"/>
          </p:cNvSpPr>
          <p:nvPr>
            <p:ph type="sldNum" sz="quarter" idx="12"/>
          </p:nvPr>
        </p:nvSpPr>
        <p:spPr/>
        <p:txBody>
          <a:bodyPr/>
          <a:lstStyle/>
          <a:p>
            <a:fld id="{CC8B3BF1-7637-6047-AA82-1781691586E0}" type="slidenum">
              <a:rPr lang="es-ES_tradnl" smtClean="0"/>
              <a:t>6</a:t>
            </a:fld>
            <a:endParaRPr lang="es-ES_tradnl"/>
          </a:p>
        </p:txBody>
      </p:sp>
      <p:sp>
        <p:nvSpPr>
          <p:cNvPr id="29" name="Rectángulo 28"/>
          <p:cNvSpPr/>
          <p:nvPr/>
        </p:nvSpPr>
        <p:spPr>
          <a:xfrm>
            <a:off x="1909483" y="1406719"/>
            <a:ext cx="8189259" cy="4462760"/>
          </a:xfrm>
          <a:prstGeom prst="rect">
            <a:avLst/>
          </a:prstGeom>
          <a:solidFill>
            <a:schemeClr val="accent6">
              <a:lumMod val="60000"/>
              <a:lumOff val="40000"/>
              <a:alpha val="89020"/>
            </a:schemeClr>
          </a:solidFill>
        </p:spPr>
        <p:txBody>
          <a:bodyPr wrap="square">
            <a:spAutoFit/>
          </a:bodyPr>
          <a:lstStyle/>
          <a:p>
            <a:pPr algn="ctr">
              <a:lnSpc>
                <a:spcPct val="200000"/>
              </a:lnSpc>
            </a:pPr>
            <a:r>
              <a:rPr lang="es-ES" sz="3200" dirty="0" smtClean="0">
                <a:latin typeface="Arial" charset="0"/>
                <a:ea typeface="Arial" charset="0"/>
                <a:cs typeface="Arial" charset="0"/>
              </a:rPr>
              <a:t>“Mitigación</a:t>
            </a:r>
            <a:r>
              <a:rPr lang="es-ES" sz="3200" dirty="0">
                <a:latin typeface="Arial" charset="0"/>
                <a:ea typeface="Arial" charset="0"/>
                <a:cs typeface="Arial" charset="0"/>
              </a:rPr>
              <a:t>” se refiere a las iniciativas para </a:t>
            </a:r>
            <a:r>
              <a:rPr lang="es-ES" sz="3200" dirty="0" smtClean="0">
                <a:latin typeface="Arial" charset="0"/>
                <a:ea typeface="Arial" charset="0"/>
                <a:cs typeface="Arial" charset="0"/>
              </a:rPr>
              <a:t>reducir/</a:t>
            </a:r>
            <a:r>
              <a:rPr lang="es-ES" sz="3200" dirty="0" err="1" smtClean="0">
                <a:latin typeface="Arial" charset="0"/>
                <a:ea typeface="Arial" charset="0"/>
                <a:cs typeface="Arial" charset="0"/>
              </a:rPr>
              <a:t>preveni</a:t>
            </a:r>
            <a:r>
              <a:rPr lang="es-ES" sz="3200" dirty="0" smtClean="0">
                <a:latin typeface="Arial" charset="0"/>
                <a:ea typeface="Arial" charset="0"/>
                <a:cs typeface="Arial" charset="0"/>
              </a:rPr>
              <a:t>  </a:t>
            </a:r>
            <a:r>
              <a:rPr lang="es-ES" sz="3200" dirty="0">
                <a:latin typeface="Arial" charset="0"/>
                <a:ea typeface="Arial" charset="0"/>
                <a:cs typeface="Arial" charset="0"/>
              </a:rPr>
              <a:t>las emisiones de </a:t>
            </a:r>
            <a:r>
              <a:rPr lang="es-ES" sz="3200" dirty="0" smtClean="0">
                <a:latin typeface="Arial" charset="0"/>
                <a:ea typeface="Arial" charset="0"/>
                <a:cs typeface="Arial" charset="0"/>
              </a:rPr>
              <a:t>GEI </a:t>
            </a:r>
            <a:r>
              <a:rPr lang="es-ES" sz="3200" dirty="0">
                <a:latin typeface="Arial" charset="0"/>
                <a:ea typeface="Arial" charset="0"/>
                <a:cs typeface="Arial" charset="0"/>
              </a:rPr>
              <a:t>o </a:t>
            </a:r>
            <a:endParaRPr lang="es-ES" sz="3200" dirty="0" smtClean="0">
              <a:latin typeface="Arial" charset="0"/>
              <a:ea typeface="Arial" charset="0"/>
              <a:cs typeface="Arial" charset="0"/>
            </a:endParaRPr>
          </a:p>
          <a:p>
            <a:pPr algn="ctr">
              <a:lnSpc>
                <a:spcPct val="200000"/>
              </a:lnSpc>
            </a:pPr>
            <a:r>
              <a:rPr lang="es-ES" sz="3200" dirty="0" smtClean="0">
                <a:latin typeface="Arial" charset="0"/>
                <a:ea typeface="Arial" charset="0"/>
                <a:cs typeface="Arial" charset="0"/>
              </a:rPr>
              <a:t>potenciar </a:t>
            </a:r>
            <a:r>
              <a:rPr lang="es-ES" sz="3200" dirty="0">
                <a:latin typeface="Arial" charset="0"/>
                <a:ea typeface="Arial" charset="0"/>
                <a:cs typeface="Arial" charset="0"/>
              </a:rPr>
              <a:t>su eliminación de la atmósfera mediante </a:t>
            </a:r>
            <a:r>
              <a:rPr lang="es-ES" sz="3200" dirty="0" smtClean="0">
                <a:latin typeface="Arial" charset="0"/>
                <a:ea typeface="Arial" charset="0"/>
                <a:cs typeface="Arial" charset="0"/>
              </a:rPr>
              <a:t>sumideros de carbono</a:t>
            </a:r>
            <a:r>
              <a:rPr lang="en-US" sz="3200" dirty="0" smtClean="0">
                <a:latin typeface="Arial" charset="0"/>
                <a:ea typeface="Arial" charset="0"/>
                <a:cs typeface="Arial" charset="0"/>
              </a:rPr>
              <a:t>.</a:t>
            </a:r>
          </a:p>
          <a:p>
            <a:pPr algn="ctr">
              <a:lnSpc>
                <a:spcPct val="200000"/>
              </a:lnSpc>
            </a:pPr>
            <a:endParaRPr lang="en-US" sz="1400" dirty="0" smtClean="0">
              <a:latin typeface="Arial" charset="0"/>
              <a:ea typeface="Arial" charset="0"/>
              <a:cs typeface="Arial" charset="0"/>
            </a:endParaRPr>
          </a:p>
        </p:txBody>
      </p:sp>
    </p:spTree>
    <p:extLst>
      <p:ext uri="{BB962C8B-B14F-4D97-AF65-F5344CB8AC3E}">
        <p14:creationId xmlns:p14="http://schemas.microsoft.com/office/powerpoint/2010/main" val="1069335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9634" y="5238156"/>
            <a:ext cx="2600007" cy="276999"/>
          </a:xfrm>
          <a:prstGeom prst="rect">
            <a:avLst/>
          </a:prstGeom>
          <a:noFill/>
        </p:spPr>
        <p:txBody>
          <a:bodyPr wrap="square" rtlCol="0">
            <a:spAutoFit/>
          </a:bodyPr>
          <a:lstStyle/>
          <a:p>
            <a:r>
              <a:rPr lang="en-GB" sz="1200" dirty="0">
                <a:solidFill>
                  <a:prstClr val="black"/>
                </a:solidFill>
                <a:latin typeface="Tw Cen MT"/>
              </a:rPr>
              <a:t>Fuente: PNUMA  2012, pág. 19</a:t>
            </a:r>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solidFill>
                  <a:prstClr val="white"/>
                </a:solidFill>
              </a:rPr>
              <a:pPr>
                <a:defRPr/>
              </a:pPr>
              <a:t>7</a:t>
            </a:fld>
            <a:endParaRPr lang="en-US" dirty="0">
              <a:solidFill>
                <a:prstClr val="white"/>
              </a:solidFill>
            </a:endParaRPr>
          </a:p>
        </p:txBody>
      </p:sp>
      <p:sp>
        <p:nvSpPr>
          <p:cNvPr id="10" name="Title 50">
            <a:extLst>
              <a:ext uri="{FF2B5EF4-FFF2-40B4-BE49-F238E27FC236}">
                <a16:creationId xmlns="" xmlns:a16="http://schemas.microsoft.com/office/drawing/2014/main" id="{D8694222-4D81-4A9A-93A2-23C89102F234}"/>
              </a:ext>
            </a:extLst>
          </p:cNvPr>
          <p:cNvSpPr txBox="1">
            <a:spLocks/>
          </p:cNvSpPr>
          <p:nvPr/>
        </p:nvSpPr>
        <p:spPr>
          <a:xfrm>
            <a:off x="264613" y="980783"/>
            <a:ext cx="5851982" cy="3139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pPr algn="ctr"/>
            <a:r>
              <a:rPr lang="en-US" sz="1600" dirty="0" err="1" smtClean="0">
                <a:latin typeface="Arial" charset="0"/>
                <a:ea typeface="Arial" charset="0"/>
                <a:cs typeface="Arial" charset="0"/>
              </a:rPr>
              <a:t>Inventario</a:t>
            </a:r>
            <a:r>
              <a:rPr lang="en-US" sz="1600" dirty="0" smtClean="0">
                <a:latin typeface="Arial" charset="0"/>
                <a:ea typeface="Arial" charset="0"/>
                <a:cs typeface="Arial" charset="0"/>
              </a:rPr>
              <a:t> de </a:t>
            </a:r>
            <a:r>
              <a:rPr lang="en-US" sz="1600" dirty="0" err="1" smtClean="0">
                <a:latin typeface="Arial" charset="0"/>
                <a:ea typeface="Arial" charset="0"/>
                <a:cs typeface="Arial" charset="0"/>
              </a:rPr>
              <a:t>Emisiones</a:t>
            </a:r>
            <a:r>
              <a:rPr lang="en-US" sz="1600" dirty="0" smtClean="0">
                <a:latin typeface="Arial" charset="0"/>
                <a:ea typeface="Arial" charset="0"/>
                <a:cs typeface="Arial" charset="0"/>
              </a:rPr>
              <a:t> </a:t>
            </a:r>
            <a:r>
              <a:rPr lang="en-US" sz="1600" dirty="0" err="1">
                <a:latin typeface="Arial" charset="0"/>
                <a:ea typeface="Arial" charset="0"/>
                <a:cs typeface="Arial" charset="0"/>
              </a:rPr>
              <a:t>Totales</a:t>
            </a:r>
            <a:r>
              <a:rPr lang="en-US" sz="1600" dirty="0">
                <a:latin typeface="Arial" charset="0"/>
                <a:ea typeface="Arial" charset="0"/>
                <a:cs typeface="Arial" charset="0"/>
              </a:rPr>
              <a:t> de GEI de </a:t>
            </a:r>
            <a:r>
              <a:rPr lang="en-US" sz="1600" dirty="0" err="1">
                <a:latin typeface="Arial" charset="0"/>
                <a:ea typeface="Arial" charset="0"/>
                <a:cs typeface="Arial" charset="0"/>
              </a:rPr>
              <a:t>los</a:t>
            </a:r>
            <a:r>
              <a:rPr lang="en-US" sz="1600" dirty="0">
                <a:latin typeface="Arial" charset="0"/>
                <a:ea typeface="Arial" charset="0"/>
                <a:cs typeface="Arial" charset="0"/>
              </a:rPr>
              <a:t> </a:t>
            </a:r>
            <a:r>
              <a:rPr lang="en-US" sz="1600" dirty="0" err="1">
                <a:latin typeface="Arial" charset="0"/>
                <a:ea typeface="Arial" charset="0"/>
                <a:cs typeface="Arial" charset="0"/>
              </a:rPr>
              <a:t>Países</a:t>
            </a:r>
            <a:r>
              <a:rPr lang="en-US" sz="1600" dirty="0">
                <a:latin typeface="Arial" charset="0"/>
                <a:ea typeface="Arial" charset="0"/>
                <a:cs typeface="Arial" charset="0"/>
              </a:rPr>
              <a:t> del G20 </a:t>
            </a:r>
          </a:p>
        </p:txBody>
      </p:sp>
      <p:sp>
        <p:nvSpPr>
          <p:cNvPr id="28" name="Footer Placeholder 3"/>
          <p:cNvSpPr txBox="1">
            <a:spLocks/>
          </p:cNvSpPr>
          <p:nvPr/>
        </p:nvSpPr>
        <p:spPr bwMode="auto">
          <a:xfrm>
            <a:off x="69270" y="6504569"/>
            <a:ext cx="9233188"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1100" dirty="0">
              <a:latin typeface="Myriad Pro" pitchFamily="34" charset="0"/>
            </a:endParaRPr>
          </a:p>
          <a:p>
            <a:pPr lvl="0"/>
            <a:r>
              <a:rPr lang="en-US" sz="1000" dirty="0">
                <a:hlinkClick r:id="rId3"/>
              </a:rPr>
              <a:t>https://unccelearn.org/course/ </a:t>
            </a:r>
            <a:r>
              <a:rPr lang="en-US" sz="950" dirty="0" smtClean="0">
                <a:latin typeface="Myriad Pro"/>
              </a:rPr>
              <a:t>UN </a:t>
            </a:r>
            <a:r>
              <a:rPr lang="en-US" sz="950" dirty="0" err="1">
                <a:latin typeface="Myriad Pro"/>
              </a:rPr>
              <a:t>CC:Learn</a:t>
            </a:r>
            <a:r>
              <a:rPr lang="en-US" sz="950" dirty="0">
                <a:latin typeface="Myriad Pro"/>
              </a:rPr>
              <a:t> </a:t>
            </a:r>
            <a:r>
              <a:rPr lang="en-US" sz="950" dirty="0" smtClean="0">
                <a:latin typeface="Myriad Pro"/>
              </a:rPr>
              <a:t>, </a:t>
            </a:r>
            <a:r>
              <a:rPr lang="en-US" sz="950" dirty="0" err="1" smtClean="0">
                <a:latin typeface="Myriad Pro"/>
              </a:rPr>
              <a:t>Curso</a:t>
            </a:r>
            <a:r>
              <a:rPr lang="en-US" sz="950" dirty="0" smtClean="0">
                <a:latin typeface="Myriad Pro"/>
              </a:rPr>
              <a:t> </a:t>
            </a:r>
            <a:r>
              <a:rPr lang="en-US" sz="950" dirty="0" err="1" smtClean="0">
                <a:latin typeface="Myriad Pro"/>
              </a:rPr>
              <a:t>en</a:t>
            </a:r>
            <a:r>
              <a:rPr lang="en-US" sz="950" dirty="0" smtClean="0">
                <a:latin typeface="Myriad Pro"/>
              </a:rPr>
              <a:t> </a:t>
            </a:r>
            <a:r>
              <a:rPr lang="en-US" sz="950" dirty="0" err="1" smtClean="0">
                <a:latin typeface="Myriad Pro"/>
              </a:rPr>
              <a:t>Línea</a:t>
            </a:r>
            <a:r>
              <a:rPr lang="en-US" sz="950" dirty="0" smtClean="0">
                <a:latin typeface="Myriad Pro"/>
              </a:rPr>
              <a:t> </a:t>
            </a:r>
            <a:r>
              <a:rPr lang="en-US" sz="950" dirty="0" err="1" smtClean="0">
                <a:latin typeface="Myriad Pro"/>
              </a:rPr>
              <a:t>Introducción</a:t>
            </a:r>
            <a:r>
              <a:rPr lang="en-US" sz="950" dirty="0" smtClean="0">
                <a:latin typeface="Myriad Pro"/>
              </a:rPr>
              <a:t> al </a:t>
            </a:r>
            <a:r>
              <a:rPr lang="en-US" sz="950" dirty="0" err="1" smtClean="0">
                <a:latin typeface="Myriad Pro"/>
              </a:rPr>
              <a:t>Cambio</a:t>
            </a:r>
            <a:r>
              <a:rPr lang="en-US" sz="950" dirty="0" smtClean="0">
                <a:latin typeface="Myriad Pro"/>
              </a:rPr>
              <a:t> </a:t>
            </a:r>
            <a:r>
              <a:rPr lang="en-US" sz="950" dirty="0" err="1" smtClean="0">
                <a:latin typeface="Myriad Pro"/>
              </a:rPr>
              <a:t>Climatico</a:t>
            </a:r>
            <a:r>
              <a:rPr lang="en-US" sz="950" dirty="0" smtClean="0">
                <a:latin typeface="Myriad Pro"/>
              </a:rPr>
              <a:t> , </a:t>
            </a:r>
            <a:r>
              <a:rPr lang="es-ES" sz="950" dirty="0" smtClean="0">
                <a:latin typeface="Myriad Pro"/>
              </a:rPr>
              <a:t>Tomado del Curso Sección </a:t>
            </a:r>
            <a:r>
              <a:rPr lang="es-ES" sz="950" dirty="0">
                <a:latin typeface="Myriad Pro"/>
              </a:rPr>
              <a:t>1: </a:t>
            </a:r>
            <a:r>
              <a:rPr lang="es-ES" sz="950" dirty="0" smtClean="0">
                <a:latin typeface="Myriad Pro"/>
              </a:rPr>
              <a:t>Mitigación al Cambio </a:t>
            </a:r>
            <a:r>
              <a:rPr lang="es-ES" sz="950" dirty="0">
                <a:latin typeface="Myriad Pro"/>
              </a:rPr>
              <a:t>Climático</a:t>
            </a:r>
            <a:endParaRPr lang="en-US" sz="950" dirty="0">
              <a:latin typeface="Myriad Pro" pitchFamily="34" charset="0"/>
            </a:endParaRPr>
          </a:p>
          <a:p>
            <a:pPr fontAlgn="base">
              <a:spcBef>
                <a:spcPct val="0"/>
              </a:spcBef>
              <a:spcAft>
                <a:spcPct val="0"/>
              </a:spcAft>
              <a:defRPr/>
            </a:pPr>
            <a:endParaRPr lang="en-US" sz="1100" dirty="0">
              <a:latin typeface="Myriad Pro" pitchFamily="34" charset="0"/>
            </a:endParaRPr>
          </a:p>
        </p:txBody>
      </p:sp>
      <p:pic>
        <p:nvPicPr>
          <p:cNvPr id="31" name="Imagen 3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68" y="1247576"/>
            <a:ext cx="5897775" cy="3744000"/>
          </a:xfrm>
          <a:prstGeom prst="rect">
            <a:avLst/>
          </a:prstGeom>
        </p:spPr>
      </p:pic>
      <p:pic>
        <p:nvPicPr>
          <p:cNvPr id="7" name="Imagen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3409" y="1148720"/>
            <a:ext cx="6287444" cy="3744000"/>
          </a:xfrm>
          <a:prstGeom prst="rect">
            <a:avLst/>
          </a:prstGeom>
        </p:spPr>
      </p:pic>
      <p:sp>
        <p:nvSpPr>
          <p:cNvPr id="9" name="TextBox 7"/>
          <p:cNvSpPr txBox="1"/>
          <p:nvPr/>
        </p:nvSpPr>
        <p:spPr>
          <a:xfrm>
            <a:off x="6340669" y="5238156"/>
            <a:ext cx="2600007" cy="276999"/>
          </a:xfrm>
          <a:prstGeom prst="rect">
            <a:avLst/>
          </a:prstGeom>
          <a:noFill/>
        </p:spPr>
        <p:txBody>
          <a:bodyPr wrap="square" rtlCol="0">
            <a:spAutoFit/>
          </a:bodyPr>
          <a:lstStyle/>
          <a:p>
            <a:r>
              <a:rPr lang="en-GB" sz="1200" dirty="0">
                <a:solidFill>
                  <a:prstClr val="black"/>
                </a:solidFill>
                <a:latin typeface="Tw Cen MT"/>
              </a:rPr>
              <a:t>Fuente: PNUMA  2012, pág. </a:t>
            </a:r>
            <a:r>
              <a:rPr lang="en-GB" sz="1200" dirty="0" smtClean="0">
                <a:solidFill>
                  <a:prstClr val="black"/>
                </a:solidFill>
                <a:latin typeface="Tw Cen MT"/>
              </a:rPr>
              <a:t>20</a:t>
            </a:r>
            <a:endParaRPr lang="en-GB" sz="1200" dirty="0">
              <a:solidFill>
                <a:prstClr val="black"/>
              </a:solidFill>
              <a:latin typeface="Tw Cen MT"/>
            </a:endParaRPr>
          </a:p>
        </p:txBody>
      </p:sp>
      <p:sp>
        <p:nvSpPr>
          <p:cNvPr id="11" name="Title 50">
            <a:extLst>
              <a:ext uri="{FF2B5EF4-FFF2-40B4-BE49-F238E27FC236}">
                <a16:creationId xmlns="" xmlns:a16="http://schemas.microsoft.com/office/drawing/2014/main" id="{D8694222-4D81-4A9A-93A2-23C89102F234}"/>
              </a:ext>
            </a:extLst>
          </p:cNvPr>
          <p:cNvSpPr txBox="1">
            <a:spLocks/>
          </p:cNvSpPr>
          <p:nvPr/>
        </p:nvSpPr>
        <p:spPr>
          <a:xfrm>
            <a:off x="6311941" y="980783"/>
            <a:ext cx="5637044" cy="3139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1600" b="1" spc="-60">
                <a:latin typeface="Calisto MT" charset="0"/>
                <a:ea typeface="Calisto MT" charset="0"/>
                <a:cs typeface="Calisto MT" charset="0"/>
              </a:defRPr>
            </a:lvl1pPr>
          </a:lstStyle>
          <a:p>
            <a:pPr algn="ctr"/>
            <a:r>
              <a:rPr lang="en-US" dirty="0" err="1">
                <a:latin typeface="Arial" charset="0"/>
                <a:ea typeface="Arial" charset="0"/>
                <a:cs typeface="Arial" charset="0"/>
              </a:rPr>
              <a:t>Inventario</a:t>
            </a:r>
            <a:r>
              <a:rPr lang="en-US" dirty="0">
                <a:latin typeface="Arial" charset="0"/>
                <a:ea typeface="Arial" charset="0"/>
                <a:cs typeface="Arial" charset="0"/>
              </a:rPr>
              <a:t> de </a:t>
            </a:r>
            <a:r>
              <a:rPr lang="en-US" dirty="0" err="1">
                <a:latin typeface="Arial" charset="0"/>
                <a:ea typeface="Arial" charset="0"/>
                <a:cs typeface="Arial" charset="0"/>
              </a:rPr>
              <a:t>Emisiones</a:t>
            </a:r>
            <a:r>
              <a:rPr lang="en-US" dirty="0">
                <a:latin typeface="Arial" charset="0"/>
                <a:ea typeface="Arial" charset="0"/>
                <a:cs typeface="Arial" charset="0"/>
              </a:rPr>
              <a:t> de GEI per </a:t>
            </a:r>
            <a:r>
              <a:rPr lang="en-US" dirty="0" err="1">
                <a:latin typeface="Arial" charset="0"/>
                <a:ea typeface="Arial" charset="0"/>
                <a:cs typeface="Arial" charset="0"/>
              </a:rPr>
              <a:t>Cápita</a:t>
            </a:r>
            <a:r>
              <a:rPr lang="en-US" dirty="0">
                <a:latin typeface="Arial" charset="0"/>
                <a:ea typeface="Arial" charset="0"/>
                <a:cs typeface="Arial" charset="0"/>
              </a:rPr>
              <a:t> de G20</a:t>
            </a:r>
          </a:p>
        </p:txBody>
      </p:sp>
      <p:sp>
        <p:nvSpPr>
          <p:cNvPr id="12" name="Title 50">
            <a:extLst>
              <a:ext uri="{FF2B5EF4-FFF2-40B4-BE49-F238E27FC236}">
                <a16:creationId xmlns="" xmlns:a16="http://schemas.microsoft.com/office/drawing/2014/main" id="{D8694222-4D81-4A9A-93A2-23C89102F234}"/>
              </a:ext>
            </a:extLst>
          </p:cNvPr>
          <p:cNvSpPr txBox="1">
            <a:spLocks/>
          </p:cNvSpPr>
          <p:nvPr/>
        </p:nvSpPr>
        <p:spPr>
          <a:xfrm>
            <a:off x="264613" y="175252"/>
            <a:ext cx="10607040"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err="1" smtClean="0"/>
              <a:t>Inventario</a:t>
            </a:r>
            <a:r>
              <a:rPr lang="en-US" sz="2800" dirty="0" smtClean="0"/>
              <a:t> de </a:t>
            </a:r>
            <a:r>
              <a:rPr lang="en-US" sz="2800" dirty="0" err="1" smtClean="0"/>
              <a:t>Emisiones</a:t>
            </a:r>
            <a:r>
              <a:rPr lang="en-US" sz="2800" dirty="0" smtClean="0"/>
              <a:t> de GEI</a:t>
            </a:r>
            <a:endParaRPr lang="en-US" sz="2800" dirty="0"/>
          </a:p>
        </p:txBody>
      </p:sp>
      <p:sp>
        <p:nvSpPr>
          <p:cNvPr id="3" name="Rectángulo 2"/>
          <p:cNvSpPr/>
          <p:nvPr/>
        </p:nvSpPr>
        <p:spPr>
          <a:xfrm>
            <a:off x="8799506" y="6245794"/>
            <a:ext cx="3057247" cy="369332"/>
          </a:xfrm>
          <a:prstGeom prst="rect">
            <a:avLst/>
          </a:prstGeom>
        </p:spPr>
        <p:txBody>
          <a:bodyPr wrap="none">
            <a:spAutoFit/>
          </a:bodyPr>
          <a:lstStyle/>
          <a:p>
            <a:r>
              <a:rPr lang="es-ES_tradnl" b="1" smtClean="0">
                <a:solidFill>
                  <a:srgbClr val="222222"/>
                </a:solidFill>
                <a:latin typeface="arial" charset="0"/>
              </a:rPr>
              <a:t>* Business </a:t>
            </a:r>
            <a:r>
              <a:rPr lang="es-ES_tradnl" b="1" dirty="0">
                <a:solidFill>
                  <a:srgbClr val="222222"/>
                </a:solidFill>
                <a:latin typeface="arial" charset="0"/>
              </a:rPr>
              <a:t>as Usual</a:t>
            </a:r>
            <a:r>
              <a:rPr lang="es-ES_tradnl" dirty="0">
                <a:solidFill>
                  <a:srgbClr val="222222"/>
                </a:solidFill>
                <a:latin typeface="arial" charset="0"/>
              </a:rPr>
              <a:t> (</a:t>
            </a:r>
            <a:r>
              <a:rPr lang="es-ES_tradnl" b="1" dirty="0" err="1">
                <a:solidFill>
                  <a:srgbClr val="222222"/>
                </a:solidFill>
                <a:latin typeface="arial" charset="0"/>
              </a:rPr>
              <a:t>BaU</a:t>
            </a:r>
            <a:r>
              <a:rPr lang="es-ES_tradnl" dirty="0">
                <a:solidFill>
                  <a:srgbClr val="222222"/>
                </a:solidFill>
                <a:latin typeface="arial" charset="0"/>
              </a:rPr>
              <a:t>)</a:t>
            </a:r>
            <a:endParaRPr lang="es-ES_tradnl" dirty="0"/>
          </a:p>
        </p:txBody>
      </p:sp>
    </p:spTree>
    <p:extLst>
      <p:ext uri="{BB962C8B-B14F-4D97-AF65-F5344CB8AC3E}">
        <p14:creationId xmlns:p14="http://schemas.microsoft.com/office/powerpoint/2010/main" val="1143778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0112" y="1068249"/>
            <a:ext cx="2863977" cy="990600"/>
          </a:xfrm>
        </p:spPr>
        <p:txBody>
          <a:bodyPr vert="horz" lIns="91440" tIns="45720" rIns="91440" bIns="45720" rtlCol="0" anchor="ctr">
            <a:normAutofit fontScale="90000"/>
          </a:bodyPr>
          <a:lstStyle/>
          <a:p>
            <a:pPr marL="571500" indent="-571500">
              <a:lnSpc>
                <a:spcPct val="100000"/>
              </a:lnSpc>
              <a:buFont typeface="Wingdings" charset="2"/>
              <a:buChar char="ü"/>
            </a:pPr>
            <a:r>
              <a:rPr lang="es-ES" dirty="0"/>
              <a:t>Sector Energía</a:t>
            </a:r>
          </a:p>
        </p:txBody>
      </p:sp>
      <p:sp>
        <p:nvSpPr>
          <p:cNvPr id="4" name="Footer Placeholder 3"/>
          <p:cNvSpPr txBox="1">
            <a:spLocks/>
          </p:cNvSpPr>
          <p:nvPr/>
        </p:nvSpPr>
        <p:spPr bwMode="auto">
          <a:xfrm>
            <a:off x="7620000" y="6401968"/>
            <a:ext cx="3048000" cy="436561"/>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lvl="0" algn="r">
              <a:defRPr/>
            </a:pPr>
            <a:endParaRPr lang="en-US" sz="1100" dirty="0">
              <a:solidFill>
                <a:srgbClr val="EAEAEA"/>
              </a:solidFill>
              <a:latin typeface="Myriad Pro" pitchFamily="34" charset="0"/>
            </a:endParaRPr>
          </a:p>
          <a:p>
            <a:pPr lvl="0" algn="r">
              <a:defRPr/>
            </a:pPr>
            <a:r>
              <a:rPr lang="es-ES" sz="950" dirty="0">
                <a:solidFill>
                  <a:schemeClr val="bg1">
                    <a:lumMod val="85000"/>
                  </a:schemeClr>
                </a:solidFill>
                <a:latin typeface="Myriad Pro" pitchFamily="34" charset="0"/>
              </a:rPr>
              <a:t>Sección 3: Sectores con Alto Potencial de Mitigación</a:t>
            </a:r>
            <a:endParaRPr lang="en-US" sz="950" dirty="0">
              <a:solidFill>
                <a:schemeClr val="bg1">
                  <a:lumMod val="85000"/>
                </a:schemeClr>
              </a:solidFill>
              <a:latin typeface="Myriad Pro" pitchFamily="34" charset="0"/>
            </a:endParaRPr>
          </a:p>
          <a:p>
            <a:pPr algn="r" fontAlgn="base">
              <a:spcBef>
                <a:spcPct val="0"/>
              </a:spcBef>
              <a:spcAft>
                <a:spcPct val="0"/>
              </a:spcAft>
              <a:defRPr/>
            </a:pPr>
            <a:endParaRPr lang="en-US" sz="1100" dirty="0">
              <a:solidFill>
                <a:srgbClr val="EAEAEA"/>
              </a:solidFill>
              <a:latin typeface="Myriad Pro" pitchFamily="34" charset="0"/>
            </a:endParaRPr>
          </a:p>
        </p:txBody>
      </p:sp>
      <p:sp>
        <p:nvSpPr>
          <p:cNvPr id="2" name="Slide Number Placeholder 1"/>
          <p:cNvSpPr>
            <a:spLocks noGrp="1"/>
          </p:cNvSpPr>
          <p:nvPr>
            <p:ph type="sldNum" sz="quarter" idx="12"/>
          </p:nvPr>
        </p:nvSpPr>
        <p:spPr/>
        <p:txBody>
          <a:bodyPr>
            <a:noAutofit/>
          </a:bodyPr>
          <a:lstStyle/>
          <a:p>
            <a:pPr>
              <a:defRPr/>
            </a:pPr>
            <a:fld id="{4C6E8889-A78F-49CD-9FC0-AEBEC2C40A3B}" type="slidenum">
              <a:rPr lang="en-US" smtClean="0"/>
              <a:pPr>
                <a:defRPr/>
              </a:pPr>
              <a:t>8</a:t>
            </a:fld>
            <a:endParaRPr lang="en-US" dirty="0"/>
          </a:p>
        </p:txBody>
      </p:sp>
      <p:sp>
        <p:nvSpPr>
          <p:cNvPr id="10" name="Title 50">
            <a:extLst>
              <a:ext uri="{FF2B5EF4-FFF2-40B4-BE49-F238E27FC236}">
                <a16:creationId xmlns="" xmlns:a16="http://schemas.microsoft.com/office/drawing/2014/main" id="{D8694222-4D81-4A9A-93A2-23C89102F234}"/>
              </a:ext>
            </a:extLst>
          </p:cNvPr>
          <p:cNvSpPr txBox="1">
            <a:spLocks/>
          </p:cNvSpPr>
          <p:nvPr/>
        </p:nvSpPr>
        <p:spPr>
          <a:xfrm>
            <a:off x="264012" y="164724"/>
            <a:ext cx="5864312" cy="490904"/>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000" b="1" spc="-60">
                <a:latin typeface="Calisto MT" charset="0"/>
                <a:ea typeface="Calisto MT" charset="0"/>
                <a:cs typeface="Calisto MT" charset="0"/>
              </a:defRPr>
            </a:lvl1pPr>
          </a:lstStyle>
          <a:p>
            <a:r>
              <a:rPr lang="en-US" sz="2800" dirty="0" err="1" smtClean="0"/>
              <a:t>Sectores</a:t>
            </a:r>
            <a:r>
              <a:rPr lang="en-US" sz="2800" dirty="0" smtClean="0"/>
              <a:t> </a:t>
            </a:r>
            <a:r>
              <a:rPr lang="en-US" sz="2800" dirty="0" err="1" smtClean="0"/>
              <a:t>Económicos</a:t>
            </a:r>
            <a:endParaRPr lang="en-US" sz="2400" dirty="0"/>
          </a:p>
        </p:txBody>
      </p:sp>
      <p:sp>
        <p:nvSpPr>
          <p:cNvPr id="12" name="Title 4"/>
          <p:cNvSpPr txBox="1">
            <a:spLocks/>
          </p:cNvSpPr>
          <p:nvPr/>
        </p:nvSpPr>
        <p:spPr>
          <a:xfrm>
            <a:off x="6317288" y="1068249"/>
            <a:ext cx="3105868" cy="990600"/>
          </a:xfrm>
          <a:prstGeom prst="rect">
            <a:avLst/>
          </a:prstGeom>
        </p:spPr>
        <p:txBody>
          <a:bodyPr vert="horz" lIns="91440" tIns="45720" rIns="91440" bIns="45720" rtlCol="0" anchor="ctr">
            <a:noAutofit/>
          </a:bodyPr>
          <a:lstStyle>
            <a:lvl1pPr marL="571500" indent="-571500">
              <a:lnSpc>
                <a:spcPct val="100000"/>
              </a:lnSpc>
              <a:spcBef>
                <a:spcPct val="0"/>
              </a:spcBef>
              <a:buFont typeface="Wingdings" charset="2"/>
              <a:buChar char="ü"/>
              <a:defRPr sz="4400" cap="none">
                <a:latin typeface="+mj-lt"/>
                <a:ea typeface="+mj-ea"/>
                <a:cs typeface="+mj-cs"/>
              </a:defRPr>
            </a:lvl1pPr>
          </a:lstStyle>
          <a:p>
            <a:r>
              <a:rPr lang="es-ES" sz="4000" dirty="0" smtClean="0"/>
              <a:t>Sector Industrial</a:t>
            </a:r>
            <a:endParaRPr lang="es-ES" sz="4000" dirty="0"/>
          </a:p>
        </p:txBody>
      </p:sp>
      <p:pic>
        <p:nvPicPr>
          <p:cNvPr id="1026" name="Picture 2" descr="onjunto De Vectores - Tipos De Generación De Energía. Ilustración ."/>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4089" y="532994"/>
            <a:ext cx="2008035" cy="2008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 energia, fabbrica, illustrazione, disegno, bianco, sopr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4422" y="268334"/>
            <a:ext cx="2526525" cy="229071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4"/>
          <p:cNvSpPr txBox="1">
            <a:spLocks/>
          </p:cNvSpPr>
          <p:nvPr/>
        </p:nvSpPr>
        <p:spPr>
          <a:xfrm>
            <a:off x="651923" y="3033479"/>
            <a:ext cx="3106883" cy="9906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buFont typeface="Wingdings" charset="2"/>
              <a:buChar char="ü"/>
            </a:pPr>
            <a:r>
              <a:rPr lang="es-ES" dirty="0" smtClean="0"/>
              <a:t>Sector Trasporte</a:t>
            </a:r>
            <a:endParaRPr lang="es-ES" dirty="0"/>
          </a:p>
        </p:txBody>
      </p:sp>
      <p:pic>
        <p:nvPicPr>
          <p:cNvPr id="15" name="Picture 2" descr="onjunto de transporte de juguete de bebé colorido aislado | Vector "/>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1454" y="2779768"/>
            <a:ext cx="1743132" cy="174313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4"/>
          <p:cNvSpPr txBox="1">
            <a:spLocks/>
          </p:cNvSpPr>
          <p:nvPr/>
        </p:nvSpPr>
        <p:spPr>
          <a:xfrm>
            <a:off x="6287533" y="3046016"/>
            <a:ext cx="4380467" cy="990600"/>
          </a:xfrm>
          <a:prstGeom prst="rect">
            <a:avLst/>
          </a:prstGeom>
        </p:spPr>
        <p:txBody>
          <a:bodyPr vert="horz" lIns="91440" tIns="45720" rIns="91440" bIns="45720" rtlCol="0" anchor="ctr">
            <a:normAutofit fontScale="82500" lnSpcReduction="20000"/>
          </a:bodyPr>
          <a:lstStyle>
            <a:defPPr>
              <a:defRPr lang="es-ES_tradnl"/>
            </a:defPPr>
            <a:lvl1pPr marL="571500" indent="-571500">
              <a:lnSpc>
                <a:spcPct val="100000"/>
              </a:lnSpc>
              <a:spcBef>
                <a:spcPct val="0"/>
              </a:spcBef>
              <a:buFont typeface="Wingdings" charset="2"/>
              <a:buChar char="ü"/>
              <a:defRPr sz="4400">
                <a:latin typeface="+mj-lt"/>
                <a:ea typeface="+mj-ea"/>
                <a:cs typeface="+mj-cs"/>
              </a:defRPr>
            </a:lvl1pPr>
          </a:lstStyle>
          <a:p>
            <a:r>
              <a:rPr lang="es-ES" dirty="0"/>
              <a:t>Sector Construcción</a:t>
            </a:r>
          </a:p>
        </p:txBody>
      </p:sp>
      <p:pic>
        <p:nvPicPr>
          <p:cNvPr id="17" name="Picture 8" descr="reen apartment icon - Free green accommodation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3787" y="2652703"/>
            <a:ext cx="1843672" cy="184367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4"/>
          <p:cNvSpPr txBox="1">
            <a:spLocks/>
          </p:cNvSpPr>
          <p:nvPr/>
        </p:nvSpPr>
        <p:spPr>
          <a:xfrm>
            <a:off x="578658" y="5106518"/>
            <a:ext cx="3106883" cy="9906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buFont typeface="Wingdings" charset="2"/>
              <a:buChar char="ü"/>
            </a:pPr>
            <a:r>
              <a:rPr lang="es-ES" smtClean="0"/>
              <a:t>Sector Desechos</a:t>
            </a:r>
            <a:endParaRPr lang="es-ES" dirty="0"/>
          </a:p>
        </p:txBody>
      </p:sp>
      <p:pic>
        <p:nvPicPr>
          <p:cNvPr id="20" name="Picture 2" descr="asura terrestre. planeta y basura. ilustración del vector scrapya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757"/>
          <a:stretch/>
        </p:blipFill>
        <p:spPr bwMode="auto">
          <a:xfrm>
            <a:off x="3355395" y="4497776"/>
            <a:ext cx="1853895" cy="220808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5052327" y="6414215"/>
            <a:ext cx="6096000" cy="430887"/>
          </a:xfrm>
          <a:prstGeom prst="rect">
            <a:avLst/>
          </a:prstGeom>
        </p:spPr>
        <p:txBody>
          <a:bodyPr>
            <a:spAutoFit/>
          </a:bodyPr>
          <a:lstStyle/>
          <a:p>
            <a:pPr algn="r"/>
            <a:r>
              <a:rPr lang="es-ES_tradnl" sz="1100" dirty="0">
                <a:solidFill>
                  <a:srgbClr val="222222"/>
                </a:solidFill>
                <a:latin typeface="Arial" charset="0"/>
                <a:ea typeface="Arial" charset="0"/>
                <a:cs typeface="Arial" charset="0"/>
              </a:rPr>
              <a:t>Agricultura, el Sector Forestal y Cambio de Uso de Suelo (</a:t>
            </a:r>
            <a:r>
              <a:rPr lang="es-ES_tradnl" sz="1100" b="1" dirty="0">
                <a:solidFill>
                  <a:srgbClr val="222222"/>
                </a:solidFill>
                <a:latin typeface="Arial" charset="0"/>
                <a:ea typeface="Arial" charset="0"/>
                <a:cs typeface="Arial" charset="0"/>
              </a:rPr>
              <a:t>AFOLU</a:t>
            </a:r>
            <a:r>
              <a:rPr lang="es-ES_tradnl" sz="1100" dirty="0">
                <a:solidFill>
                  <a:srgbClr val="222222"/>
                </a:solidFill>
                <a:latin typeface="Arial" charset="0"/>
                <a:ea typeface="Arial" charset="0"/>
                <a:cs typeface="Arial" charset="0"/>
              </a:rPr>
              <a:t>, por sus siglas en inglés)</a:t>
            </a:r>
          </a:p>
          <a:p>
            <a:pPr algn="r"/>
            <a:r>
              <a:rPr lang="es-ES_tradnl" sz="1100" dirty="0">
                <a:latin typeface="Arial" charset="0"/>
                <a:ea typeface="Arial" charset="0"/>
                <a:cs typeface="Arial" charset="0"/>
              </a:rPr>
              <a:t>  Agricultura y Uso del Suelo, Cambio de Uso del Suelo y Silvicultura (USCUSS)</a:t>
            </a:r>
          </a:p>
        </p:txBody>
      </p:sp>
      <p:sp>
        <p:nvSpPr>
          <p:cNvPr id="21" name="Title 4"/>
          <p:cNvSpPr txBox="1">
            <a:spLocks/>
          </p:cNvSpPr>
          <p:nvPr/>
        </p:nvSpPr>
        <p:spPr>
          <a:xfrm>
            <a:off x="6287533" y="5119230"/>
            <a:ext cx="2816889" cy="9906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buFont typeface="Wingdings" charset="2"/>
              <a:buChar char="ü"/>
            </a:pPr>
            <a:r>
              <a:rPr lang="es-ES" smtClean="0"/>
              <a:t>Sector USCUSS</a:t>
            </a:r>
            <a:endParaRPr lang="es-ES" dirty="0"/>
          </a:p>
        </p:txBody>
      </p:sp>
      <p:pic>
        <p:nvPicPr>
          <p:cNvPr id="7" name="Picture 2" descr="osque Dibujo Imágenes Y Fotos - 123R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99032" y="4577760"/>
            <a:ext cx="1816100" cy="182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45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83926" y="253778"/>
            <a:ext cx="11707318" cy="433965"/>
          </a:xfrm>
        </p:spPr>
        <p:txBody>
          <a:bodyPr vert="horz" wrap="square" lIns="91440" tIns="45720" rIns="91440" bIns="45720" rtlCol="0" anchor="ctr">
            <a:spAutoFit/>
          </a:bodyPr>
          <a:lstStyle/>
          <a:p>
            <a:r>
              <a:rPr lang="es-ES" sz="2400" b="1" spc="-60" dirty="0" smtClean="0">
                <a:latin typeface="Calisto MT" charset="0"/>
                <a:ea typeface="Calisto MT" charset="0"/>
                <a:cs typeface="Calisto MT" charset="0"/>
              </a:rPr>
              <a:t>Distribución de las emisiones de carbono por </a:t>
            </a:r>
            <a:r>
              <a:rPr lang="es-ES" sz="2400" b="1" spc="-60" smtClean="0">
                <a:latin typeface="Calisto MT" charset="0"/>
                <a:ea typeface="Calisto MT" charset="0"/>
                <a:cs typeface="Calisto MT" charset="0"/>
              </a:rPr>
              <a:t>sectores económicos</a:t>
            </a:r>
            <a:endParaRPr lang="es-ES" sz="2400" b="1" spc="-60" dirty="0">
              <a:latin typeface="Calisto MT" charset="0"/>
              <a:ea typeface="Calisto MT" charset="0"/>
              <a:cs typeface="Calisto MT" charset="0"/>
            </a:endParaRPr>
          </a:p>
        </p:txBody>
      </p:sp>
      <p:sp>
        <p:nvSpPr>
          <p:cNvPr id="2" name="Slide Number Placeholder 1"/>
          <p:cNvSpPr>
            <a:spLocks noGrp="1"/>
          </p:cNvSpPr>
          <p:nvPr>
            <p:ph type="sldNum" sz="quarter" idx="12"/>
          </p:nvPr>
        </p:nvSpPr>
        <p:spPr>
          <a:xfrm>
            <a:off x="8610600" y="6072139"/>
            <a:ext cx="2743200" cy="365125"/>
          </a:xfrm>
        </p:spPr>
        <p:txBody>
          <a:bodyPr>
            <a:noAutofit/>
          </a:bodyPr>
          <a:lstStyle/>
          <a:p>
            <a:pPr>
              <a:defRPr/>
            </a:pPr>
            <a:fld id="{4C6E8889-A78F-49CD-9FC0-AEBEC2C40A3B}" type="slidenum">
              <a:rPr lang="en-US" smtClean="0"/>
              <a:pPr>
                <a:defRPr/>
              </a:pPr>
              <a:t>9</a:t>
            </a:fld>
            <a:endParaRPr lang="en-US" dirty="0"/>
          </a:p>
        </p:txBody>
      </p:sp>
      <p:sp>
        <p:nvSpPr>
          <p:cNvPr id="12" name="Rectangle 11"/>
          <p:cNvSpPr/>
          <p:nvPr/>
        </p:nvSpPr>
        <p:spPr>
          <a:xfrm>
            <a:off x="2926087" y="6013845"/>
            <a:ext cx="3092513" cy="261610"/>
          </a:xfrm>
          <a:prstGeom prst="rect">
            <a:avLst/>
          </a:prstGeom>
        </p:spPr>
        <p:txBody>
          <a:bodyPr wrap="none">
            <a:spAutoFit/>
          </a:bodyPr>
          <a:lstStyle/>
          <a:p>
            <a:r>
              <a:rPr lang="es-ES" sz="1100" dirty="0"/>
              <a:t>Fuente: IPCC (2014). Quinto Informe de Evaluación</a:t>
            </a:r>
          </a:p>
        </p:txBody>
      </p:sp>
      <p:pic>
        <p:nvPicPr>
          <p:cNvPr id="13" name="Picture 12" descr="new pie 1.PNG"/>
          <p:cNvPicPr>
            <a:picLocks noChangeAspect="1"/>
          </p:cNvPicPr>
          <p:nvPr/>
        </p:nvPicPr>
        <p:blipFill rotWithShape="1">
          <a:blip r:embed="rId3" cstate="print"/>
          <a:srcRect l="5757" r="9747"/>
          <a:stretch/>
        </p:blipFill>
        <p:spPr>
          <a:xfrm>
            <a:off x="179882" y="1230469"/>
            <a:ext cx="5891134" cy="4766871"/>
          </a:xfrm>
          <a:prstGeom prst="rect">
            <a:avLst/>
          </a:prstGeom>
        </p:spPr>
      </p:pic>
      <p:grpSp>
        <p:nvGrpSpPr>
          <p:cNvPr id="8" name="Agrupar 7"/>
          <p:cNvGrpSpPr/>
          <p:nvPr/>
        </p:nvGrpSpPr>
        <p:grpSpPr>
          <a:xfrm>
            <a:off x="5904169" y="1230469"/>
            <a:ext cx="6357965" cy="4823739"/>
            <a:chOff x="5904169" y="1675321"/>
            <a:chExt cx="6357965" cy="4823739"/>
          </a:xfrm>
        </p:grpSpPr>
        <p:sp>
          <p:nvSpPr>
            <p:cNvPr id="3" name="Rectángulo 2"/>
            <p:cNvSpPr/>
            <p:nvPr/>
          </p:nvSpPr>
          <p:spPr>
            <a:xfrm>
              <a:off x="6137585" y="1675321"/>
              <a:ext cx="5891134" cy="4766871"/>
            </a:xfrm>
            <a:prstGeom prst="rect">
              <a:avLst/>
            </a:prstGeom>
            <a:solidFill>
              <a:srgbClr val="FBEFDA">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693"/>
            <a:stretch/>
          </p:blipFill>
          <p:spPr>
            <a:xfrm>
              <a:off x="5904169" y="1772853"/>
              <a:ext cx="6357965" cy="4726207"/>
            </a:xfrm>
            <a:prstGeom prst="rect">
              <a:avLst/>
            </a:prstGeom>
          </p:spPr>
        </p:pic>
      </p:grpSp>
      <p:sp>
        <p:nvSpPr>
          <p:cNvPr id="11" name="Rectangle 11"/>
          <p:cNvSpPr/>
          <p:nvPr/>
        </p:nvSpPr>
        <p:spPr>
          <a:xfrm>
            <a:off x="7643454" y="6013845"/>
            <a:ext cx="4373313" cy="261610"/>
          </a:xfrm>
          <a:prstGeom prst="rect">
            <a:avLst/>
          </a:prstGeom>
        </p:spPr>
        <p:txBody>
          <a:bodyPr wrap="none">
            <a:spAutoFit/>
          </a:bodyPr>
          <a:lstStyle/>
          <a:p>
            <a:r>
              <a:rPr lang="es-ES" sz="1100" dirty="0"/>
              <a:t>Fuente: </a:t>
            </a:r>
            <a:r>
              <a:rPr lang="es-ES" sz="1100" dirty="0" smtClean="0"/>
              <a:t>MAE (2016) Tercera Comunicación Nacional de Cambio Climático</a:t>
            </a:r>
            <a:endParaRPr lang="es-ES" sz="1100" dirty="0"/>
          </a:p>
        </p:txBody>
      </p:sp>
      <p:sp>
        <p:nvSpPr>
          <p:cNvPr id="7" name="CuadroTexto 6"/>
          <p:cNvSpPr txBox="1"/>
          <p:nvPr/>
        </p:nvSpPr>
        <p:spPr>
          <a:xfrm>
            <a:off x="2053652" y="785091"/>
            <a:ext cx="2458388" cy="523220"/>
          </a:xfrm>
          <a:prstGeom prst="rect">
            <a:avLst/>
          </a:prstGeom>
          <a:noFill/>
        </p:spPr>
        <p:txBody>
          <a:bodyPr wrap="square" rtlCol="0">
            <a:spAutoFit/>
          </a:bodyPr>
          <a:lstStyle/>
          <a:p>
            <a:pPr algn="ctr"/>
            <a:r>
              <a:rPr lang="es-ES_tradnl" sz="2800" dirty="0" smtClean="0">
                <a:latin typeface="Arial" charset="0"/>
                <a:ea typeface="Arial" charset="0"/>
                <a:cs typeface="Arial" charset="0"/>
              </a:rPr>
              <a:t>Globales</a:t>
            </a:r>
            <a:endParaRPr lang="es-ES_tradnl" sz="2800" dirty="0">
              <a:latin typeface="Arial" charset="0"/>
              <a:ea typeface="Arial" charset="0"/>
              <a:cs typeface="Arial" charset="0"/>
            </a:endParaRPr>
          </a:p>
        </p:txBody>
      </p:sp>
      <p:sp>
        <p:nvSpPr>
          <p:cNvPr id="14" name="CuadroTexto 13"/>
          <p:cNvSpPr txBox="1"/>
          <p:nvPr/>
        </p:nvSpPr>
        <p:spPr>
          <a:xfrm>
            <a:off x="7847149" y="785091"/>
            <a:ext cx="2458388" cy="523220"/>
          </a:xfrm>
          <a:prstGeom prst="rect">
            <a:avLst/>
          </a:prstGeom>
          <a:noFill/>
        </p:spPr>
        <p:txBody>
          <a:bodyPr wrap="square" rtlCol="0">
            <a:spAutoFit/>
          </a:bodyPr>
          <a:lstStyle/>
          <a:p>
            <a:pPr algn="ctr"/>
            <a:r>
              <a:rPr lang="es-ES_tradnl" sz="2800" dirty="0" smtClean="0">
                <a:latin typeface="Arial" charset="0"/>
                <a:ea typeface="Arial" charset="0"/>
                <a:cs typeface="Arial" charset="0"/>
              </a:rPr>
              <a:t>Ecuador</a:t>
            </a:r>
            <a:endParaRPr lang="es-ES_tradnl" sz="2800" dirty="0">
              <a:latin typeface="Arial" charset="0"/>
              <a:ea typeface="Arial" charset="0"/>
              <a:cs typeface="Arial" charset="0"/>
            </a:endParaRPr>
          </a:p>
        </p:txBody>
      </p:sp>
      <p:sp>
        <p:nvSpPr>
          <p:cNvPr id="5" name="Rectángulo 4"/>
          <p:cNvSpPr/>
          <p:nvPr/>
        </p:nvSpPr>
        <p:spPr>
          <a:xfrm>
            <a:off x="4399005" y="6291960"/>
            <a:ext cx="7792995" cy="523220"/>
          </a:xfrm>
          <a:prstGeom prst="rect">
            <a:avLst/>
          </a:prstGeom>
        </p:spPr>
        <p:txBody>
          <a:bodyPr wrap="square">
            <a:spAutoFit/>
          </a:bodyPr>
          <a:lstStyle/>
          <a:p>
            <a:pPr algn="r"/>
            <a:r>
              <a:rPr lang="es-ES_tradnl" sz="1400" dirty="0" smtClean="0">
                <a:solidFill>
                  <a:srgbClr val="222222"/>
                </a:solidFill>
                <a:latin typeface="Arial" charset="0"/>
                <a:ea typeface="Arial" charset="0"/>
                <a:cs typeface="Arial" charset="0"/>
              </a:rPr>
              <a:t>* Agricultura</a:t>
            </a:r>
            <a:r>
              <a:rPr lang="es-ES_tradnl" sz="1400" dirty="0">
                <a:solidFill>
                  <a:srgbClr val="222222"/>
                </a:solidFill>
                <a:latin typeface="Arial" charset="0"/>
                <a:ea typeface="Arial" charset="0"/>
                <a:cs typeface="Arial" charset="0"/>
              </a:rPr>
              <a:t>, el Sector Forestal y Cambio de Uso de Suelo (</a:t>
            </a:r>
            <a:r>
              <a:rPr lang="es-ES_tradnl" sz="1400" b="1" dirty="0">
                <a:solidFill>
                  <a:srgbClr val="222222"/>
                </a:solidFill>
                <a:latin typeface="Arial" charset="0"/>
                <a:ea typeface="Arial" charset="0"/>
                <a:cs typeface="Arial" charset="0"/>
              </a:rPr>
              <a:t>AFOLU</a:t>
            </a:r>
            <a:r>
              <a:rPr lang="es-ES_tradnl" sz="1400" dirty="0">
                <a:solidFill>
                  <a:srgbClr val="222222"/>
                </a:solidFill>
                <a:latin typeface="Arial" charset="0"/>
                <a:ea typeface="Arial" charset="0"/>
                <a:cs typeface="Arial" charset="0"/>
              </a:rPr>
              <a:t>, por sus siglas en inglés</a:t>
            </a:r>
            <a:r>
              <a:rPr lang="es-ES_tradnl" sz="1400" dirty="0" smtClean="0">
                <a:solidFill>
                  <a:srgbClr val="222222"/>
                </a:solidFill>
                <a:latin typeface="Arial" charset="0"/>
                <a:ea typeface="Arial" charset="0"/>
                <a:cs typeface="Arial" charset="0"/>
              </a:rPr>
              <a:t>)</a:t>
            </a:r>
          </a:p>
          <a:p>
            <a:pPr algn="r"/>
            <a:r>
              <a:rPr lang="es-ES_tradnl" sz="1400" dirty="0" smtClean="0">
                <a:latin typeface="Arial" charset="0"/>
                <a:ea typeface="Arial" charset="0"/>
                <a:cs typeface="Arial" charset="0"/>
              </a:rPr>
              <a:t>  Agricultura </a:t>
            </a:r>
            <a:r>
              <a:rPr lang="es-ES_tradnl" sz="1400" dirty="0">
                <a:latin typeface="Arial" charset="0"/>
                <a:ea typeface="Arial" charset="0"/>
                <a:cs typeface="Arial" charset="0"/>
              </a:rPr>
              <a:t>y Uso del Suelo, Cambio de Uso del Suelo y Silvicultura (USCUSS)</a:t>
            </a:r>
          </a:p>
        </p:txBody>
      </p:sp>
    </p:spTree>
    <p:extLst>
      <p:ext uri="{BB962C8B-B14F-4D97-AF65-F5344CB8AC3E}">
        <p14:creationId xmlns:p14="http://schemas.microsoft.com/office/powerpoint/2010/main" val="1881706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xmlns="" id="{D8694222-4D81-4A9A-93A2-23C89102F234}"/>
              </a:ext>
            </a:extLst>
          </p:cNvPr>
          <p:cNvSpPr>
            <a:spLocks noGrp="1"/>
          </p:cNvSpPr>
          <p:nvPr>
            <p:ph type="ctrTitle"/>
          </p:nvPr>
        </p:nvSpPr>
        <p:spPr>
          <a:xfrm>
            <a:off x="694871" y="4884523"/>
            <a:ext cx="10607040" cy="718658"/>
          </a:xfrm>
        </p:spPr>
        <p:txBody>
          <a:bodyPr vert="horz" wrap="square" lIns="91440" tIns="45720" rIns="91440" bIns="45720" rtlCol="0" anchor="ctr">
            <a:spAutoFit/>
          </a:bodyPr>
          <a:lstStyle/>
          <a:p>
            <a:r>
              <a:rPr lang="en-US" spc="-60" dirty="0" err="1">
                <a:solidFill>
                  <a:schemeClr val="tx1"/>
                </a:solidFill>
                <a:latin typeface="Calisto MT" charset="0"/>
                <a:ea typeface="Calisto MT" charset="0"/>
                <a:cs typeface="Calisto MT" charset="0"/>
              </a:rPr>
              <a:t>Reduciendo</a:t>
            </a:r>
            <a:r>
              <a:rPr lang="en-US" spc="-60" dirty="0">
                <a:solidFill>
                  <a:schemeClr val="tx1"/>
                </a:solidFill>
                <a:latin typeface="Calisto MT" charset="0"/>
                <a:ea typeface="Calisto MT" charset="0"/>
                <a:cs typeface="Calisto MT" charset="0"/>
              </a:rPr>
              <a:t> </a:t>
            </a:r>
            <a:r>
              <a:rPr lang="en-US" spc="-60" dirty="0" err="1">
                <a:solidFill>
                  <a:schemeClr val="tx1"/>
                </a:solidFill>
                <a:latin typeface="Calisto MT" charset="0"/>
                <a:ea typeface="Calisto MT" charset="0"/>
                <a:cs typeface="Calisto MT" charset="0"/>
              </a:rPr>
              <a:t>Emisiones</a:t>
            </a:r>
            <a:r>
              <a:rPr lang="en-US" spc="-60" dirty="0">
                <a:solidFill>
                  <a:schemeClr val="tx1"/>
                </a:solidFill>
                <a:latin typeface="Calisto MT" charset="0"/>
                <a:ea typeface="Calisto MT" charset="0"/>
                <a:cs typeface="Calisto MT" charset="0"/>
              </a:rPr>
              <a:t> de GEI</a:t>
            </a:r>
          </a:p>
        </p:txBody>
      </p:sp>
      <p:pic>
        <p:nvPicPr>
          <p:cNvPr id="3" name="Marcador de imagen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750" b="20750"/>
          <a:stretch>
            <a:fillRect/>
          </a:stretch>
        </p:blipFill>
        <p:spPr/>
      </p:pic>
      <p:sp>
        <p:nvSpPr>
          <p:cNvPr id="10" name="Subtitle 51">
            <a:extLst>
              <a:ext uri="{FF2B5EF4-FFF2-40B4-BE49-F238E27FC236}">
                <a16:creationId xmlns="" xmlns:a16="http://schemas.microsoft.com/office/drawing/2014/main" id="{46FF1827-B46B-4BC4-8665-8914CF45DE0C}"/>
              </a:ext>
            </a:extLst>
          </p:cNvPr>
          <p:cNvSpPr>
            <a:spLocks noGrp="1"/>
          </p:cNvSpPr>
          <p:nvPr>
            <p:ph type="subTitle" idx="1"/>
          </p:nvPr>
        </p:nvSpPr>
        <p:spPr>
          <a:xfrm>
            <a:off x="694871" y="5478530"/>
            <a:ext cx="9144000" cy="490904"/>
          </a:xfrm>
        </p:spPr>
        <p:txBody>
          <a:bodyPr vert="horz" wrap="square" lIns="91440" tIns="45720" rIns="91440" bIns="45720" rtlCol="0" anchor="ctr">
            <a:spAutoFit/>
          </a:bodyPr>
          <a:lstStyle/>
          <a:p>
            <a:pPr>
              <a:spcBef>
                <a:spcPct val="0"/>
              </a:spcBef>
            </a:pPr>
            <a:r>
              <a:rPr lang="en-US" sz="2800" b="1" spc="-60" dirty="0" err="1" smtClean="0">
                <a:solidFill>
                  <a:schemeClr val="tx1"/>
                </a:solidFill>
                <a:latin typeface="Calisto MT" charset="0"/>
                <a:ea typeface="Calisto MT" charset="0"/>
                <a:cs typeface="Calisto MT" charset="0"/>
              </a:rPr>
              <a:t>Estratégias</a:t>
            </a:r>
            <a:r>
              <a:rPr lang="en-US" sz="2800" b="1" spc="-60" dirty="0" smtClean="0">
                <a:solidFill>
                  <a:schemeClr val="tx1"/>
                </a:solidFill>
                <a:latin typeface="Calisto MT" charset="0"/>
                <a:ea typeface="Calisto MT" charset="0"/>
                <a:cs typeface="Calisto MT" charset="0"/>
              </a:rPr>
              <a:t> de </a:t>
            </a:r>
            <a:r>
              <a:rPr lang="en-US" sz="2800" b="1" spc="-60" dirty="0" err="1" smtClean="0">
                <a:solidFill>
                  <a:schemeClr val="tx1"/>
                </a:solidFill>
                <a:latin typeface="Calisto MT" charset="0"/>
                <a:ea typeface="Calisto MT" charset="0"/>
                <a:cs typeface="Calisto MT" charset="0"/>
              </a:rPr>
              <a:t>Mitigación</a:t>
            </a:r>
            <a:r>
              <a:rPr lang="en-US" sz="2800" b="1" spc="-60" dirty="0" smtClean="0">
                <a:solidFill>
                  <a:schemeClr val="tx1"/>
                </a:solidFill>
                <a:latin typeface="Calisto MT" charset="0"/>
                <a:ea typeface="Calisto MT" charset="0"/>
                <a:cs typeface="Calisto MT" charset="0"/>
              </a:rPr>
              <a:t> </a:t>
            </a:r>
            <a:r>
              <a:rPr lang="en-US" sz="2800" b="1" spc="-60" dirty="0">
                <a:solidFill>
                  <a:schemeClr val="tx1"/>
                </a:solidFill>
                <a:latin typeface="Calisto MT" charset="0"/>
                <a:ea typeface="Calisto MT" charset="0"/>
                <a:cs typeface="Calisto MT" charset="0"/>
              </a:rPr>
              <a:t>al </a:t>
            </a:r>
            <a:r>
              <a:rPr lang="en-US" sz="2800" b="1" spc="-60" dirty="0" err="1">
                <a:solidFill>
                  <a:schemeClr val="tx1"/>
                </a:solidFill>
                <a:latin typeface="Calisto MT" charset="0"/>
                <a:ea typeface="Calisto MT" charset="0"/>
                <a:cs typeface="Calisto MT" charset="0"/>
              </a:rPr>
              <a:t>Cambio</a:t>
            </a:r>
            <a:r>
              <a:rPr lang="en-US" sz="2800" b="1" spc="-60" dirty="0">
                <a:solidFill>
                  <a:schemeClr val="tx1"/>
                </a:solidFill>
                <a:latin typeface="Calisto MT" charset="0"/>
                <a:ea typeface="Calisto MT" charset="0"/>
                <a:cs typeface="Calisto MT" charset="0"/>
              </a:rPr>
              <a:t> </a:t>
            </a:r>
            <a:r>
              <a:rPr lang="en-US" sz="2800" b="1" spc="-60" dirty="0" err="1">
                <a:solidFill>
                  <a:schemeClr val="tx1"/>
                </a:solidFill>
                <a:latin typeface="Calisto MT" charset="0"/>
                <a:ea typeface="Calisto MT" charset="0"/>
                <a:cs typeface="Calisto MT" charset="0"/>
              </a:rPr>
              <a:t>Climático</a:t>
            </a:r>
            <a:endParaRPr lang="en-US" sz="2800" b="1" spc="-60" dirty="0">
              <a:solidFill>
                <a:schemeClr val="tx1"/>
              </a:solidFill>
              <a:latin typeface="Calisto MT" charset="0"/>
              <a:ea typeface="Calisto MT" charset="0"/>
              <a:cs typeface="Calisto MT" charset="0"/>
            </a:endParaRPr>
          </a:p>
        </p:txBody>
      </p:sp>
    </p:spTree>
    <p:extLst>
      <p:ext uri="{BB962C8B-B14F-4D97-AF65-F5344CB8AC3E}">
        <p14:creationId xmlns:p14="http://schemas.microsoft.com/office/powerpoint/2010/main" val="844642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CA13BBE6809CA4CA15FCD8FC9132672" ma:contentTypeVersion="9" ma:contentTypeDescription="Crear nuevo documento." ma:contentTypeScope="" ma:versionID="b529a875105c7dba4aebf12e0f776aea">
  <xsd:schema xmlns:xsd="http://www.w3.org/2001/XMLSchema" xmlns:xs="http://www.w3.org/2001/XMLSchema" xmlns:p="http://schemas.microsoft.com/office/2006/metadata/properties" xmlns:ns2="61334bef-1996-41d3-a700-24544e5fe85c" targetNamespace="http://schemas.microsoft.com/office/2006/metadata/properties" ma:root="true" ma:fieldsID="d4141f748bcf4c05bd3d954b791340d8" ns2:_="">
    <xsd:import namespace="61334bef-1996-41d3-a700-24544e5fe8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334bef-1996-41d3-a700-24544e5fe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2CBD1C-B0B8-4736-96CC-A2119FCF84F9}"/>
</file>

<file path=customXml/itemProps2.xml><?xml version="1.0" encoding="utf-8"?>
<ds:datastoreItem xmlns:ds="http://schemas.openxmlformats.org/officeDocument/2006/customXml" ds:itemID="{687849E6-ADFD-4BEE-8F3D-3946E56C4A47}"/>
</file>

<file path=docProps/app.xml><?xml version="1.0" encoding="utf-8"?>
<Properties xmlns="http://schemas.openxmlformats.org/officeDocument/2006/extended-properties" xmlns:vt="http://schemas.openxmlformats.org/officeDocument/2006/docPropsVTypes">
  <TotalTime>11236</TotalTime>
  <Words>4806</Words>
  <Application>Microsoft Macintosh PowerPoint</Application>
  <PresentationFormat>Panorámica</PresentationFormat>
  <Paragraphs>447</Paragraphs>
  <Slides>31</Slides>
  <Notes>25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31</vt:i4>
      </vt:variant>
    </vt:vector>
  </HeadingPairs>
  <TitlesOfParts>
    <vt:vector size="42" baseType="lpstr">
      <vt:lpstr>Calibri</vt:lpstr>
      <vt:lpstr>Calibri Light</vt:lpstr>
      <vt:lpstr>Calisto MT</vt:lpstr>
      <vt:lpstr>Covered By Your Grace</vt:lpstr>
      <vt:lpstr>Myriad Pro</vt:lpstr>
      <vt:lpstr>Roboto</vt:lpstr>
      <vt:lpstr>Tw Cen MT</vt:lpstr>
      <vt:lpstr>Wingdings</vt:lpstr>
      <vt:lpstr>Arial</vt:lpstr>
      <vt:lpstr>Arial</vt:lpstr>
      <vt:lpstr>Tema de Office</vt:lpstr>
      <vt:lpstr>Mitigación al Cambio Climático</vt:lpstr>
      <vt:lpstr>Presentación de PowerPoint</vt:lpstr>
      <vt:lpstr>Presentación de PowerPoint</vt:lpstr>
      <vt:lpstr>Presentación de PowerPoint</vt:lpstr>
      <vt:lpstr>Presentación de PowerPoint</vt:lpstr>
      <vt:lpstr>Presentación de PowerPoint</vt:lpstr>
      <vt:lpstr>Sector Energía</vt:lpstr>
      <vt:lpstr>Distribución de las emisiones de carbono por sectores económicos</vt:lpstr>
      <vt:lpstr>Reduciendo Emisiones de GEI</vt:lpstr>
      <vt:lpstr>Sector Energía</vt:lpstr>
      <vt:lpstr>Sector Trasporte</vt:lpstr>
      <vt:lpstr>Sector Agricultura</vt:lpstr>
      <vt:lpstr>Sector Desechos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ejemplo hecho por ESPOL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415</cp:revision>
  <dcterms:created xsi:type="dcterms:W3CDTF">2020-03-03T19:59:42Z</dcterms:created>
  <dcterms:modified xsi:type="dcterms:W3CDTF">2020-10-19T15:18:06Z</dcterms:modified>
</cp:coreProperties>
</file>