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40" r:id="rId5"/>
    <p:sldId id="350" r:id="rId6"/>
    <p:sldId id="341" r:id="rId7"/>
    <p:sldId id="351" r:id="rId8"/>
    <p:sldId id="344" r:id="rId9"/>
    <p:sldId id="349" r:id="rId10"/>
    <p:sldId id="347" r:id="rId11"/>
    <p:sldId id="348" r:id="rId12"/>
    <p:sldId id="256" r:id="rId13"/>
    <p:sldId id="261" r:id="rId14"/>
    <p:sldId id="264" r:id="rId15"/>
    <p:sldId id="302" r:id="rId16"/>
    <p:sldId id="309" r:id="rId17"/>
    <p:sldId id="286" r:id="rId18"/>
    <p:sldId id="313" r:id="rId19"/>
    <p:sldId id="291" r:id="rId20"/>
    <p:sldId id="298" r:id="rId21"/>
    <p:sldId id="300" r:id="rId22"/>
    <p:sldId id="319" r:id="rId23"/>
    <p:sldId id="322" r:id="rId24"/>
    <p:sldId id="326" r:id="rId25"/>
    <p:sldId id="333" r:id="rId26"/>
    <p:sldId id="327" r:id="rId27"/>
    <p:sldId id="342" r:id="rId28"/>
    <p:sldId id="343" r:id="rId29"/>
    <p:sldId id="345" r:id="rId30"/>
    <p:sldId id="338" r:id="rId31"/>
    <p:sldId id="3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E2DBB-FF90-441C-93B9-AF87D33E2B57}" v="1" dt="2021-10-03T15:29:31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80148" autoAdjust="0"/>
  </p:normalViewPr>
  <p:slideViewPr>
    <p:cSldViewPr snapToGrid="0">
      <p:cViewPr varScale="1">
        <p:scale>
          <a:sx n="58" d="100"/>
          <a:sy n="58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10/3/2021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Tierra_(planeta)" TargetMode="External"/><Relationship Id="rId3" Type="http://schemas.openxmlformats.org/officeDocument/2006/relationships/hyperlink" Target="https://es.wikipedia.org/wiki/Poblaci%C3%B3n_mundial" TargetMode="External"/><Relationship Id="rId7" Type="http://schemas.openxmlformats.org/officeDocument/2006/relationships/hyperlink" Target="https://es.wikipedia.org/wiki/Recurso_natura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Explotaci%C3%B3n_agraria" TargetMode="External"/><Relationship Id="rId5" Type="http://schemas.openxmlformats.org/officeDocument/2006/relationships/hyperlink" Target="https://es.wikipedia.org/wiki/Contaminaci%C3%B3n" TargetMode="External"/><Relationship Id="rId4" Type="http://schemas.openxmlformats.org/officeDocument/2006/relationships/hyperlink" Target="https://es.wikipedia.org/wiki/Industrializaci%C3%B3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Favor escribir notas como guía para el docente, considerando que la asignatura al igual que el equipo docente es multidisciplinario.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71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degradación de la tierra se debe al cambio en su uso y a la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aplicación de prácticas deficientes de gestión agrícola. Estas últimas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reducen la calidad y la fertilidad de los suelos y ello disminuye aún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 la productividad agrícola y los réditos derivados de ella. Según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FAO, la situación es más grave en África, donde se han degradado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 tercios de las tierras agrícolas y la producción de alimentos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cápita está decayendo debido a la pérdida de la calidad del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suelo (FAO, 2011a). La degradación de la tierra también reduce la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fijación de carbono, puesto que las biomasas aérea y subterránea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están en peligro. En el periodo comprendido entre 1981 y 2003, esta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situación provocó una pérdida de casi mil millones de toneladas de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carbono (Bai </a:t>
            </a:r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2008).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987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http://vamosahaceralgoporlatierra.com/economia-circular-claves-para-entenderla/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0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dirty="0"/>
              <a:t>demos vivir de manera más sostenible si nos alfabetizamos en temas medioambientales, aprendemos de la naturaleza, vivimos de manera más simple y ligera en la tierra y nos convertimos en ciudadanos medioambientales activos.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FF8C66A-BDD9-41F4-8363-D9C591AEB389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937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3766FB2-A34A-4FA3-904B-3F82D50EC36A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707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altLang="en-US" dirty="0">
                <a:latin typeface="Arial" panose="020B0604020202020204" pitchFamily="34" charset="0"/>
              </a:rPr>
              <a:t>7.2 billones de personas (Diez veces más desde la revolución industrial)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Miles de millones de personas más nacerán en el Siglo XXI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altLang="en-US" dirty="0">
                <a:latin typeface="Arial" panose="020B0604020202020204" pitchFamily="34" charset="0"/>
              </a:rPr>
              <a:t>Uso de recursos como agua y energía se triplicarán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altLang="en-US" dirty="0">
                <a:latin typeface="Arial" panose="020B0604020202020204" pitchFamily="34" charset="0"/>
              </a:rPr>
              <a:t>Desafíos ambientales sin precedentes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</a:t>
            </a:r>
            <a:r>
              <a:rPr kumimoji="0" lang="es-ES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mundo dividido entre pobreza y riqueza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n-US" baseline="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n-US" baseline="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n-US" b="1" baseline="0" dirty="0">
                <a:latin typeface="Arial" panose="020B0604020202020204" pitchFamily="34" charset="0"/>
              </a:rPr>
              <a:t>¿Cómo hacemos que el mundo sea próspero, justo y ambientalmente sostenible y </a:t>
            </a:r>
            <a:r>
              <a:rPr kumimoji="0" lang="es-ES" alt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rebase los recursos físicos de nuestro planeta?</a:t>
            </a:r>
            <a:endParaRPr kumimoji="0" lang="es-E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E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48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s-ES" dirty="0"/>
              <a:t>Los antecedentes de la sostenibilidad empiezan con las discusiones sobre los Límites del Crecimiento (</a:t>
            </a:r>
            <a:r>
              <a:rPr lang="es-ES" dirty="0" err="1"/>
              <a:t>Limits</a:t>
            </a:r>
            <a:r>
              <a:rPr lang="es-ES" dirty="0"/>
              <a:t> to </a:t>
            </a:r>
            <a:r>
              <a:rPr lang="es-ES" dirty="0" err="1"/>
              <a:t>Growth</a:t>
            </a:r>
            <a:r>
              <a:rPr lang="es-ES" dirty="0"/>
              <a:t>) en los principios de la década de 1970. </a:t>
            </a:r>
          </a:p>
          <a:p>
            <a:pPr algn="just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s-ES" dirty="0"/>
              <a:t>La conclusión del informe de 1972 fue la siguiente: </a:t>
            </a:r>
            <a:r>
              <a:rPr lang="es-ES" i="1" dirty="0"/>
              <a:t>si el actual incremento de la </a:t>
            </a:r>
            <a:r>
              <a:rPr lang="es-ES" i="1" dirty="0">
                <a:hlinkClick r:id="rId3" tooltip="Población mundial"/>
              </a:rPr>
              <a:t>población mundial</a:t>
            </a:r>
            <a:r>
              <a:rPr lang="es-ES" i="1" dirty="0"/>
              <a:t>, la </a:t>
            </a:r>
            <a:r>
              <a:rPr lang="es-ES" i="1" dirty="0">
                <a:hlinkClick r:id="rId4" tooltip="Industrialización"/>
              </a:rPr>
              <a:t>industrialización</a:t>
            </a:r>
            <a:r>
              <a:rPr lang="es-ES" i="1" dirty="0"/>
              <a:t>, la </a:t>
            </a:r>
            <a:r>
              <a:rPr lang="es-ES" i="1" dirty="0">
                <a:hlinkClick r:id="rId5" tooltip="Contaminación"/>
              </a:rPr>
              <a:t>contaminación</a:t>
            </a:r>
            <a:r>
              <a:rPr lang="es-ES" i="1" dirty="0"/>
              <a:t>, la </a:t>
            </a:r>
            <a:r>
              <a:rPr lang="es-ES" i="1" dirty="0">
                <a:hlinkClick r:id="rId6" tooltip="Explotación agraria"/>
              </a:rPr>
              <a:t>producción de alimentos</a:t>
            </a:r>
            <a:r>
              <a:rPr lang="es-ES" i="1" dirty="0"/>
              <a:t> y la </a:t>
            </a:r>
            <a:r>
              <a:rPr lang="es-ES" i="1" dirty="0">
                <a:hlinkClick r:id="rId7" tooltip="Recurso natural"/>
              </a:rPr>
              <a:t>explotación de los recursos naturales</a:t>
            </a:r>
            <a:r>
              <a:rPr lang="es-ES" i="1" dirty="0"/>
              <a:t> se mantiene sin variación, alcanzará los límites absolutos de crecimiento en la </a:t>
            </a:r>
            <a:r>
              <a:rPr lang="es-ES" i="1" dirty="0">
                <a:hlinkClick r:id="rId8" tooltip="Tierra (planeta)"/>
              </a:rPr>
              <a:t>Tierra</a:t>
            </a:r>
            <a:r>
              <a:rPr lang="es-ES" i="1" dirty="0"/>
              <a:t> durante los próximos cien años</a:t>
            </a:r>
            <a:r>
              <a:rPr lang="es-ES" dirty="0"/>
              <a:t>. </a:t>
            </a:r>
          </a:p>
          <a:p>
            <a:pPr algn="just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s-ES" dirty="0"/>
              <a:t>Se tomó como base y el concepto se fue desarrollando en la Conferencia de las Naciones Unidas sobre el Medio Ambiente en Estocolmo en 1972. </a:t>
            </a:r>
          </a:p>
          <a:p>
            <a:pPr algn="just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s-ES" dirty="0"/>
              <a:t>Desde</a:t>
            </a:r>
            <a:r>
              <a:rPr lang="es-ES" baseline="0" dirty="0"/>
              <a:t> entonces el Club de Roma desarrolla diversos estudios con respecto a la capacidad de la Tierra y sus recursos para solventar las necesidades actuales con los niveles de población en crecimiento. </a:t>
            </a:r>
            <a:endParaRPr lang="es-ES" dirty="0"/>
          </a:p>
          <a:p>
            <a:pPr algn="just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s-ES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s-ES" dirty="0">
                <a:solidFill>
                  <a:srgbClr val="FF0000"/>
                </a:solidFill>
              </a:rPr>
              <a:t>Para el año 2002 </a:t>
            </a:r>
          </a:p>
          <a:p>
            <a:pPr algn="just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s-E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984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800" dirty="0"/>
              <a:t>Gráficamente es usualmente representada con círculos que representan cada área (ambiental, económica y social) y se superponen entre sí. El área superpuesta, es representada para el concepto de sostenibilidad. </a:t>
            </a:r>
          </a:p>
          <a:p>
            <a:pPr lvl="1" algn="just">
              <a:defRPr/>
            </a:pPr>
            <a:endParaRPr lang="es-EC" sz="1800" dirty="0"/>
          </a:p>
          <a:p>
            <a:pPr lvl="1" algn="just">
              <a:defRPr/>
            </a:pPr>
            <a:r>
              <a:rPr lang="es-EC" sz="1800" dirty="0"/>
              <a:t>Económica: Se refiere a las actividades económicas financieramente rentables en armonía con las necesidades de la sociedad y con la protección del medio ambiente. </a:t>
            </a:r>
          </a:p>
          <a:p>
            <a:pPr lvl="1" algn="just">
              <a:defRPr/>
            </a:pPr>
            <a:r>
              <a:rPr lang="es-EC" sz="1800" dirty="0"/>
              <a:t>Ambiental: Se refiere al uso de los recursos naturales, la gestión ambiental y la prevención de la contaminación. </a:t>
            </a:r>
            <a:endParaRPr lang="es-ES" sz="1800" dirty="0"/>
          </a:p>
          <a:p>
            <a:pPr lvl="1" algn="just">
              <a:defRPr/>
            </a:pPr>
            <a:r>
              <a:rPr lang="es-EC" sz="1800" dirty="0"/>
              <a:t>Social: Se refiere al desarrollo de las comunidades y sus necesidades a través de la educación y la participación social. </a:t>
            </a:r>
          </a:p>
          <a:p>
            <a:endParaRPr lang="en-US" dirty="0"/>
          </a:p>
          <a:p>
            <a:r>
              <a:rPr lang="en-US" dirty="0"/>
              <a:t>Spheres of sustainability (Figure 33) illustrate the three dimensions that a sustainable energy system must address: economic, social and environmental. The overlapping areas signal the emergence of fourth aspect to sustainability: system regulation via political dimension. Using these dimensions, and combining them with definitions above, a definition for a sustainable energy system emerges. A sustainable energy system is economically viable, technologically feasible, environmentally as neutral as possible, socially acceptable and equal, for both contemporaries and future generations (Koskinen,</a:t>
            </a:r>
            <a:r>
              <a:rPr lang="en-US" baseline="0" dirty="0"/>
              <a:t> 2016)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980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MeridienLTStd-Roman"/>
              </a:rPr>
              <a:t>Solar energy is an </a:t>
            </a:r>
            <a:r>
              <a:rPr lang="en-US" b="1" dirty="0">
                <a:latin typeface="MeridienLTStd-Bold"/>
              </a:rPr>
              <a:t>inexhaustible resource </a:t>
            </a:r>
            <a:r>
              <a:rPr lang="en-US" dirty="0">
                <a:latin typeface="MeridienLTStd-Roman"/>
              </a:rPr>
              <a:t>because it is expected to last for at least 5 billion years until the death of the star we call the sun. A renewable resource is any resource that can be replenished by natural processes within hours to centuries, as long as people do not use</a:t>
            </a:r>
          </a:p>
          <a:p>
            <a:r>
              <a:rPr lang="en-US" dirty="0">
                <a:latin typeface="MeridienLTStd-Roman"/>
              </a:rPr>
              <a:t>the resource faster than natural processes can replace it</a:t>
            </a:r>
            <a:endParaRPr lang="en-US" dirty="0"/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Nonrenewable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exhaustible resources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 in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amount, or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the earth’s crust. They take millions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billions of years to form through geological processes.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much shorter human time scale, we can 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resources faster than nature can replace them. Examples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nonrenewable resources include fossil fuel energy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(such as oil, coal, and natural gas), metallic mineral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(such as copper and aluminum), and nonmetallic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 resources (such as salt and sand). As we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deplete such resources, sometimes we can find substitutes.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505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activos del capital natural provenientes de los ecosistemas evolucionaron hasta volverse </a:t>
            </a:r>
            <a:r>
              <a:rPr lang="es-ES" dirty="0" err="1"/>
              <a:t>autosostenibles</a:t>
            </a:r>
            <a:r>
              <a:rPr lang="es-ES" dirty="0"/>
              <a:t>. Pero la presión creciente a la que los seres humanos someten los ecosistemas y las especies –como la conversión de los hábitats naturales en terrenos agrícolas, la sobreexplotación realizada por las pesquerías, la contaminación del agua dulce efectuada por las industrias, la urbanización y las prácticas agrícolas y de pesca insostenibles– está mermando el capital natural a mayor velocidad de lo que puede regenerarse (AEMA, 2013). 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745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recursos naturales son materiales y energía provista por la naturaleza que son esenciales o útiles para los humanos. Ellos caen en tres categorías: recursos inagotables, recursos renovables, y recursos no renovables (agotables)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980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Necesitamos diversos ecosistemas para recibir todos los servicios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los que dependemos. Muchos de nuestros alimentos y materiales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fundamentales provienen de una variedad de animales y plantas.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gran cantidad de especies son decisivas para el funcionamiento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los procesos de los ecosistemas, como la regulación y purificación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agua, el mantenimiento de las condiciones climáticas, la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polinización y dispersión de semillas, y el control de plagas y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enfermedades. Al influir en la fertilidad del suelo y en los sistemas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los ciclos de los nutrientes y el agua, algunas especies fortalecen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indirectamente la provisión de alimentos, fibra, agua dulce y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(EM, 2005).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declive de las poblaciones de especies tiene una relación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inextricable con el estado de los ecosistemas y los hábitats que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sostienen las especies de nuestro planeta. La destrucción de los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hábitats es una amenaza peligrosa, no solo contra las plantas y la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vida silvestre, sino también contra los seres humanos. Estos hábitats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decisivos para nuestra supervivencia, bienestar y prosperidad.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reservas de recursos naturales renovables y no renovables, como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plantas, los animales, el aire, el agua, los suelos y los minerales,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pueden describirse como “capital natural”. Este les reporta un flujo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beneficios a las personas, tanto a nivel local como global, que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suelen denominarse “servicios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ecosistémicos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activos del capital natural provenientes de los ecosistemas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evolucionaron hasta volverse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autosostenibles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Pero la presión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creciente a la que los seres humanos someten los ecosistemas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las especies –como la conversión de los hábitats naturales en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terrenos agrícolas, la sobreexplotación realizada por las pesquerías,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contaminación del agua dulce efectuada por las industrias, la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urbanización y las prácticas agrícolas y de pesca insostenibles–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está mermando el capital natural a mayor velocidad de lo que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 regenerarse (AEMA, 2013). Ya estamos pagando los costos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agotamiento del capital natural. Se prevé que esos costos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aumentarán con el tiempo y que el alza incrementará la inseguridad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hídrica y alimentaria, elevará los precios de muchos productos y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agudizará la competencia por la tierra y el agua. Conforme pase el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tiempo, el agotamiento del capital natural exacerbará los conflictos y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migración, el cambio climático y la vulnerabilidad a los desastres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naturales, como las inundaciones y las sequías. Además, tendrá un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impacto negativo en la salud física y mental, y en el bienestar (EM,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2005).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221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754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‹Nº›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82BC26-A54E-433D-A561-F305AB135C74}" type="datetimeFigureOut">
              <a:rPr lang="es-VE"/>
              <a:pPr>
                <a:defRPr/>
              </a:pPr>
              <a:t>3/10/2021</a:t>
            </a:fld>
            <a:endParaRPr lang="es-VE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A0316E-DEDB-4837-85F6-B5D0FC2D4180}" type="slidenum">
              <a:rPr lang="es-VE" altLang="es-ES"/>
              <a:pPr/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28080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s-ES" noProof="0" dirty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C" noProof="0" dirty="0" err="1"/>
              <a:t>Edit</a:t>
            </a:r>
            <a:r>
              <a:rPr lang="es-EC" noProof="0" dirty="0"/>
              <a:t> Master </a:t>
            </a:r>
            <a:r>
              <a:rPr lang="es-EC" noProof="0" dirty="0" err="1"/>
              <a:t>text</a:t>
            </a:r>
            <a:r>
              <a:rPr lang="es-EC" noProof="0" dirty="0"/>
              <a:t> </a:t>
            </a:r>
            <a:r>
              <a:rPr lang="es-EC" noProof="0" dirty="0" err="1"/>
              <a:t>styles</a:t>
            </a:r>
            <a:endParaRPr lang="es-EC" noProof="0" dirty="0"/>
          </a:p>
          <a:p>
            <a:pPr lvl="1"/>
            <a:r>
              <a:rPr lang="es-EC" noProof="0" dirty="0" err="1"/>
              <a:t>Second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2"/>
            <a:r>
              <a:rPr lang="es-EC" noProof="0" dirty="0" err="1"/>
              <a:t>Third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3"/>
            <a:r>
              <a:rPr lang="es-EC" noProof="0" dirty="0" err="1"/>
              <a:t>Fourth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4"/>
            <a:r>
              <a:rPr lang="es-EC" noProof="0" dirty="0" err="1"/>
              <a:t>Fifth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s-E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192D699-F041-4AC0-8EB5-16E6C1F08C5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802983" y="123826"/>
            <a:ext cx="892942" cy="3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ienciasbasicas.vstbridge.com/#/collection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24732"/>
          </a:xfrm>
        </p:spPr>
        <p:txBody>
          <a:bodyPr/>
          <a:lstStyle/>
          <a:p>
            <a:r>
              <a:rPr lang="es-ES" sz="2400" b="1" dirty="0"/>
              <a:t>ADSG1026</a:t>
            </a:r>
            <a:endParaRPr lang="es-EC" sz="24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CIENCIAS DE LA SOSTENIBILIDAD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182" y="3595"/>
            <a:ext cx="5158417" cy="45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Tabla de contenido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C" dirty="0"/>
              <a:t>Antecedentes</a:t>
            </a:r>
          </a:p>
          <a:p>
            <a:pPr lvl="1"/>
            <a:r>
              <a:rPr lang="es-EC" dirty="0"/>
              <a:t>¿Qué es el Desarrollo Sostenible?</a:t>
            </a:r>
          </a:p>
          <a:p>
            <a:pPr lvl="1"/>
            <a:r>
              <a:rPr lang="es-EC" dirty="0"/>
              <a:t>¿Qué es Sostenibilidad?</a:t>
            </a:r>
          </a:p>
          <a:p>
            <a:pPr lvl="1"/>
            <a:r>
              <a:rPr lang="es-EC" dirty="0"/>
              <a:t>Los principios científicos de la sostenibilidad</a:t>
            </a:r>
          </a:p>
          <a:p>
            <a:pPr lvl="1"/>
            <a:r>
              <a:rPr lang="es-EC" dirty="0"/>
              <a:t>Componentes  principales de la sostenibilidad </a:t>
            </a:r>
          </a:p>
          <a:p>
            <a:pPr lvl="1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 clase</a:t>
            </a: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458" y="4141903"/>
            <a:ext cx="9784080" cy="1737360"/>
          </a:xfrm>
        </p:spPr>
        <p:txBody>
          <a:bodyPr/>
          <a:lstStyle/>
          <a:p>
            <a:r>
              <a:rPr lang="es-ES_tradnl" dirty="0"/>
              <a:t>- Reconocer el concepto de sostenibilidad y de desarrollo sostenible </a:t>
            </a:r>
            <a:endParaRPr lang="en-US" dirty="0"/>
          </a:p>
          <a:p>
            <a:r>
              <a:rPr lang="es-ES_tradnl" dirty="0"/>
              <a:t>- Reconocer los componentes de la sostenibilidad</a:t>
            </a:r>
            <a:endParaRPr lang="en-US" dirty="0"/>
          </a:p>
          <a:p>
            <a:r>
              <a:rPr lang="es-ES_tradnl" dirty="0"/>
              <a:t> - Analizar los principios científicos de la sostenibilidad </a:t>
            </a:r>
            <a:endParaRPr lang="en-US" dirty="0"/>
          </a:p>
          <a:p>
            <a:r>
              <a:rPr lang="es-ES_tradnl" dirty="0"/>
              <a:t>- Reconocer la interconexión de componentes sociales, económicos y ambientales.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17431" y="1854414"/>
            <a:ext cx="5762026" cy="1478595"/>
          </a:xfrm>
        </p:spPr>
        <p:txBody>
          <a:bodyPr>
            <a:normAutofit fontScale="25000" lnSpcReduction="20000"/>
          </a:bodyPr>
          <a:lstStyle/>
          <a:p>
            <a:endParaRPr lang="es-ES" b="1" dirty="0"/>
          </a:p>
          <a:p>
            <a:r>
              <a:rPr lang="es-ES" sz="8400" b="1" dirty="0"/>
              <a:t>Para el 2030: </a:t>
            </a:r>
          </a:p>
          <a:p>
            <a:r>
              <a:rPr lang="es-ES" sz="8400" b="1" dirty="0"/>
              <a:t>De 7.600 millones </a:t>
            </a:r>
            <a:r>
              <a:rPr lang="es-ES" sz="8400" dirty="0"/>
              <a:t>de personas pasaremos a ser </a:t>
            </a:r>
            <a:r>
              <a:rPr lang="es-ES" sz="8400" b="1" dirty="0"/>
              <a:t>8.600 millones. </a:t>
            </a:r>
          </a:p>
          <a:p>
            <a:r>
              <a:rPr lang="es-ES" sz="8400" dirty="0"/>
              <a:t>Consumo de</a:t>
            </a:r>
            <a:r>
              <a:rPr lang="es-ES" sz="8400" b="1" dirty="0"/>
              <a:t> agua </a:t>
            </a:r>
            <a:r>
              <a:rPr lang="es-ES" sz="8400" dirty="0"/>
              <a:t>se incrementará al </a:t>
            </a:r>
            <a:r>
              <a:rPr lang="es-ES" sz="8400" b="1" dirty="0"/>
              <a:t>85%</a:t>
            </a:r>
          </a:p>
          <a:p>
            <a:r>
              <a:rPr lang="es-ES" sz="8400" dirty="0"/>
              <a:t>Consumo de </a:t>
            </a:r>
            <a:r>
              <a:rPr lang="es-ES" sz="8400" b="1" dirty="0"/>
              <a:t>energía</a:t>
            </a:r>
            <a:r>
              <a:rPr lang="es-ES" sz="8400" dirty="0"/>
              <a:t> se incrementará </a:t>
            </a:r>
            <a:r>
              <a:rPr lang="es-ES" sz="8400" b="1" dirty="0"/>
              <a:t>50%</a:t>
            </a:r>
            <a:endParaRPr lang="en-US" sz="8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725" t="21985" r="35205" b="19463"/>
          <a:stretch/>
        </p:blipFill>
        <p:spPr>
          <a:xfrm>
            <a:off x="446842" y="1117495"/>
            <a:ext cx="5085278" cy="5387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83910" y="5769917"/>
            <a:ext cx="26840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50" dirty="0"/>
              <a:t>Fuente: ONU, 2016 </a:t>
            </a:r>
            <a:endParaRPr lang="en-US" sz="105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DE51D86-FCD4-49C0-AA42-377AC5A1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44" y="305171"/>
            <a:ext cx="8623300" cy="590931"/>
          </a:xfrm>
        </p:spPr>
        <p:txBody>
          <a:bodyPr/>
          <a:lstStyle/>
          <a:p>
            <a:pPr eaLnBrk="1" hangingPunct="1">
              <a:buClr>
                <a:srgbClr val="215968"/>
              </a:buClr>
              <a:buSzPts val="4400"/>
            </a:pPr>
            <a:r>
              <a:rPr lang="es-EC" altLang="en-US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4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16E-DEDB-4837-85F6-B5D0FC2D4180}" type="slidenum">
              <a:rPr lang="es-VE" altLang="es-ES" smtClean="0"/>
              <a:pPr/>
              <a:t>13</a:t>
            </a:fld>
            <a:endParaRPr lang="es-VE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3D4C6-E378-4319-A352-795CC2FBA554}"/>
              </a:ext>
            </a:extLst>
          </p:cNvPr>
          <p:cNvSpPr txBox="1"/>
          <p:nvPr/>
        </p:nvSpPr>
        <p:spPr>
          <a:xfrm>
            <a:off x="0" y="24746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cap="sm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Antecedentes: </a:t>
            </a:r>
            <a:r>
              <a:rPr lang="es-ES" sz="4000" cap="sm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 límites del crecimiento</a:t>
            </a:r>
            <a:endParaRPr lang="es-ES" sz="4800" cap="smal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id="{1C287515-8E66-4E40-B784-D5AA4B9B1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10" y="2314917"/>
            <a:ext cx="21093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Equipo del MIT:</a:t>
            </a:r>
          </a:p>
          <a:p>
            <a:pPr algn="ctr" eaLnBrk="1" hangingPunct="1"/>
            <a:r>
              <a:rPr lang="es-PE" altLang="es-P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Donella</a:t>
            </a:r>
            <a:r>
              <a:rPr lang="es-PE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H. </a:t>
            </a:r>
            <a:r>
              <a:rPr lang="es-PE" altLang="es-P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Meadows</a:t>
            </a:r>
            <a:r>
              <a:rPr lang="es-PE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 eaLnBrk="1" hangingPunct="1"/>
            <a:r>
              <a:rPr lang="es-PE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Dennis L. Meadows, </a:t>
            </a:r>
          </a:p>
          <a:p>
            <a:pPr algn="ctr" eaLnBrk="1" hangingPunct="1"/>
            <a:r>
              <a:rPr lang="es-PE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Jorgen Randers, </a:t>
            </a:r>
          </a:p>
          <a:p>
            <a:pPr algn="ctr" eaLnBrk="1" hangingPunct="1"/>
            <a:r>
              <a:rPr lang="es-PE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W.Behrems</a:t>
            </a: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id="{85033B53-F1DE-42F0-B3CA-0CA038D1AA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3" y="1125895"/>
            <a:ext cx="11363966" cy="512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1 CuadroTexto">
            <a:extLst>
              <a:ext uri="{FF2B5EF4-FFF2-40B4-BE49-F238E27FC236}">
                <a16:creationId xmlns:a16="http://schemas.microsoft.com/office/drawing/2014/main" id="{FEA4AAE6-5A8D-4BA9-9856-8E177B34CCC1}"/>
              </a:ext>
            </a:extLst>
          </p:cNvPr>
          <p:cNvSpPr txBox="1"/>
          <p:nvPr/>
        </p:nvSpPr>
        <p:spPr>
          <a:xfrm>
            <a:off x="-460008" y="6567587"/>
            <a:ext cx="8446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1400" dirty="0">
                <a:latin typeface="Arial" charset="0"/>
                <a:cs typeface="Arial" charset="0"/>
              </a:rPr>
              <a:t>Tomado de presentación de Prof. Rosa María Chacón  - Grupo VUA – USB y de </a:t>
            </a:r>
            <a:r>
              <a:rPr lang="es-MX" sz="1400" dirty="0" err="1">
                <a:latin typeface="Arial" charset="0"/>
                <a:cs typeface="Arial" charset="0"/>
              </a:rPr>
              <a:t>Prof.Gladys</a:t>
            </a:r>
            <a:r>
              <a:rPr lang="es-MX" sz="1400" dirty="0">
                <a:latin typeface="Arial" charset="0"/>
                <a:cs typeface="Arial" charset="0"/>
              </a:rPr>
              <a:t> Rincón</a:t>
            </a:r>
            <a:endParaRPr lang="es-VE" sz="1400" dirty="0">
              <a:latin typeface="Arial" charset="0"/>
              <a:cs typeface="Arial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1C82B19-BC47-4258-A26F-43D856415779}"/>
              </a:ext>
            </a:extLst>
          </p:cNvPr>
          <p:cNvSpPr/>
          <p:nvPr/>
        </p:nvSpPr>
        <p:spPr>
          <a:xfrm>
            <a:off x="0" y="5915999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Aurelio </a:t>
            </a:r>
            <a:r>
              <a:rPr lang="es-ES_tradn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Peccei</a:t>
            </a:r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Alexander King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BFF3E9C-D968-405C-911B-5C792E2F501F}"/>
              </a:ext>
            </a:extLst>
          </p:cNvPr>
          <p:cNvSpPr/>
          <p:nvPr/>
        </p:nvSpPr>
        <p:spPr>
          <a:xfrm>
            <a:off x="3230538" y="5907222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altLang="es-PE" dirty="0">
                <a:latin typeface="Arial" charset="0"/>
                <a:ea typeface="Arial" charset="0"/>
                <a:cs typeface="Arial" charset="0"/>
              </a:rPr>
              <a:t>Harlem </a:t>
            </a:r>
          </a:p>
          <a:p>
            <a:pPr algn="r"/>
            <a:r>
              <a:rPr lang="es-ES_tradnl" altLang="es-PE" dirty="0" err="1">
                <a:latin typeface="Arial" charset="0"/>
                <a:ea typeface="Arial" charset="0"/>
                <a:cs typeface="Arial" charset="0"/>
              </a:rPr>
              <a:t>Brundtland</a:t>
            </a:r>
            <a:r>
              <a:rPr lang="es-ES_tradnl" altLang="es-PE" dirty="0">
                <a:latin typeface="Arial" charset="0"/>
                <a:ea typeface="Arial" charset="0"/>
                <a:cs typeface="Arial" charset="0"/>
              </a:rPr>
              <a:t> 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0B0192-C85C-48D1-AADD-52D121220F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3377" y="5380781"/>
            <a:ext cx="639839" cy="63983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B7FD318-F829-4262-8A60-8F0ACA517FE7}"/>
              </a:ext>
            </a:extLst>
          </p:cNvPr>
          <p:cNvSpPr/>
          <p:nvPr/>
        </p:nvSpPr>
        <p:spPr>
          <a:xfrm>
            <a:off x="10315978" y="6109067"/>
            <a:ext cx="1809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Jorgen Randers </a:t>
            </a:r>
            <a:endParaRPr lang="es-ES_trad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D3D9D64-9FD5-4C51-AA41-F613ADF63A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5714" y="5525380"/>
            <a:ext cx="814387" cy="67810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768775" y="1113853"/>
            <a:ext cx="16438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 planeta limitado, las dinámicas de crecimiento </a:t>
            </a:r>
            <a:r>
              <a:rPr lang="es-ES_tradnl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exponencial no </a:t>
            </a:r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sostenibles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367863" y="4721408"/>
            <a:ext cx="18819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humanidad ha superado la capacidad de carga del planeta para sostener su población.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787522" y="1050193"/>
            <a:ext cx="16780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puede haber un crecimiento ilimitado en un planeta de recursos limitados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840051" y="1331036"/>
            <a:ext cx="18833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Advierten que se llegó al abismo y proponen consumir sosteniblemente </a:t>
            </a:r>
            <a:r>
              <a:rPr lang="es-ES_tradnl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recursos</a:t>
            </a:r>
            <a:endParaRPr lang="es-ES_trad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634218" y="4751260"/>
            <a:ext cx="2343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 que la humanidad pueda no sobreviva en el planeta si continúa por el camino del </a:t>
            </a:r>
            <a:r>
              <a:rPr lang="es-ES_tradnl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consumo excesivo.</a:t>
            </a:r>
            <a:endParaRPr lang="es-ES_trad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3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2456795"/>
            <a:ext cx="4922520" cy="2464118"/>
          </a:xfrm>
          <a:prstGeom prst="rect">
            <a:avLst/>
          </a:prstGeom>
        </p:spPr>
      </p:pic>
      <p:sp>
        <p:nvSpPr>
          <p:cNvPr id="10243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7D6544-2F3A-424F-9091-ED2F16B66EA4}" type="slidenum">
              <a:rPr lang="es-ES" altLang="en-US" sz="1400">
                <a:solidFill>
                  <a:srgbClr val="215968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n-US" sz="1400">
              <a:solidFill>
                <a:srgbClr val="215968"/>
              </a:solidFill>
              <a:latin typeface="Verdana" panose="020B0604030504040204" pitchFamily="34" charset="0"/>
            </a:endParaRPr>
          </a:p>
        </p:txBody>
      </p:sp>
      <p:sp>
        <p:nvSpPr>
          <p:cNvPr id="10244" name="Título 1"/>
          <p:cNvSpPr>
            <a:spLocks noGrp="1"/>
          </p:cNvSpPr>
          <p:nvPr>
            <p:ph type="title"/>
          </p:nvPr>
        </p:nvSpPr>
        <p:spPr>
          <a:xfrm>
            <a:off x="476128" y="445510"/>
            <a:ext cx="8621712" cy="867930"/>
          </a:xfrm>
        </p:spPr>
        <p:txBody>
          <a:bodyPr/>
          <a:lstStyle/>
          <a:p>
            <a:r>
              <a:rPr lang="es-EC" altLang="en-US" sz="2800" dirty="0"/>
              <a:t>¿Qué es el desarrollo sostenible?</a:t>
            </a:r>
            <a:br>
              <a:rPr lang="es-EC" altLang="en-US" sz="2800" dirty="0"/>
            </a:br>
            <a:r>
              <a:rPr lang="es-EC" altLang="en-US" sz="2800" dirty="0"/>
              <a:t> Informe de </a:t>
            </a:r>
            <a:r>
              <a:rPr lang="es-EC" altLang="en-US" sz="2800" dirty="0" err="1"/>
              <a:t>Brundtland</a:t>
            </a:r>
            <a:endParaRPr lang="en-US" altLang="en-US" sz="2800" dirty="0"/>
          </a:p>
        </p:txBody>
      </p:sp>
      <p:sp>
        <p:nvSpPr>
          <p:cNvPr id="2" name="Rectángulo 1"/>
          <p:cNvSpPr/>
          <p:nvPr/>
        </p:nvSpPr>
        <p:spPr>
          <a:xfrm>
            <a:off x="5659392" y="1877675"/>
            <a:ext cx="5516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2800" dirty="0"/>
              <a:t>“La humanidad tiene la habilidad de hacer que el desarrollo sea sostenible – asegurar que satisfaga las </a:t>
            </a:r>
            <a:r>
              <a:rPr lang="es-EC" sz="2800" b="1" dirty="0"/>
              <a:t>necesidades de la generación presente sin comprometer la capacidad de las generaciones futuras </a:t>
            </a:r>
            <a:r>
              <a:rPr lang="es-EC" sz="2800" dirty="0"/>
              <a:t>para satisfacer sus propias necesidades”.</a:t>
            </a:r>
          </a:p>
        </p:txBody>
      </p:sp>
    </p:spTree>
    <p:extLst>
      <p:ext uri="{BB962C8B-B14F-4D97-AF65-F5344CB8AC3E}">
        <p14:creationId xmlns:p14="http://schemas.microsoft.com/office/powerpoint/2010/main" val="101369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¿Qué es la sostenibilidad?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1289839"/>
            <a:ext cx="5166390" cy="5130198"/>
          </a:xfrm>
        </p:spPr>
      </p:pic>
      <p:sp>
        <p:nvSpPr>
          <p:cNvPr id="5" name="Rectángulo 4"/>
          <p:cNvSpPr/>
          <p:nvPr/>
        </p:nvSpPr>
        <p:spPr>
          <a:xfrm>
            <a:off x="446314" y="6050705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Koskinen</a:t>
            </a:r>
            <a:r>
              <a:rPr lang="es-EC" dirty="0"/>
              <a:t>, 2016</a:t>
            </a:r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033407" y="3052444"/>
            <a:ext cx="5853793" cy="802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2000" dirty="0"/>
              <a:t>L</a:t>
            </a:r>
            <a:r>
              <a:rPr lang="en-US" sz="2000" dirty="0"/>
              <a:t>a </a:t>
            </a:r>
            <a:r>
              <a:rPr lang="en-US" sz="2000" dirty="0" err="1"/>
              <a:t>interconexión</a:t>
            </a:r>
            <a:r>
              <a:rPr lang="en-US" sz="2000" dirty="0"/>
              <a:t> e </a:t>
            </a:r>
            <a:r>
              <a:rPr lang="en-US" sz="2000" dirty="0" err="1"/>
              <a:t>interdependencia</a:t>
            </a:r>
            <a:r>
              <a:rPr lang="en-US" sz="2000" dirty="0"/>
              <a:t> de los </a:t>
            </a:r>
            <a:r>
              <a:rPr lang="en-US" sz="2000" dirty="0" err="1"/>
              <a:t>componentes</a:t>
            </a:r>
            <a:r>
              <a:rPr lang="en-US" sz="2000" dirty="0"/>
              <a:t> </a:t>
            </a:r>
            <a:r>
              <a:rPr lang="en-US" sz="2000" dirty="0" err="1"/>
              <a:t>sociales</a:t>
            </a:r>
            <a:r>
              <a:rPr lang="en-US" sz="2000" dirty="0"/>
              <a:t>, </a:t>
            </a:r>
            <a:r>
              <a:rPr lang="en-US" sz="2000" dirty="0" err="1"/>
              <a:t>ambientales</a:t>
            </a:r>
            <a:r>
              <a:rPr lang="en-US" sz="2000" dirty="0"/>
              <a:t> y </a:t>
            </a:r>
            <a:r>
              <a:rPr lang="en-US" sz="2000" dirty="0" err="1"/>
              <a:t>económicos</a:t>
            </a:r>
            <a:endParaRPr lang="es-EC" sz="2000" dirty="0"/>
          </a:p>
          <a:p>
            <a:pPr lvl="1">
              <a:defRPr/>
            </a:pPr>
            <a:endParaRPr lang="es-EC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C" sz="1600" dirty="0"/>
              <a:t> 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s-EC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C" sz="2000" dirty="0"/>
          </a:p>
          <a:p>
            <a:pPr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C" sz="2000" dirty="0"/>
          </a:p>
        </p:txBody>
      </p:sp>
      <p:sp>
        <p:nvSpPr>
          <p:cNvPr id="7" name="Rectángulo 6"/>
          <p:cNvSpPr/>
          <p:nvPr/>
        </p:nvSpPr>
        <p:spPr>
          <a:xfrm>
            <a:off x="9730840" y="6034699"/>
            <a:ext cx="2156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Fuente: </a:t>
            </a:r>
            <a:r>
              <a:rPr lang="es-ES" sz="1400" b="1" dirty="0" err="1"/>
              <a:t>Koskinen</a:t>
            </a:r>
            <a:r>
              <a:rPr lang="es-ES" sz="1400" b="1" dirty="0"/>
              <a:t>,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725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9BFD6-D3FF-488A-B588-FFA4DC1B2ED0}" type="slidenum">
              <a:rPr lang="es-ES" altLang="en-US" sz="1400">
                <a:solidFill>
                  <a:srgbClr val="215968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s-ES" altLang="en-US" sz="1400">
              <a:solidFill>
                <a:srgbClr val="215968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Rectángulo 3"/>
          <p:cNvSpPr>
            <a:spLocks noChangeArrowheads="1"/>
          </p:cNvSpPr>
          <p:nvPr/>
        </p:nvSpPr>
        <p:spPr bwMode="auto">
          <a:xfrm>
            <a:off x="2208214" y="1539876"/>
            <a:ext cx="8002587" cy="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ítulo 1"/>
          <p:cNvSpPr>
            <a:spLocks noGrp="1"/>
          </p:cNvSpPr>
          <p:nvPr>
            <p:ph type="title"/>
          </p:nvPr>
        </p:nvSpPr>
        <p:spPr>
          <a:xfrm>
            <a:off x="150720" y="181923"/>
            <a:ext cx="8874952" cy="802921"/>
          </a:xfrm>
        </p:spPr>
        <p:txBody>
          <a:bodyPr/>
          <a:lstStyle/>
          <a:p>
            <a:r>
              <a:rPr lang="es-EC" altLang="en-US" sz="2800" dirty="0"/>
              <a:t>Los principios científicos de la sostenibilidad </a:t>
            </a:r>
            <a:endParaRPr lang="en-US" altLang="en-US" sz="2800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522413" y="5099050"/>
            <a:ext cx="8996363" cy="2160588"/>
          </a:xfrm>
        </p:spPr>
        <p:txBody>
          <a:bodyPr/>
          <a:lstStyle/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s-EC" sz="2000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835231" y="1023551"/>
            <a:ext cx="9666514" cy="22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Procesos de la naturaleza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25" y="1539876"/>
            <a:ext cx="2140561" cy="18723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687" y="1612448"/>
            <a:ext cx="2071321" cy="19177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543" y="1539362"/>
            <a:ext cx="1969051" cy="19354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8605" y="3594021"/>
            <a:ext cx="2484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Dependencia de</a:t>
            </a:r>
          </a:p>
          <a:p>
            <a:r>
              <a:rPr lang="es-EC" dirty="0"/>
              <a:t>Energía Solar :</a:t>
            </a:r>
          </a:p>
          <a:p>
            <a:endParaRPr lang="es-EC" dirty="0"/>
          </a:p>
          <a:p>
            <a:r>
              <a:rPr lang="es-EC" dirty="0"/>
              <a:t>El sol provee energía para producir nutrientes</a:t>
            </a:r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4176014" y="3594021"/>
            <a:ext cx="24844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Biodiversidad</a:t>
            </a:r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Interacción de especies provee servicios del ecosistema.</a:t>
            </a:r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7837277" y="3594021"/>
            <a:ext cx="2484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Ciclos Químicos </a:t>
            </a:r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7783423" y="3871020"/>
            <a:ext cx="24844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/>
          </a:p>
          <a:p>
            <a:endParaRPr lang="es-EC" dirty="0"/>
          </a:p>
          <a:p>
            <a:r>
              <a:rPr lang="es-EC" dirty="0"/>
              <a:t>Circulación de nutrientes que se necesitan para sostener a la vida de organismos en el ambiente.</a:t>
            </a:r>
          </a:p>
          <a:p>
            <a:r>
              <a:rPr lang="es-EC" dirty="0"/>
              <a:t>Desperdicio = Recursos útiles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385" y="2512801"/>
            <a:ext cx="304800" cy="9620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783" y="2450197"/>
            <a:ext cx="304800" cy="9620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1" y="2577896"/>
            <a:ext cx="3048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9BFD6-D3FF-488A-B588-FFA4DC1B2ED0}" type="slidenum">
              <a:rPr lang="es-ES" altLang="en-US" sz="1400">
                <a:solidFill>
                  <a:srgbClr val="215968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en-US" sz="1400">
              <a:solidFill>
                <a:srgbClr val="215968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Rectángulo 3"/>
          <p:cNvSpPr>
            <a:spLocks noChangeArrowheads="1"/>
          </p:cNvSpPr>
          <p:nvPr/>
        </p:nvSpPr>
        <p:spPr bwMode="auto">
          <a:xfrm>
            <a:off x="2208214" y="1539876"/>
            <a:ext cx="8002587" cy="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ítulo 1"/>
          <p:cNvSpPr>
            <a:spLocks noGrp="1"/>
          </p:cNvSpPr>
          <p:nvPr>
            <p:ph type="title"/>
          </p:nvPr>
        </p:nvSpPr>
        <p:spPr>
          <a:xfrm>
            <a:off x="403959" y="517662"/>
            <a:ext cx="9806842" cy="480131"/>
          </a:xfrm>
        </p:spPr>
        <p:txBody>
          <a:bodyPr/>
          <a:lstStyle/>
          <a:p>
            <a:r>
              <a:rPr lang="es-EC" altLang="en-US" sz="2800" dirty="0"/>
              <a:t>Componentes Principales de la Sostenibilidad</a:t>
            </a:r>
            <a:endParaRPr lang="en-US" altLang="en-US" sz="2800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835231" y="1023551"/>
            <a:ext cx="9666514" cy="22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Marcador de texto 1"/>
          <p:cNvSpPr txBox="1">
            <a:spLocks/>
          </p:cNvSpPr>
          <p:nvPr/>
        </p:nvSpPr>
        <p:spPr>
          <a:xfrm>
            <a:off x="7848600" y="3976256"/>
            <a:ext cx="3733800" cy="1676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b="1" dirty="0">
                <a:solidFill>
                  <a:schemeClr val="tx1"/>
                </a:solidFill>
              </a:rPr>
              <a:t>3. Creación de soluciones a los retos de la sostenibilidad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310" y="1539876"/>
            <a:ext cx="3702191" cy="25306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0226" y="4590444"/>
            <a:ext cx="400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1. Capital Natural (Recursos Naturales + Servicios </a:t>
            </a:r>
            <a:r>
              <a:rPr lang="es-EC" b="1" dirty="0" err="1"/>
              <a:t>Ecosistémicos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55" y="1539876"/>
            <a:ext cx="2561710" cy="25306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23500" y="4451946"/>
            <a:ext cx="26401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2. Actividades Humanas que degradan el capital natural. </a:t>
            </a:r>
          </a:p>
          <a:p>
            <a:r>
              <a:rPr lang="es-EC" dirty="0"/>
              <a:t>Interconexión ambiente, economía y sociedad</a:t>
            </a:r>
          </a:p>
        </p:txBody>
      </p:sp>
      <p:pic>
        <p:nvPicPr>
          <p:cNvPr id="2050" name="Picture 2" descr="recursos natural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1" y="1549606"/>
            <a:ext cx="2377045" cy="25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8245386" y="6399585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Fuente: Miller &amp; </a:t>
            </a:r>
            <a:r>
              <a:rPr lang="es-ES" sz="1400" b="1" dirty="0" err="1"/>
              <a:t>Spoolman</a:t>
            </a:r>
            <a:r>
              <a:rPr lang="es-ES" sz="1400" b="1" dirty="0"/>
              <a:t>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09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9BFD6-D3FF-488A-B588-FFA4DC1B2ED0}" type="slidenum">
              <a:rPr lang="es-ES" altLang="en-US" sz="1400">
                <a:solidFill>
                  <a:srgbClr val="215968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ES" altLang="en-US" sz="1400">
              <a:solidFill>
                <a:srgbClr val="215968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Rectángulo 3"/>
          <p:cNvSpPr>
            <a:spLocks noChangeArrowheads="1"/>
          </p:cNvSpPr>
          <p:nvPr/>
        </p:nvSpPr>
        <p:spPr bwMode="auto">
          <a:xfrm>
            <a:off x="2208214" y="1539876"/>
            <a:ext cx="8002587" cy="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ítulo 1"/>
          <p:cNvSpPr>
            <a:spLocks noGrp="1"/>
          </p:cNvSpPr>
          <p:nvPr>
            <p:ph type="title"/>
          </p:nvPr>
        </p:nvSpPr>
        <p:spPr>
          <a:xfrm>
            <a:off x="403959" y="323762"/>
            <a:ext cx="11010801" cy="867930"/>
          </a:xfrm>
        </p:spPr>
        <p:txBody>
          <a:bodyPr/>
          <a:lstStyle/>
          <a:p>
            <a:r>
              <a:rPr lang="es-EC" altLang="en-US" sz="2800" dirty="0"/>
              <a:t>1. Capital Natural </a:t>
            </a:r>
            <a:r>
              <a:rPr lang="es-EC" sz="2800" dirty="0"/>
              <a:t>= Recursos Naturales + Servicios </a:t>
            </a:r>
            <a:r>
              <a:rPr lang="es-EC" sz="2800" dirty="0" err="1"/>
              <a:t>Ecosistémicos</a:t>
            </a:r>
            <a:r>
              <a:rPr lang="es-EC" sz="2800" dirty="0"/>
              <a:t> </a:t>
            </a:r>
            <a:endParaRPr lang="en-US" altLang="en-US" sz="2800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835231" y="1023551"/>
            <a:ext cx="9666514" cy="22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Marcador de texto 1"/>
          <p:cNvSpPr txBox="1">
            <a:spLocks/>
          </p:cNvSpPr>
          <p:nvPr/>
        </p:nvSpPr>
        <p:spPr>
          <a:xfrm>
            <a:off x="403959" y="1070652"/>
            <a:ext cx="9666514" cy="22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Recursos Naturales 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4405745" y="25721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331" y="1586977"/>
            <a:ext cx="2457450" cy="28289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92332" y="4606219"/>
            <a:ext cx="2457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Recursos Inagotables </a:t>
            </a:r>
            <a:r>
              <a:rPr lang="es-ES" dirty="0"/>
              <a:t>(energía solar, eólica y geotérmica)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745" y="1586977"/>
            <a:ext cx="2419350" cy="279082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149781" y="4606219"/>
            <a:ext cx="2457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Recursos Renovables </a:t>
            </a:r>
            <a:r>
              <a:rPr lang="es-ES" dirty="0"/>
              <a:t>(bosques, aire, agua fresca)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280" y="1606026"/>
            <a:ext cx="2390775" cy="279082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825095" y="4606219"/>
            <a:ext cx="2457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Recursos No Renovables </a:t>
            </a:r>
            <a:r>
              <a:rPr lang="es-ES" dirty="0"/>
              <a:t>(petróleo, carbón, gas natural, minerales)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9251772" y="597587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Fuente: Miller &amp; </a:t>
            </a:r>
            <a:r>
              <a:rPr lang="es-ES" sz="1400" b="1" dirty="0" err="1"/>
              <a:t>Spoolman</a:t>
            </a:r>
            <a:r>
              <a:rPr lang="es-ES" sz="1400" b="1" dirty="0"/>
              <a:t>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232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9BFD6-D3FF-488A-B588-FFA4DC1B2ED0}" type="slidenum">
              <a:rPr lang="es-ES" altLang="en-US" sz="1400">
                <a:solidFill>
                  <a:srgbClr val="215968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n-US" sz="1400">
              <a:solidFill>
                <a:srgbClr val="215968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Rectángulo 3"/>
          <p:cNvSpPr>
            <a:spLocks noChangeArrowheads="1"/>
          </p:cNvSpPr>
          <p:nvPr/>
        </p:nvSpPr>
        <p:spPr bwMode="auto">
          <a:xfrm>
            <a:off x="2208214" y="1539876"/>
            <a:ext cx="8002587" cy="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ítulo 1"/>
          <p:cNvSpPr>
            <a:spLocks noGrp="1"/>
          </p:cNvSpPr>
          <p:nvPr>
            <p:ph type="title"/>
          </p:nvPr>
        </p:nvSpPr>
        <p:spPr>
          <a:xfrm>
            <a:off x="403959" y="323762"/>
            <a:ext cx="11010801" cy="867930"/>
          </a:xfrm>
        </p:spPr>
        <p:txBody>
          <a:bodyPr/>
          <a:lstStyle/>
          <a:p>
            <a:r>
              <a:rPr lang="es-EC" altLang="en-US" sz="2800" dirty="0"/>
              <a:t>1. Capital Natural </a:t>
            </a:r>
            <a:r>
              <a:rPr lang="es-EC" sz="2800" dirty="0"/>
              <a:t>= Recursos Naturales + Servicios </a:t>
            </a:r>
            <a:r>
              <a:rPr lang="es-EC" sz="2800" dirty="0" err="1"/>
              <a:t>Ecosistémicos</a:t>
            </a:r>
            <a:r>
              <a:rPr lang="es-EC" sz="2800" dirty="0"/>
              <a:t> </a:t>
            </a:r>
            <a:endParaRPr lang="en-US" altLang="en-US" sz="2800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835231" y="1023551"/>
            <a:ext cx="9666514" cy="22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Marcador de texto 1"/>
          <p:cNvSpPr txBox="1">
            <a:spLocks/>
          </p:cNvSpPr>
          <p:nvPr/>
        </p:nvSpPr>
        <p:spPr>
          <a:xfrm>
            <a:off x="403959" y="1070652"/>
            <a:ext cx="9666514" cy="22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Servicios </a:t>
            </a:r>
            <a:r>
              <a:rPr lang="es-EC" dirty="0" err="1"/>
              <a:t>Ecosistémicos</a:t>
            </a:r>
            <a:r>
              <a:rPr lang="es-EC" dirty="0"/>
              <a:t>  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4405745" y="25721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00" y="1070652"/>
            <a:ext cx="5844380" cy="552031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9745" y="6221633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Fuente: WWF,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 de la asignatura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85800" y="1479176"/>
            <a:ext cx="97356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Relacionar las variables ambientales, económicas y sociales como eje central para la comprensión de la sostenibilidad aplicando las ciencias básicas.</a:t>
            </a:r>
            <a:endParaRPr lang="es-EC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Desarrollar pensamiento crítico a través de la reflexión de los valores éticos, normas y prácticas; para adoptar una postura en el discurso de la sostenibilidad.</a:t>
            </a:r>
            <a:endParaRPr lang="es-EC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Proponer soluciones a los problemas complejos de sostenibilidad a nivel local y global.</a:t>
            </a:r>
            <a:endParaRPr lang="es-EC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Analizar responsabilidades éticas y profesionales en situaciones laborales, haciendo juicios informados considerando el impacto de las soluciones en contextos globales, económicos, ambientales y sociales.</a:t>
            </a:r>
            <a:endParaRPr lang="es-EC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724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9BFD6-D3FF-488A-B588-FFA4DC1B2ED0}" type="slidenum">
              <a:rPr lang="es-ES" altLang="en-US" sz="1400">
                <a:solidFill>
                  <a:srgbClr val="215968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n-US" sz="1400">
              <a:solidFill>
                <a:srgbClr val="215968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Rectángulo 3"/>
          <p:cNvSpPr>
            <a:spLocks noChangeArrowheads="1"/>
          </p:cNvSpPr>
          <p:nvPr/>
        </p:nvSpPr>
        <p:spPr bwMode="auto">
          <a:xfrm>
            <a:off x="2208214" y="1539876"/>
            <a:ext cx="8002587" cy="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n-US" sz="160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ítulo 1"/>
          <p:cNvSpPr>
            <a:spLocks noGrp="1"/>
          </p:cNvSpPr>
          <p:nvPr>
            <p:ph type="title"/>
          </p:nvPr>
        </p:nvSpPr>
        <p:spPr>
          <a:xfrm>
            <a:off x="360366" y="108520"/>
            <a:ext cx="11010801" cy="867930"/>
          </a:xfrm>
        </p:spPr>
        <p:txBody>
          <a:bodyPr/>
          <a:lstStyle/>
          <a:p>
            <a:r>
              <a:rPr lang="es-EC" altLang="en-US" sz="2800" dirty="0"/>
              <a:t>1. Capital Natural </a:t>
            </a:r>
            <a:r>
              <a:rPr lang="es-EC" sz="2800" dirty="0"/>
              <a:t>= Recursos Naturales + Servicios </a:t>
            </a:r>
            <a:r>
              <a:rPr lang="es-EC" sz="2800" dirty="0" err="1"/>
              <a:t>Ecosistémicos</a:t>
            </a:r>
            <a:r>
              <a:rPr lang="es-EC" sz="2800" dirty="0"/>
              <a:t> </a:t>
            </a:r>
            <a:endParaRPr lang="en-US" altLang="en-US" sz="2800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835231" y="1023551"/>
            <a:ext cx="9666514" cy="22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4405745" y="25721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6834622" y="6438378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Fuente: Miller &amp; </a:t>
            </a:r>
            <a:r>
              <a:rPr lang="es-ES" sz="1400" b="1" dirty="0" err="1"/>
              <a:t>Spoolman</a:t>
            </a:r>
            <a:r>
              <a:rPr lang="es-ES" sz="1400" b="1" dirty="0"/>
              <a:t>, 2018</a:t>
            </a:r>
            <a:endParaRPr lang="en-US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685" b="10900"/>
          <a:stretch/>
        </p:blipFill>
        <p:spPr>
          <a:xfrm>
            <a:off x="360366" y="976450"/>
            <a:ext cx="6038306" cy="57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6" y="2489715"/>
            <a:ext cx="7325951" cy="39385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60366" y="302419"/>
            <a:ext cx="11010801" cy="480131"/>
          </a:xfrm>
        </p:spPr>
        <p:txBody>
          <a:bodyPr/>
          <a:lstStyle/>
          <a:p>
            <a:r>
              <a:rPr lang="es-EC" altLang="en-US" sz="2800" dirty="0"/>
              <a:t>2. Actividades humanas que degradan el capital natural </a:t>
            </a:r>
            <a:endParaRPr lang="en-US" alt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018" y="5587769"/>
            <a:ext cx="1800225" cy="990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426243" y="6428303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Fuente: WWF, 2016</a:t>
            </a:r>
            <a:endParaRPr lang="en-US" sz="14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093629" y="922048"/>
            <a:ext cx="3839291" cy="802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C" sz="2000" dirty="0"/>
              <a:t>Cambio de uso de la tierra, prácticas deficientes agrícolas</a:t>
            </a:r>
          </a:p>
          <a:p>
            <a:pPr>
              <a:defRPr/>
            </a:pPr>
            <a:r>
              <a:rPr lang="es-EC" sz="2000" dirty="0"/>
              <a:t>Reducción de la fijación de Carbono</a:t>
            </a:r>
          </a:p>
          <a:p>
            <a:pPr>
              <a:defRPr/>
            </a:pPr>
            <a:r>
              <a:rPr lang="es-EC" sz="2000" dirty="0"/>
              <a:t>Desechos residenciales e industriales en ríos, lagos, océanos</a:t>
            </a:r>
          </a:p>
          <a:p>
            <a:pPr>
              <a:defRPr/>
            </a:pPr>
            <a:r>
              <a:rPr lang="es-EC" sz="2000" dirty="0"/>
              <a:t>Patrones de producción y consumo elevados</a:t>
            </a:r>
          </a:p>
          <a:p>
            <a:pPr marL="0" indent="0">
              <a:buNone/>
              <a:defRPr/>
            </a:pPr>
            <a:endParaRPr lang="es-EC" sz="2000" dirty="0"/>
          </a:p>
          <a:p>
            <a:pPr>
              <a:defRPr/>
            </a:pPr>
            <a:endParaRPr lang="es-EC" sz="2000" dirty="0"/>
          </a:p>
          <a:p>
            <a:pPr marL="0" indent="0">
              <a:buNone/>
              <a:defRPr/>
            </a:pPr>
            <a:endParaRPr lang="es-EC" sz="2000" dirty="0"/>
          </a:p>
          <a:p>
            <a:pPr lvl="1">
              <a:defRPr/>
            </a:pPr>
            <a:endParaRPr lang="es-EC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C" sz="1600" dirty="0"/>
              <a:t> 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s-EC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C" sz="2000" dirty="0"/>
          </a:p>
          <a:p>
            <a:pPr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C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86" y="1012631"/>
            <a:ext cx="752154" cy="10544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519238" y="1355210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altLang="en-US" b="1" dirty="0"/>
              <a:t>Degradación del suelo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649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s-EC" dirty="0"/>
              <a:t>3. Degradación de capital natural, relación con el área económica 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6761233" y="2358742"/>
            <a:ext cx="5231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Área económica: </a:t>
            </a:r>
            <a:endParaRPr lang="es-ES" dirty="0"/>
          </a:p>
          <a:p>
            <a:pPr marL="285750" lvl="0" indent="-285750" algn="ctr">
              <a:buFontTx/>
              <a:buChar char="-"/>
            </a:pPr>
            <a:r>
              <a:rPr lang="es-ES" dirty="0"/>
              <a:t>Los precios de los bienes y servicios no incluyen los daños ambientales (degradación de capital natural)</a:t>
            </a:r>
          </a:p>
          <a:p>
            <a:pPr marL="285750" lvl="0" indent="-285750" algn="ctr">
              <a:buFontTx/>
              <a:buChar char="-"/>
            </a:pPr>
            <a:r>
              <a:rPr lang="es-ES" dirty="0"/>
              <a:t>Precios bajos (no reflejan el verdadero valor de la producción a nivel económico y social), mayor consumo.  </a:t>
            </a:r>
          </a:p>
          <a:p>
            <a:pPr marL="285750" lvl="0" indent="-285750" algn="ctr">
              <a:buFontTx/>
              <a:buChar char="-"/>
            </a:pPr>
            <a:r>
              <a:rPr lang="es-ES" dirty="0"/>
              <a:t>“Business as usual”, producción y consumo acelerado.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041909" y="6309647"/>
            <a:ext cx="1715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Fuente: EMF, 2017</a:t>
            </a:r>
            <a:endParaRPr lang="en-US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" y="2539661"/>
            <a:ext cx="6205497" cy="19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041909" y="6309647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Fuente: WWF, 2018</a:t>
            </a:r>
            <a:endParaRPr lang="en-US" sz="14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s-EC" dirty="0"/>
              <a:t>3. Degradación de capital natural, relación con el área social 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2" y="2030286"/>
            <a:ext cx="3885842" cy="272009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699737" y="2347718"/>
            <a:ext cx="52315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Área social: </a:t>
            </a:r>
            <a:endParaRPr lang="es-ES" dirty="0"/>
          </a:p>
          <a:p>
            <a:pPr marL="285750" lvl="0" indent="-285750" algn="ctr">
              <a:buFontTx/>
              <a:buChar char="-"/>
            </a:pPr>
            <a:r>
              <a:rPr lang="es-ES" dirty="0"/>
              <a:t>Distribución de ingresos desequilibrada (brecha entre pobreza y riqueza).</a:t>
            </a:r>
          </a:p>
          <a:p>
            <a:pPr marL="285750" lvl="0" indent="-285750" algn="ctr">
              <a:buFontTx/>
              <a:buChar char="-"/>
            </a:pPr>
            <a:r>
              <a:rPr lang="es-ES" dirty="0"/>
              <a:t>Necesidades como agua potable y energía no satisfechas. </a:t>
            </a:r>
          </a:p>
          <a:p>
            <a:pPr marL="285750" lvl="0" indent="-285750" algn="ctr">
              <a:buFontTx/>
              <a:buChar char="-"/>
            </a:pPr>
            <a:r>
              <a:rPr lang="es-ES" dirty="0"/>
              <a:t>Salud humana: enfermedades</a:t>
            </a:r>
          </a:p>
          <a:p>
            <a:pPr marL="285750" lvl="0" indent="-285750" algn="ctr">
              <a:buFontTx/>
              <a:buChar char="-"/>
            </a:pPr>
            <a:r>
              <a:rPr lang="es-ES" dirty="0"/>
              <a:t>Problemas de equidad de género </a:t>
            </a:r>
          </a:p>
        </p:txBody>
      </p:sp>
    </p:spTree>
    <p:extLst>
      <p:ext uri="{BB962C8B-B14F-4D97-AF65-F5344CB8AC3E}">
        <p14:creationId xmlns:p14="http://schemas.microsoft.com/office/powerpoint/2010/main" val="147407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s-EC" dirty="0"/>
              <a:t>¿Por qué estudiamos Ciencias de la Sostenibilidad?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852" y="1556846"/>
            <a:ext cx="9120534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/>
              <a:t>Principales cosmovisiones ambientales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6314" y="1852311"/>
            <a:ext cx="11745685" cy="787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>
              <a:solidFill>
                <a:schemeClr val="tx1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schemeClr val="tx1"/>
                </a:solidFill>
              </a:rPr>
              <a:t>Difieren de acuerdo a las necesidades humanas y a como perciben su interacción con la biosfera.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5233" y="2443242"/>
            <a:ext cx="11796347" cy="109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1. </a:t>
            </a:r>
            <a:r>
              <a:rPr lang="en-US" altLang="en-US" b="1" dirty="0" err="1">
                <a:solidFill>
                  <a:schemeClr val="tx1"/>
                </a:solidFill>
              </a:rPr>
              <a:t>Antropocéntrica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 err="1">
                <a:solidFill>
                  <a:schemeClr val="tx1"/>
                </a:solidFill>
              </a:rPr>
              <a:t>Cosmovisión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ambiental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centrada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en</a:t>
            </a:r>
            <a:r>
              <a:rPr lang="en-US" altLang="en-US" dirty="0">
                <a:solidFill>
                  <a:schemeClr val="tx1"/>
                </a:solidFill>
              </a:rPr>
              <a:t> el </a:t>
            </a:r>
            <a:r>
              <a:rPr lang="en-US" altLang="en-US" dirty="0" err="1">
                <a:solidFill>
                  <a:schemeClr val="tx1"/>
                </a:solidFill>
              </a:rPr>
              <a:t>ser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humano</a:t>
            </a:r>
            <a:r>
              <a:rPr lang="en-US" altLang="en-US" dirty="0">
                <a:solidFill>
                  <a:schemeClr val="tx1"/>
                </a:solidFill>
              </a:rPr>
              <a:t> y </a:t>
            </a:r>
            <a:r>
              <a:rPr lang="en-US" altLang="en-US" dirty="0" err="1">
                <a:solidFill>
                  <a:schemeClr val="tx1"/>
                </a:solidFill>
              </a:rPr>
              <a:t>sus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beneficios</a:t>
            </a:r>
            <a:r>
              <a:rPr lang="en-US" altLang="en-US" dirty="0">
                <a:solidFill>
                  <a:schemeClr val="tx1"/>
                </a:solidFill>
              </a:rPr>
              <a:t> con </a:t>
            </a:r>
            <a:r>
              <a:rPr lang="en-US" altLang="en-US" dirty="0" err="1">
                <a:solidFill>
                  <a:schemeClr val="tx1"/>
                </a:solidFill>
              </a:rPr>
              <a:t>respecto</a:t>
            </a:r>
            <a:r>
              <a:rPr lang="en-US" altLang="en-US" dirty="0">
                <a:solidFill>
                  <a:schemeClr val="tx1"/>
                </a:solidFill>
              </a:rPr>
              <a:t> a la </a:t>
            </a:r>
            <a:r>
              <a:rPr lang="en-US" altLang="en-US" dirty="0" err="1">
                <a:solidFill>
                  <a:schemeClr val="tx1"/>
                </a:solidFill>
              </a:rPr>
              <a:t>naturaleza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</a:p>
          <a:p>
            <a:r>
              <a:rPr lang="es-EC" altLang="en-US" dirty="0">
                <a:solidFill>
                  <a:schemeClr val="tx1"/>
                </a:solidFill>
              </a:rPr>
              <a:t>2</a:t>
            </a:r>
            <a:r>
              <a:rPr lang="es-EC" altLang="en-US" b="1" dirty="0">
                <a:solidFill>
                  <a:schemeClr val="tx1"/>
                </a:solidFill>
              </a:rPr>
              <a:t>. </a:t>
            </a:r>
            <a:r>
              <a:rPr lang="es-EC" altLang="en-US" b="1" dirty="0" err="1">
                <a:solidFill>
                  <a:schemeClr val="tx1"/>
                </a:solidFill>
              </a:rPr>
              <a:t>Biocéntrica</a:t>
            </a:r>
            <a:r>
              <a:rPr lang="es-EC" altLang="en-US" b="1" dirty="0">
                <a:solidFill>
                  <a:schemeClr val="tx1"/>
                </a:solidFill>
              </a:rPr>
              <a:t>: </a:t>
            </a:r>
            <a:r>
              <a:rPr lang="es-EC" altLang="en-US" dirty="0">
                <a:solidFill>
                  <a:schemeClr val="tx1"/>
                </a:solidFill>
              </a:rPr>
              <a:t>Cosmovisión ambiental horizontal, todos los seres son parte de la naturaleza y de igual importancia. 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1257" t="10817" r="7924" b="21394"/>
          <a:stretch/>
        </p:blipFill>
        <p:spPr>
          <a:xfrm>
            <a:off x="3168501" y="4062014"/>
            <a:ext cx="5092587" cy="24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637" y="362156"/>
            <a:ext cx="11174186" cy="590931"/>
          </a:xfrm>
        </p:spPr>
        <p:txBody>
          <a:bodyPr anchor="b"/>
          <a:lstStyle/>
          <a:p>
            <a:pPr eaLnBrk="1" hangingPunct="1"/>
            <a:r>
              <a:rPr lang="en-US" altLang="en-US" dirty="0"/>
              <a:t>4. ¿</a:t>
            </a:r>
            <a:r>
              <a:rPr lang="en-US" altLang="en-US" dirty="0" err="1"/>
              <a:t>Cómo</a:t>
            </a:r>
            <a:r>
              <a:rPr lang="en-US" altLang="en-US" dirty="0"/>
              <a:t> </a:t>
            </a:r>
            <a:r>
              <a:rPr lang="en-US" altLang="en-US" dirty="0" err="1"/>
              <a:t>podemos</a:t>
            </a:r>
            <a:r>
              <a:rPr lang="en-US" altLang="en-US" dirty="0"/>
              <a:t> </a:t>
            </a:r>
            <a:r>
              <a:rPr lang="en-US" altLang="en-US" dirty="0" err="1"/>
              <a:t>vivir</a:t>
            </a:r>
            <a:r>
              <a:rPr lang="en-US" altLang="en-US" dirty="0"/>
              <a:t> de forma </a:t>
            </a:r>
            <a:r>
              <a:rPr lang="en-US" altLang="en-US" dirty="0" err="1"/>
              <a:t>sostenible</a:t>
            </a:r>
            <a:r>
              <a:rPr lang="en-US" altLang="en-US" dirty="0"/>
              <a:t>?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637" y="1313890"/>
            <a:ext cx="11796347" cy="109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altLang="en-US" b="1" dirty="0" err="1">
                <a:solidFill>
                  <a:schemeClr val="tx1"/>
                </a:solidFill>
              </a:rPr>
              <a:t>Alfabetización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en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temas</a:t>
            </a:r>
            <a:r>
              <a:rPr lang="en-US" altLang="en-US" b="1" dirty="0">
                <a:solidFill>
                  <a:schemeClr val="tx1"/>
                </a:solidFill>
              </a:rPr>
              <a:t> de Sostenibilidad </a:t>
            </a:r>
          </a:p>
          <a:p>
            <a:pPr marL="342900" indent="-342900">
              <a:buAutoNum type="arabicPeriod"/>
            </a:pPr>
            <a:r>
              <a:rPr lang="es-EC" altLang="en-US" b="1" dirty="0">
                <a:solidFill>
                  <a:schemeClr val="tx1"/>
                </a:solidFill>
              </a:rPr>
              <a:t>Aprender de la naturaleza </a:t>
            </a:r>
          </a:p>
          <a:p>
            <a:pPr marL="342900" indent="-342900">
              <a:buAutoNum type="arabicPeriod"/>
            </a:pPr>
            <a:r>
              <a:rPr lang="es-EC" altLang="en-US" b="1" dirty="0">
                <a:solidFill>
                  <a:schemeClr val="tx1"/>
                </a:solidFill>
              </a:rPr>
              <a:t>Vivir de manera más simple y ligera en la Tierra </a:t>
            </a:r>
          </a:p>
          <a:p>
            <a:pPr marL="342900" indent="-342900">
              <a:buAutoNum type="arabicPeriod"/>
            </a:pPr>
            <a:r>
              <a:rPr lang="es-EC" altLang="en-US" b="1" dirty="0">
                <a:solidFill>
                  <a:schemeClr val="tx1"/>
                </a:solidFill>
              </a:rPr>
              <a:t>Ciudadanos medioambientalmente activos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92477" y="4973322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Continuo aprendizaje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7878" y="3670579"/>
            <a:ext cx="5729394" cy="22269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"La tierra proporciona suficiente para satisfacer cada necesidad de la persona pero no la codicia de cada persona. . . Cuando tomamos más de lo que necesitamos, simplemente tomamos de cada otro, pedir prestado del futuro o destruir el medio ambiente y otras especies “</a:t>
            </a:r>
            <a:r>
              <a:rPr kumimoji="0" lang="es-ES" altLang="en-US" sz="21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(Mahatma Gandhi)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02" y="2240662"/>
            <a:ext cx="4965262" cy="25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anchor="b"/>
          <a:lstStyle/>
          <a:p>
            <a:pPr eaLnBrk="1" hangingPunct="1"/>
            <a:r>
              <a:rPr lang="en-US" altLang="en-US" dirty="0"/>
              <a:t>¿</a:t>
            </a:r>
            <a:r>
              <a:rPr lang="en-US" altLang="en-US" dirty="0" err="1"/>
              <a:t>Podemos</a:t>
            </a:r>
            <a:r>
              <a:rPr lang="en-US" altLang="en-US" dirty="0"/>
              <a:t> </a:t>
            </a:r>
            <a:r>
              <a:rPr lang="en-US" altLang="en-US" dirty="0" err="1"/>
              <a:t>convertirnos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mejores</a:t>
            </a:r>
            <a:r>
              <a:rPr lang="en-US" altLang="en-US" dirty="0"/>
              <a:t> </a:t>
            </a:r>
            <a:r>
              <a:rPr lang="en-US" altLang="en-US" dirty="0" err="1"/>
              <a:t>ciudadanos</a:t>
            </a:r>
            <a:r>
              <a:rPr lang="en-US" altLang="en-US" dirty="0"/>
              <a:t>? 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7870"/>
            <a:ext cx="6745794" cy="477009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Evitar</a:t>
            </a:r>
            <a:r>
              <a:rPr lang="en-US" altLang="en-US" dirty="0"/>
              <a:t> </a:t>
            </a:r>
            <a:r>
              <a:rPr lang="en-US" altLang="en-US" dirty="0" err="1"/>
              <a:t>trampas</a:t>
            </a:r>
            <a:r>
              <a:rPr lang="en-US" altLang="en-US" dirty="0"/>
              <a:t> </a:t>
            </a:r>
            <a:r>
              <a:rPr lang="en-US" altLang="en-US" dirty="0" err="1"/>
              <a:t>mentales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 err="1"/>
              <a:t>Pesimismo</a:t>
            </a:r>
            <a:r>
              <a:rPr lang="en-US" altLang="en-US" dirty="0"/>
              <a:t> “no </a:t>
            </a:r>
            <a:r>
              <a:rPr lang="en-US" altLang="en-US" dirty="0" err="1"/>
              <a:t>podemos</a:t>
            </a:r>
            <a:r>
              <a:rPr lang="en-US" altLang="en-US" dirty="0"/>
              <a:t> </a:t>
            </a:r>
            <a:r>
              <a:rPr lang="en-US" altLang="en-US" dirty="0" err="1"/>
              <a:t>cambiar</a:t>
            </a:r>
            <a:r>
              <a:rPr lang="en-US" altLang="en-US" dirty="0"/>
              <a:t> el </a:t>
            </a:r>
            <a:r>
              <a:rPr lang="en-US" altLang="en-US" dirty="0" err="1"/>
              <a:t>curso</a:t>
            </a:r>
            <a:r>
              <a:rPr lang="en-US" altLang="en-US" dirty="0"/>
              <a:t> del </a:t>
            </a:r>
            <a:r>
              <a:rPr lang="en-US" altLang="en-US" dirty="0" err="1"/>
              <a:t>planeta</a:t>
            </a:r>
            <a:r>
              <a:rPr lang="en-US" altLang="en-US" dirty="0"/>
              <a:t> y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degradación</a:t>
            </a:r>
            <a:r>
              <a:rPr lang="en-US" altLang="en-US" dirty="0"/>
              <a:t>”</a:t>
            </a:r>
          </a:p>
          <a:p>
            <a:pPr lvl="1" eaLnBrk="1" hangingPunct="1"/>
            <a:r>
              <a:rPr lang="en-US" altLang="en-US" dirty="0" err="1"/>
              <a:t>Optimismo</a:t>
            </a:r>
            <a:r>
              <a:rPr lang="en-US" altLang="en-US" dirty="0"/>
              <a:t> </a:t>
            </a:r>
            <a:r>
              <a:rPr lang="en-US" altLang="en-US" dirty="0" err="1"/>
              <a:t>ciego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que la </a:t>
            </a:r>
            <a:r>
              <a:rPr lang="en-US" altLang="en-US" dirty="0" err="1"/>
              <a:t>tecnología</a:t>
            </a:r>
            <a:r>
              <a:rPr lang="en-US" altLang="en-US" dirty="0"/>
              <a:t> </a:t>
            </a:r>
            <a:r>
              <a:rPr lang="en-US" altLang="en-US" dirty="0" err="1"/>
              <a:t>mejorará</a:t>
            </a:r>
            <a:r>
              <a:rPr lang="en-US" altLang="en-US" dirty="0"/>
              <a:t> </a:t>
            </a:r>
            <a:r>
              <a:rPr lang="en-US" altLang="en-US" dirty="0" err="1"/>
              <a:t>todo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s-EC" altLang="en-US" dirty="0"/>
              <a:t>Mantener una actitud positiva</a:t>
            </a:r>
          </a:p>
          <a:p>
            <a:pPr eaLnBrk="1" hangingPunct="1"/>
            <a:r>
              <a:rPr lang="en-US" altLang="en-US" dirty="0" err="1"/>
              <a:t>Reconocer</a:t>
            </a:r>
            <a:r>
              <a:rPr lang="en-US" altLang="en-US" dirty="0"/>
              <a:t> la </a:t>
            </a:r>
            <a:r>
              <a:rPr lang="en-US" altLang="en-US" dirty="0" err="1"/>
              <a:t>diversidad</a:t>
            </a:r>
            <a:r>
              <a:rPr lang="en-US" altLang="en-US" dirty="0"/>
              <a:t> de </a:t>
            </a:r>
            <a:r>
              <a:rPr lang="en-US" altLang="en-US" dirty="0" err="1"/>
              <a:t>posibles</a:t>
            </a:r>
            <a:r>
              <a:rPr lang="en-US" altLang="en-US" dirty="0"/>
              <a:t> </a:t>
            </a:r>
            <a:r>
              <a:rPr lang="en-US" altLang="en-US" dirty="0" err="1"/>
              <a:t>soluciones</a:t>
            </a:r>
            <a:r>
              <a:rPr lang="en-US" altLang="en-US" dirty="0"/>
              <a:t> </a:t>
            </a:r>
            <a:r>
              <a:rPr lang="en-US" altLang="en-US" dirty="0" err="1"/>
              <a:t>medioambientales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s-EC" altLang="en-US" dirty="0"/>
              <a:t>Disfrutar de la vida y tomar parte en las soluciones </a:t>
            </a:r>
            <a:endParaRPr lang="en-US" altLang="en-US" dirty="0"/>
          </a:p>
        </p:txBody>
      </p:sp>
      <p:pic>
        <p:nvPicPr>
          <p:cNvPr id="24580" name="Picture 4" descr="Consejos para Mantener una Mente y Actitud Posit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60" y="2138191"/>
            <a:ext cx="4514340" cy="2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7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0" y="344387"/>
            <a:ext cx="11174186" cy="590931"/>
          </a:xfrm>
        </p:spPr>
        <p:txBody>
          <a:bodyPr/>
          <a:lstStyle/>
          <a:p>
            <a:r>
              <a:rPr lang="es-ES" dirty="0"/>
              <a:t>Trabajo autónomo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1" y="1111978"/>
            <a:ext cx="5815012" cy="21561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9461" y="4199608"/>
            <a:ext cx="10025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Verdana" panose="020B0604030504040204" pitchFamily="34" charset="0"/>
              </a:rPr>
              <a:t>Tarea: Ingresa a </a:t>
            </a:r>
            <a:r>
              <a:rPr lang="es-EC" b="1" dirty="0" err="1">
                <a:latin typeface="Verdana" panose="020B0604030504040204" pitchFamily="34" charset="0"/>
              </a:rPr>
              <a:t>sustainability.google</a:t>
            </a:r>
            <a:r>
              <a:rPr lang="es-EC" b="1" dirty="0">
                <a:latin typeface="Verdana" panose="020B0604030504040204" pitchFamily="34" charset="0"/>
              </a:rPr>
              <a:t>  Ingresa a “</a:t>
            </a:r>
            <a:r>
              <a:rPr lang="es-EC" b="1" dirty="0" err="1">
                <a:latin typeface="Verdana" panose="020B0604030504040204" pitchFamily="34" charset="0"/>
              </a:rPr>
              <a:t>learn</a:t>
            </a:r>
            <a:r>
              <a:rPr lang="es-EC" b="1" dirty="0">
                <a:latin typeface="Verdana" panose="020B0604030504040204" pitchFamily="34" charset="0"/>
              </a:rPr>
              <a:t> </a:t>
            </a:r>
            <a:r>
              <a:rPr lang="es-EC" b="1" dirty="0" err="1">
                <a:latin typeface="Verdana" panose="020B0604030504040204" pitchFamily="34" charset="0"/>
              </a:rPr>
              <a:t>how</a:t>
            </a:r>
            <a:r>
              <a:rPr lang="es-EC" b="1" dirty="0">
                <a:latin typeface="Verdana" panose="020B0604030504040204" pitchFamily="34" charset="0"/>
              </a:rPr>
              <a:t> </a:t>
            </a:r>
            <a:r>
              <a:rPr lang="es-EC" b="1" dirty="0" err="1">
                <a:latin typeface="Verdana" panose="020B0604030504040204" pitchFamily="34" charset="0"/>
              </a:rPr>
              <a:t>small</a:t>
            </a:r>
            <a:r>
              <a:rPr lang="es-EC" b="1" dirty="0">
                <a:latin typeface="Verdana" panose="020B0604030504040204" pitchFamily="34" charset="0"/>
              </a:rPr>
              <a:t> </a:t>
            </a:r>
            <a:r>
              <a:rPr lang="es-EC" b="1" dirty="0" err="1">
                <a:latin typeface="Verdana" panose="020B0604030504040204" pitchFamily="34" charset="0"/>
              </a:rPr>
              <a:t>changes</a:t>
            </a:r>
            <a:r>
              <a:rPr lang="es-EC" b="1" dirty="0">
                <a:latin typeface="Verdana" panose="020B0604030504040204" pitchFamily="34" charset="0"/>
              </a:rPr>
              <a:t> can </a:t>
            </a:r>
            <a:r>
              <a:rPr lang="es-EC" b="1" dirty="0" err="1">
                <a:latin typeface="Verdana" panose="020B0604030504040204" pitchFamily="34" charset="0"/>
              </a:rPr>
              <a:t>make</a:t>
            </a:r>
            <a:r>
              <a:rPr lang="es-EC" b="1" dirty="0">
                <a:latin typeface="Verdana" panose="020B0604030504040204" pitchFamily="34" charset="0"/>
              </a:rPr>
              <a:t> a </a:t>
            </a:r>
            <a:r>
              <a:rPr lang="es-EC" b="1" dirty="0" err="1">
                <a:latin typeface="Verdana" panose="020B0604030504040204" pitchFamily="34" charset="0"/>
              </a:rPr>
              <a:t>big</a:t>
            </a:r>
            <a:r>
              <a:rPr lang="es-EC" b="1" dirty="0">
                <a:latin typeface="Verdana" panose="020B0604030504040204" pitchFamily="34" charset="0"/>
              </a:rPr>
              <a:t> </a:t>
            </a:r>
            <a:r>
              <a:rPr lang="es-EC" b="1" dirty="0" err="1">
                <a:latin typeface="Verdana" panose="020B0604030504040204" pitchFamily="34" charset="0"/>
              </a:rPr>
              <a:t>impact</a:t>
            </a:r>
            <a:r>
              <a:rPr lang="es-EC" b="1" dirty="0">
                <a:latin typeface="Verdana" panose="020B0604030504040204" pitchFamily="34" charset="0"/>
              </a:rPr>
              <a:t> </a:t>
            </a:r>
            <a:r>
              <a:rPr lang="es-EC" b="1" dirty="0" err="1">
                <a:latin typeface="Verdana" panose="020B0604030504040204" pitchFamily="34" charset="0"/>
              </a:rPr>
              <a:t>on</a:t>
            </a:r>
            <a:r>
              <a:rPr lang="es-EC" b="1" dirty="0">
                <a:latin typeface="Verdana" panose="020B0604030504040204" pitchFamily="34" charset="0"/>
              </a:rPr>
              <a:t> </a:t>
            </a:r>
            <a:r>
              <a:rPr lang="es-EC" b="1" dirty="0" err="1">
                <a:latin typeface="Verdana" panose="020B0604030504040204" pitchFamily="34" charset="0"/>
              </a:rPr>
              <a:t>our</a:t>
            </a:r>
            <a:r>
              <a:rPr lang="es-EC" b="1" dirty="0">
                <a:latin typeface="Verdana" panose="020B0604030504040204" pitchFamily="34" charset="0"/>
              </a:rPr>
              <a:t> </a:t>
            </a:r>
            <a:r>
              <a:rPr lang="es-EC" b="1" dirty="0" err="1">
                <a:latin typeface="Verdana" panose="020B0604030504040204" pitchFamily="34" charset="0"/>
              </a:rPr>
              <a:t>planet</a:t>
            </a:r>
            <a:r>
              <a:rPr lang="es-EC" b="1" dirty="0">
                <a:latin typeface="Verdana" panose="020B0604030504040204" pitchFamily="34" charset="0"/>
              </a:rPr>
              <a:t>” y escoge el tema de tu interés. Intégralo al contexto de Ecuador, analízalo desde la visión de la sostenibilidad con sus tres áreas: económica, social y ambiental. En máximo 1000 palabras desarrolla el concepto de sostenibilidad. Utiliza otras referencias para sustentar tus ideas.  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15" y="935318"/>
            <a:ext cx="3675099" cy="30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Referencias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B55ADEC1-ADE2-43F8-861F-F5E2E26819F4}"/>
              </a:ext>
            </a:extLst>
          </p:cNvPr>
          <p:cNvSpPr txBox="1">
            <a:spLocks/>
          </p:cNvSpPr>
          <p:nvPr/>
        </p:nvSpPr>
        <p:spPr>
          <a:xfrm>
            <a:off x="446315" y="1463040"/>
            <a:ext cx="11410905" cy="4770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Koskinen, Otto. (2016). Evaluation of the main energy scenarios for the global energy transition. </a:t>
            </a:r>
          </a:p>
          <a:p>
            <a:r>
              <a:rPr lang="es-ES" dirty="0"/>
              <a:t>Miller &amp; </a:t>
            </a:r>
            <a:r>
              <a:rPr lang="es-ES" dirty="0" err="1"/>
              <a:t>Spoolman</a:t>
            </a:r>
            <a:r>
              <a:rPr lang="es-ES" dirty="0"/>
              <a:t>. (2018). Living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Environment</a:t>
            </a:r>
            <a:r>
              <a:rPr lang="es-ES" dirty="0"/>
              <a:t> 19th </a:t>
            </a:r>
            <a:r>
              <a:rPr lang="es-ES" dirty="0" err="1"/>
              <a:t>edition</a:t>
            </a:r>
            <a:r>
              <a:rPr lang="es-ES" dirty="0"/>
              <a:t>. </a:t>
            </a:r>
          </a:p>
          <a:p>
            <a:r>
              <a:rPr lang="es-ES" dirty="0"/>
              <a:t>WWF (2016). Informe planeta vivo. Encontrado en: https://wwf.panda.org/es/noticias_y_publicaciones/publicaciones/informe_planeta_vivo_2016/</a:t>
            </a:r>
          </a:p>
          <a:p>
            <a:r>
              <a:rPr lang="es-ES" dirty="0"/>
              <a:t>WWF (2018). Informe planeta vivo 2018: apuntando más alto. Encontrado en: https://wwf.panda.org/es/?337503/IPV2018</a:t>
            </a:r>
          </a:p>
          <a:p>
            <a:endParaRPr lang="en-US" dirty="0"/>
          </a:p>
          <a:p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281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3342"/>
            <a:ext cx="3932237" cy="590931"/>
          </a:xfrm>
        </p:spPr>
        <p:txBody>
          <a:bodyPr/>
          <a:lstStyle/>
          <a:p>
            <a:r>
              <a:rPr lang="es-EC" dirty="0"/>
              <a:t>Texto Guía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77933" cy="3811588"/>
          </a:xfrm>
        </p:spPr>
        <p:txBody>
          <a:bodyPr>
            <a:normAutofit lnSpcReduction="10000"/>
          </a:bodyPr>
          <a:lstStyle/>
          <a:p>
            <a:r>
              <a:rPr lang="en-AU" sz="2800" b="1" dirty="0"/>
              <a:t>G. Tyler Miller, Scott </a:t>
            </a:r>
            <a:r>
              <a:rPr lang="en-AU" sz="2800" b="1" dirty="0" err="1"/>
              <a:t>Spoolman</a:t>
            </a:r>
            <a:r>
              <a:rPr lang="en-AU" sz="2800" b="1" dirty="0"/>
              <a:t>. </a:t>
            </a:r>
            <a:r>
              <a:rPr lang="es-ES" sz="2800" b="1" dirty="0"/>
              <a:t>(2020). Ciencia Ambiental. </a:t>
            </a:r>
            <a:r>
              <a:rPr lang="es-ES" sz="2000" dirty="0"/>
              <a:t>(1era). Estados Unidos: </a:t>
            </a:r>
            <a:r>
              <a:rPr lang="es-ES" sz="2400" b="1" dirty="0" err="1"/>
              <a:t>Cengage</a:t>
            </a:r>
            <a:r>
              <a:rPr lang="es-ES" sz="2000" dirty="0"/>
              <a:t>. ISBN-10: 607526891X, ISBN-13: 9786075268910 </a:t>
            </a:r>
          </a:p>
          <a:p>
            <a:endParaRPr lang="es-ES" sz="2000" dirty="0"/>
          </a:p>
          <a:p>
            <a:r>
              <a:rPr lang="es-ES" sz="2000" dirty="0"/>
              <a:t>Disponible en página web del Centro de Información Bibliotecario: </a:t>
            </a:r>
            <a:r>
              <a:rPr lang="es-ES" sz="2000" dirty="0">
                <a:hlinkClick r:id="rId2"/>
              </a:rPr>
              <a:t>https://cienciasbasicas.vstbridge.com/#/collection</a:t>
            </a:r>
            <a:endParaRPr lang="es-ES" sz="2000" dirty="0"/>
          </a:p>
          <a:p>
            <a:r>
              <a:rPr lang="es-ES" sz="2000" dirty="0"/>
              <a:t>Contraseña: mArz020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41" y="492311"/>
            <a:ext cx="4719937" cy="53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Textos complementarios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69342" y="1414731"/>
            <a:ext cx="107312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Sustainability: A Comprehensive Foundation. </a:t>
            </a:r>
            <a:r>
              <a:rPr lang="en-US" sz="2400" dirty="0" err="1"/>
              <a:t>Theis</a:t>
            </a:r>
            <a:r>
              <a:rPr lang="en-US" sz="2400" dirty="0"/>
              <a:t> Tom. (2015). Sustainability: A Comprehensive Foundation. (12th). </a:t>
            </a:r>
            <a:r>
              <a:rPr lang="es-ES" sz="2400" dirty="0"/>
              <a:t>Chicago, USA: </a:t>
            </a:r>
            <a:r>
              <a:rPr lang="es-ES" sz="2400" dirty="0" err="1"/>
              <a:t>University</a:t>
            </a:r>
            <a:r>
              <a:rPr lang="es-ES" sz="2400" dirty="0"/>
              <a:t> of Illinois, Chicago. ISBN-10: 1680921533, ISBN-13: 9781680921533.</a:t>
            </a:r>
          </a:p>
          <a:p>
            <a:pPr lvl="0"/>
            <a:endParaRPr lang="es-EC" sz="2400" dirty="0"/>
          </a:p>
          <a:p>
            <a:pPr lvl="0"/>
            <a:r>
              <a:rPr lang="es-ES" sz="2400" dirty="0"/>
              <a:t>Ciencias de la Tierra UNA INTRODUCCIÓN A LA GEOLOGÍA FÍSICA. </a:t>
            </a:r>
            <a:r>
              <a:rPr lang="es-ES" sz="2400" dirty="0" err="1"/>
              <a:t>Tarbuck</a:t>
            </a:r>
            <a:r>
              <a:rPr lang="es-ES" sz="2400" dirty="0"/>
              <a:t>, E. J.; </a:t>
            </a:r>
            <a:r>
              <a:rPr lang="es-ES" sz="2400" dirty="0" err="1"/>
              <a:t>Lutgens</a:t>
            </a:r>
            <a:r>
              <a:rPr lang="es-ES" sz="2400" dirty="0"/>
              <a:t>, F. K., y Tasa, D. (2005). Ciencias de la Tierra UNA INTRODUCCIÓN A LA GEOLOGÍA FÍSICA. (Octava). Madrid: Pearson. ISBN-10: 8483226901, ISBN-13: 9788483226902.</a:t>
            </a:r>
          </a:p>
          <a:p>
            <a:pPr lvl="0"/>
            <a:endParaRPr lang="es-EC" sz="2400" dirty="0"/>
          </a:p>
          <a:p>
            <a:pPr lvl="0"/>
            <a:r>
              <a:rPr lang="es-ES" sz="2400" dirty="0"/>
              <a:t>La era del desarrollo sostenible. Jeffrey D. Sachs. (2015). La era del desarrollo sostenible. (1era). USA: DEUSTO. ISBN-10: 8423422909, ISBN-13: 9788423422906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082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Programa resumido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1872" y="1673524"/>
            <a:ext cx="105759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PRIMER PARCIAL:</a:t>
            </a:r>
          </a:p>
          <a:p>
            <a:r>
              <a:rPr lang="es-ES" sz="2400" i="1" dirty="0"/>
              <a:t>UNIDAD 1: Ambiente y sostenibilidad (3 horas )                    </a:t>
            </a:r>
            <a:endParaRPr lang="es-EC" sz="2400" dirty="0"/>
          </a:p>
          <a:p>
            <a:r>
              <a:rPr lang="es-ES" sz="2400" i="1" dirty="0"/>
              <a:t>UNIDAD  2: Principios ecológicos de la sostenibilidad (9 horas)</a:t>
            </a:r>
            <a:endParaRPr lang="es-EC" sz="2400" dirty="0"/>
          </a:p>
          <a:p>
            <a:r>
              <a:rPr lang="es-ES" sz="2400" i="1" dirty="0"/>
              <a:t>UNIDAD 3: Uso sostenible de los recursos naturales (9 horas)</a:t>
            </a:r>
          </a:p>
          <a:p>
            <a:endParaRPr lang="es-ES" sz="2400" i="1" dirty="0"/>
          </a:p>
          <a:p>
            <a:r>
              <a:rPr lang="es-ES" sz="2400" i="1" dirty="0"/>
              <a:t>SEGUNDO PARCIAL:</a:t>
            </a:r>
            <a:endParaRPr lang="es-EC" sz="2400" dirty="0"/>
          </a:p>
          <a:p>
            <a:r>
              <a:rPr lang="es-ES" sz="2400" i="1" dirty="0"/>
              <a:t>UNIDAD 4: Sosteniendo la calidad ambiental (12 horas)</a:t>
            </a:r>
            <a:endParaRPr lang="es-EC" sz="2400" dirty="0"/>
          </a:p>
          <a:p>
            <a:r>
              <a:rPr lang="es-EC" sz="2400" i="1" dirty="0"/>
              <a:t>UNIDAD 5: Desarrollo sostenible (9 horas)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2548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Reglamentos para el curso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8564" y="1680882"/>
            <a:ext cx="93322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REGLAMENTO DE GRADO (REG-ACA-VRA-035) MAYO 2020</a:t>
            </a:r>
            <a:endParaRPr lang="es-EC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REGLAMENTO DE DISCIPLINA [# 2421]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LINEAMIENTOS PARA EL OPTIMO DESARROLLO DE CLASES VIRTUALES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CÓDIGO DE ÉTICA ACADÉMICO/COMPROMISO DE HONOR DEL CURSO</a:t>
            </a:r>
          </a:p>
          <a:p>
            <a:pPr lvl="0"/>
            <a:endParaRPr lang="es-ES" dirty="0"/>
          </a:p>
          <a:p>
            <a:pPr lvl="0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028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Política de calificación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20327A-7E4C-43CD-B699-85B61D2BA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76449"/>
              </p:ext>
            </p:extLst>
          </p:nvPr>
        </p:nvGraphicFramePr>
        <p:xfrm>
          <a:off x="1351723" y="1199214"/>
          <a:ext cx="9186360" cy="46169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457131">
                  <a:extLst>
                    <a:ext uri="{9D8B030D-6E8A-4147-A177-3AD203B41FA5}">
                      <a16:colId xmlns:a16="http://schemas.microsoft.com/office/drawing/2014/main" val="1922913561"/>
                    </a:ext>
                  </a:extLst>
                </a:gridCol>
                <a:gridCol w="1116269">
                  <a:extLst>
                    <a:ext uri="{9D8B030D-6E8A-4147-A177-3AD203B41FA5}">
                      <a16:colId xmlns:a16="http://schemas.microsoft.com/office/drawing/2014/main" val="2604621934"/>
                    </a:ext>
                  </a:extLst>
                </a:gridCol>
                <a:gridCol w="1203178">
                  <a:extLst>
                    <a:ext uri="{9D8B030D-6E8A-4147-A177-3AD203B41FA5}">
                      <a16:colId xmlns:a16="http://schemas.microsoft.com/office/drawing/2014/main" val="1722746662"/>
                    </a:ext>
                  </a:extLst>
                </a:gridCol>
                <a:gridCol w="1337491">
                  <a:extLst>
                    <a:ext uri="{9D8B030D-6E8A-4147-A177-3AD203B41FA5}">
                      <a16:colId xmlns:a16="http://schemas.microsoft.com/office/drawing/2014/main" val="4085419212"/>
                    </a:ext>
                  </a:extLst>
                </a:gridCol>
                <a:gridCol w="1083536">
                  <a:extLst>
                    <a:ext uri="{9D8B030D-6E8A-4147-A177-3AD203B41FA5}">
                      <a16:colId xmlns:a16="http://schemas.microsoft.com/office/drawing/2014/main" val="2737420238"/>
                    </a:ext>
                  </a:extLst>
                </a:gridCol>
                <a:gridCol w="1476319">
                  <a:extLst>
                    <a:ext uri="{9D8B030D-6E8A-4147-A177-3AD203B41FA5}">
                      <a16:colId xmlns:a16="http://schemas.microsoft.com/office/drawing/2014/main" val="27386468"/>
                    </a:ext>
                  </a:extLst>
                </a:gridCol>
                <a:gridCol w="1512436">
                  <a:extLst>
                    <a:ext uri="{9D8B030D-6E8A-4147-A177-3AD203B41FA5}">
                      <a16:colId xmlns:a16="http://schemas.microsoft.com/office/drawing/2014/main" val="3023495214"/>
                    </a:ext>
                  </a:extLst>
                </a:gridCol>
              </a:tblGrid>
              <a:tr h="81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Sincrónico/Contacto con Docente (65%)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Asincrónico/Aprendizaje autónomo (35%)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559486"/>
                  </a:ext>
                </a:extLst>
              </a:tr>
              <a:tr h="136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Evaluaciones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Examen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Teórico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Talleres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Lecciones: 2 lecciones por parcial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Proyecto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Trabajos autónomos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Componente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Teórico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1975"/>
                  </a:ext>
                </a:extLst>
              </a:tr>
              <a:tr h="81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Primera  evaluación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30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15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20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15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20 puntos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100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9800762"/>
                  </a:ext>
                </a:extLst>
              </a:tr>
              <a:tr h="81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Segunda evaluación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30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15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20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20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15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100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890779"/>
                  </a:ext>
                </a:extLst>
              </a:tr>
              <a:tr h="81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Tercera evaluación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100 puntos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N /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N/A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N/A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N / 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</a:rPr>
                        <a:t>100 puntos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68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0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Consideraciones adicionales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11530" y="1634490"/>
            <a:ext cx="97726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 plataforma de gestión de aprendizaje: Aula Virtual.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Las </a:t>
            </a:r>
            <a:r>
              <a:rPr lang="es-ES" sz="2000" dirty="0" err="1"/>
              <a:t>videoclases</a:t>
            </a:r>
            <a:r>
              <a:rPr lang="es-ES" sz="2000" dirty="0"/>
              <a:t> se llevarán acabo vía </a:t>
            </a:r>
            <a:r>
              <a:rPr lang="es-ES" sz="2000" dirty="0" err="1"/>
              <a:t>Teams</a:t>
            </a:r>
            <a:r>
              <a:rPr lang="es-ES" sz="2000" dirty="0"/>
              <a:t> donde serán grabadas y quedarán disponibles.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 asistencia es controlada, recuerde leer las medida. En caso de no asistir a talleres, lecciones o exámenes en contacto con el docente perderá el puntaje.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Los trabajos son entregados en Aula Virtual en las fechas indicadas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564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5153240"/>
            <a:ext cx="10607040" cy="701731"/>
          </a:xfrm>
        </p:spPr>
        <p:txBody>
          <a:bodyPr/>
          <a:lstStyle/>
          <a:p>
            <a:r>
              <a:rPr lang="es-EC" dirty="0"/>
              <a:t>Principios claves de la sostenibilidad </a:t>
            </a: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A13BBE6809CA4CA15FCD8FC9132672" ma:contentTypeVersion="9" ma:contentTypeDescription="Crear nuevo documento." ma:contentTypeScope="" ma:versionID="b529a875105c7dba4aebf12e0f776aea">
  <xsd:schema xmlns:xsd="http://www.w3.org/2001/XMLSchema" xmlns:xs="http://www.w3.org/2001/XMLSchema" xmlns:p="http://schemas.microsoft.com/office/2006/metadata/properties" xmlns:ns2="61334bef-1996-41d3-a700-24544e5fe85c" targetNamespace="http://schemas.microsoft.com/office/2006/metadata/properties" ma:root="true" ma:fieldsID="d4141f748bcf4c05bd3d954b791340d8" ns2:_="">
    <xsd:import namespace="61334bef-1996-41d3-a700-24544e5f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34bef-1996-41d3-a700-24544e5fe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1334bef-1996-41d3-a700-24544e5fe85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5EA0D7-4404-463E-B472-7DEBE25CF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34bef-1996-41d3-a700-24544e5fe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71af3243-3dd4-4a8d-8c0d-dd76da1f02a5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61334bef-1996-41d3-a700-24544e5fe85c"/>
  </ds:schemaRefs>
</ds:datastoreItem>
</file>

<file path=customXml/itemProps3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tf89715846</Template>
  <TotalTime>0</TotalTime>
  <Words>2970</Words>
  <Application>Microsoft Office PowerPoint</Application>
  <PresentationFormat>Panorámica</PresentationFormat>
  <Paragraphs>324</Paragraphs>
  <Slides>28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inherit</vt:lpstr>
      <vt:lpstr>MeridienLTStd-Bold</vt:lpstr>
      <vt:lpstr>MeridienLTStd-Roman</vt:lpstr>
      <vt:lpstr>Verdana</vt:lpstr>
      <vt:lpstr>Tema de Office</vt:lpstr>
      <vt:lpstr>CIENCIAS DE LA SOSTENIBILIDAD</vt:lpstr>
      <vt:lpstr>Objetivos de la asignatura</vt:lpstr>
      <vt:lpstr>Texto Guía</vt:lpstr>
      <vt:lpstr>Textos complementarios</vt:lpstr>
      <vt:lpstr>Programa resumido</vt:lpstr>
      <vt:lpstr>Reglamentos para el curso</vt:lpstr>
      <vt:lpstr>Política de calificación</vt:lpstr>
      <vt:lpstr>Consideraciones adicionales</vt:lpstr>
      <vt:lpstr>Principios claves de la sostenibilidad </vt:lpstr>
      <vt:lpstr>Tabla de contenido </vt:lpstr>
      <vt:lpstr>Objetivos de clase</vt:lpstr>
      <vt:lpstr>Introducción</vt:lpstr>
      <vt:lpstr>Presentación de PowerPoint</vt:lpstr>
      <vt:lpstr>¿Qué es el desarrollo sostenible?  Informe de Brundtland</vt:lpstr>
      <vt:lpstr>¿Qué es la sostenibilidad?</vt:lpstr>
      <vt:lpstr>Los principios científicos de la sostenibilidad </vt:lpstr>
      <vt:lpstr>Componentes Principales de la Sostenibilidad</vt:lpstr>
      <vt:lpstr>1. Capital Natural = Recursos Naturales + Servicios Ecosistémicos </vt:lpstr>
      <vt:lpstr>1. Capital Natural = Recursos Naturales + Servicios Ecosistémicos </vt:lpstr>
      <vt:lpstr>1. Capital Natural = Recursos Naturales + Servicios Ecosistémicos </vt:lpstr>
      <vt:lpstr>2. Actividades humanas que degradan el capital natural </vt:lpstr>
      <vt:lpstr>3. Degradación de capital natural, relación con el área económica </vt:lpstr>
      <vt:lpstr>3. Degradación de capital natural, relación con el área social </vt:lpstr>
      <vt:lpstr>¿Por qué estudiamos Ciencias de la Sostenibilidad?</vt:lpstr>
      <vt:lpstr>4. ¿Cómo podemos vivir de forma sostenible? </vt:lpstr>
      <vt:lpstr>¿Podemos convertirnos en mejores ciudadanos?   </vt:lpstr>
      <vt:lpstr>Trabajo autónomo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2020-01-24T20:50:17Z</dcterms:created>
  <dcterms:modified xsi:type="dcterms:W3CDTF">2021-10-03T15:37:15Z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0x010100CCA13BBE6809CA4CA15FCD8FC9132672</vt:lpwstr>
  </property>
</Properties>
</file>