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sldIdLst>
    <p:sldId id="257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2" r:id="rId16"/>
    <p:sldId id="275" r:id="rId17"/>
    <p:sldId id="276" r:id="rId18"/>
    <p:sldId id="271" r:id="rId19"/>
    <p:sldId id="27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88A0"/>
    <a:srgbClr val="344529"/>
    <a:srgbClr val="2B3922"/>
    <a:srgbClr val="2E3722"/>
    <a:srgbClr val="FCF7F1"/>
    <a:srgbClr val="B8D233"/>
    <a:srgbClr val="5CC6D6"/>
    <a:srgbClr val="F8D22F"/>
    <a:srgbClr val="F03F2B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37AA6E-AFBC-4825-A850-918EC9C99696}" v="1" dt="2022-05-29T18:57:38.6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Cristina Garcia Angulo" userId="ce457358-27ee-4502-abba-17f4b2670863" providerId="ADAL" clId="{0C37AA6E-AFBC-4825-A850-918EC9C99696}"/>
    <pc:docChg chg="modSld">
      <pc:chgData name="Andrea Cristina Garcia Angulo" userId="ce457358-27ee-4502-abba-17f4b2670863" providerId="ADAL" clId="{0C37AA6E-AFBC-4825-A850-918EC9C99696}" dt="2022-06-10T22:27:12.718" v="20" actId="20577"/>
      <pc:docMkLst>
        <pc:docMk/>
      </pc:docMkLst>
      <pc:sldChg chg="modSp mod">
        <pc:chgData name="Andrea Cristina Garcia Angulo" userId="ce457358-27ee-4502-abba-17f4b2670863" providerId="ADAL" clId="{0C37AA6E-AFBC-4825-A850-918EC9C99696}" dt="2022-05-29T18:50:25.012" v="1" actId="1076"/>
        <pc:sldMkLst>
          <pc:docMk/>
          <pc:sldMk cId="1550522453" sldId="262"/>
        </pc:sldMkLst>
        <pc:spChg chg="mod">
          <ac:chgData name="Andrea Cristina Garcia Angulo" userId="ce457358-27ee-4502-abba-17f4b2670863" providerId="ADAL" clId="{0C37AA6E-AFBC-4825-A850-918EC9C99696}" dt="2022-05-29T18:50:24.032" v="0" actId="1076"/>
          <ac:spMkLst>
            <pc:docMk/>
            <pc:sldMk cId="1550522453" sldId="262"/>
            <ac:spMk id="2" creationId="{596F04B6-0D91-4D01-AAFA-A0A9F719175F}"/>
          </ac:spMkLst>
        </pc:spChg>
        <pc:spChg chg="mod">
          <ac:chgData name="Andrea Cristina Garcia Angulo" userId="ce457358-27ee-4502-abba-17f4b2670863" providerId="ADAL" clId="{0C37AA6E-AFBC-4825-A850-918EC9C99696}" dt="2022-05-29T18:50:25.012" v="1" actId="1076"/>
          <ac:spMkLst>
            <pc:docMk/>
            <pc:sldMk cId="1550522453" sldId="262"/>
            <ac:spMk id="10" creationId="{6888E64D-E731-45C9-975A-EB548615B061}"/>
          </ac:spMkLst>
        </pc:spChg>
      </pc:sldChg>
      <pc:sldChg chg="addSp modSp">
        <pc:chgData name="Andrea Cristina Garcia Angulo" userId="ce457358-27ee-4502-abba-17f4b2670863" providerId="ADAL" clId="{0C37AA6E-AFBC-4825-A850-918EC9C99696}" dt="2022-05-29T18:57:38.644" v="2" actId="571"/>
        <pc:sldMkLst>
          <pc:docMk/>
          <pc:sldMk cId="372125445" sldId="264"/>
        </pc:sldMkLst>
        <pc:spChg chg="add mod">
          <ac:chgData name="Andrea Cristina Garcia Angulo" userId="ce457358-27ee-4502-abba-17f4b2670863" providerId="ADAL" clId="{0C37AA6E-AFBC-4825-A850-918EC9C99696}" dt="2022-05-29T18:57:38.644" v="2" actId="571"/>
          <ac:spMkLst>
            <pc:docMk/>
            <pc:sldMk cId="372125445" sldId="264"/>
            <ac:spMk id="9" creationId="{9AB73D2A-1A8B-EBFD-9A8F-077A3E941A2B}"/>
          </ac:spMkLst>
        </pc:spChg>
        <pc:spChg chg="add mod">
          <ac:chgData name="Andrea Cristina Garcia Angulo" userId="ce457358-27ee-4502-abba-17f4b2670863" providerId="ADAL" clId="{0C37AA6E-AFBC-4825-A850-918EC9C99696}" dt="2022-05-29T18:57:38.644" v="2" actId="571"/>
          <ac:spMkLst>
            <pc:docMk/>
            <pc:sldMk cId="372125445" sldId="264"/>
            <ac:spMk id="10" creationId="{DA6158D8-1378-FD32-77B9-044E8FA40A01}"/>
          </ac:spMkLst>
        </pc:spChg>
        <pc:spChg chg="add mod">
          <ac:chgData name="Andrea Cristina Garcia Angulo" userId="ce457358-27ee-4502-abba-17f4b2670863" providerId="ADAL" clId="{0C37AA6E-AFBC-4825-A850-918EC9C99696}" dt="2022-05-29T18:57:38.644" v="2" actId="571"/>
          <ac:spMkLst>
            <pc:docMk/>
            <pc:sldMk cId="372125445" sldId="264"/>
            <ac:spMk id="11" creationId="{25443E7E-EEEC-F350-77E3-EF8C7FC3D054}"/>
          </ac:spMkLst>
        </pc:spChg>
        <pc:spChg chg="add mod">
          <ac:chgData name="Andrea Cristina Garcia Angulo" userId="ce457358-27ee-4502-abba-17f4b2670863" providerId="ADAL" clId="{0C37AA6E-AFBC-4825-A850-918EC9C99696}" dt="2022-05-29T18:57:38.644" v="2" actId="571"/>
          <ac:spMkLst>
            <pc:docMk/>
            <pc:sldMk cId="372125445" sldId="264"/>
            <ac:spMk id="12" creationId="{0A21B2D6-7F10-6FE4-9403-0BDEC9F1CFA3}"/>
          </ac:spMkLst>
        </pc:spChg>
        <pc:spChg chg="add mod">
          <ac:chgData name="Andrea Cristina Garcia Angulo" userId="ce457358-27ee-4502-abba-17f4b2670863" providerId="ADAL" clId="{0C37AA6E-AFBC-4825-A850-918EC9C99696}" dt="2022-05-29T18:57:38.644" v="2" actId="571"/>
          <ac:spMkLst>
            <pc:docMk/>
            <pc:sldMk cId="372125445" sldId="264"/>
            <ac:spMk id="13" creationId="{81350A98-4749-1EBA-BAD3-EE911143CFF0}"/>
          </ac:spMkLst>
        </pc:spChg>
      </pc:sldChg>
      <pc:sldChg chg="modSp mod">
        <pc:chgData name="Andrea Cristina Garcia Angulo" userId="ce457358-27ee-4502-abba-17f4b2670863" providerId="ADAL" clId="{0C37AA6E-AFBC-4825-A850-918EC9C99696}" dt="2022-06-10T22:27:12.718" v="20" actId="20577"/>
        <pc:sldMkLst>
          <pc:docMk/>
          <pc:sldMk cId="2569923221" sldId="277"/>
        </pc:sldMkLst>
        <pc:spChg chg="mod">
          <ac:chgData name="Andrea Cristina Garcia Angulo" userId="ce457358-27ee-4502-abba-17f4b2670863" providerId="ADAL" clId="{0C37AA6E-AFBC-4825-A850-918EC9C99696}" dt="2022-06-10T22:27:12.718" v="20" actId="20577"/>
          <ac:spMkLst>
            <pc:docMk/>
            <pc:sldMk cId="2569923221" sldId="277"/>
            <ac:spMk id="3" creationId="{CC0B5985-4107-49F5-8B66-3DF586784429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A66772-F185-4D58-B8BB-E9370D7A7A2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0FC4FFE-8987-4A26-B7F4-8A516F18ADA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 err="1"/>
            <a:t>Identificar</a:t>
          </a:r>
          <a:endParaRPr lang="en-US" dirty="0"/>
        </a:p>
      </dgm:t>
    </dgm:pt>
    <dgm:pt modelId="{CAD7EF86-FB23-41F6-BF42-040B36DEFDB1}" type="parTrans" cxnId="{C7AD8469-3C68-4AF9-AB82-79B0043AA120}">
      <dgm:prSet/>
      <dgm:spPr/>
      <dgm:t>
        <a:bodyPr/>
        <a:lstStyle/>
        <a:p>
          <a:endParaRPr lang="en-US"/>
        </a:p>
      </dgm:t>
    </dgm:pt>
    <dgm:pt modelId="{5B62599A-5C9B-48E7-896E-EA782AC60C8B}" type="sibTrans" cxnId="{C7AD8469-3C68-4AF9-AB82-79B0043AA120}">
      <dgm:prSet/>
      <dgm:spPr/>
      <dgm:t>
        <a:bodyPr/>
        <a:lstStyle/>
        <a:p>
          <a:endParaRPr lang="en-US"/>
        </a:p>
      </dgm:t>
    </dgm:pt>
    <dgm:pt modelId="{1C383F32-22E8-4F62-A3E0-BDC3D5F4899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EJECUTAR Y ANALIZAR</a:t>
          </a:r>
        </a:p>
      </dgm:t>
    </dgm:pt>
    <dgm:pt modelId="{A7920A2F-3244-4159-AF04-6A1D38B7B317}" type="parTrans" cxnId="{C4CCE57E-E871-46D6-BAD5-880252C95D22}">
      <dgm:prSet/>
      <dgm:spPr/>
      <dgm:t>
        <a:bodyPr/>
        <a:lstStyle/>
        <a:p>
          <a:endParaRPr lang="en-US"/>
        </a:p>
      </dgm:t>
    </dgm:pt>
    <dgm:pt modelId="{8500F72A-2C6D-4FDF-9C1D-CA691380EB0B}" type="sibTrans" cxnId="{C4CCE57E-E871-46D6-BAD5-880252C95D22}">
      <dgm:prSet/>
      <dgm:spPr/>
      <dgm:t>
        <a:bodyPr/>
        <a:lstStyle/>
        <a:p>
          <a:endParaRPr lang="en-US"/>
        </a:p>
      </dgm:t>
    </dgm:pt>
    <dgm:pt modelId="{49225C73-1633-42F1-AB3B-7CB183E5F8B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DISE</a:t>
          </a:r>
          <a:r>
            <a:rPr lang="es-EC" dirty="0"/>
            <a:t>ÑAR</a:t>
          </a:r>
          <a:endParaRPr lang="en-US" dirty="0"/>
        </a:p>
      </dgm:t>
    </dgm:pt>
    <dgm:pt modelId="{9646853A-8964-4519-A5B1-0B7D18B2983D}" type="sibTrans" cxnId="{A9154303-8225-4248-91DC-1B0156A35F07}">
      <dgm:prSet/>
      <dgm:spPr/>
      <dgm:t>
        <a:bodyPr/>
        <a:lstStyle/>
        <a:p>
          <a:endParaRPr lang="en-US"/>
        </a:p>
      </dgm:t>
    </dgm:pt>
    <dgm:pt modelId="{1A0E2090-1D4F-438A-8766-B6030CE01ADD}" type="parTrans" cxnId="{A9154303-8225-4248-91DC-1B0156A35F07}">
      <dgm:prSet/>
      <dgm:spPr/>
      <dgm:t>
        <a:bodyPr/>
        <a:lstStyle/>
        <a:p>
          <a:endParaRPr lang="en-US"/>
        </a:p>
      </dgm:t>
    </dgm:pt>
    <dgm:pt modelId="{50B3CE7C-E10B-4E23-BD93-03664997C932}" type="pres">
      <dgm:prSet presAssocID="{01A66772-F185-4D58-B8BB-E9370D7A7A2B}" presName="root" presStyleCnt="0">
        <dgm:presLayoutVars>
          <dgm:dir/>
          <dgm:resizeHandles val="exact"/>
        </dgm:presLayoutVars>
      </dgm:prSet>
      <dgm:spPr/>
    </dgm:pt>
    <dgm:pt modelId="{DE9CE479-E4AE-4283-AEF1-10C1535B4324}" type="pres">
      <dgm:prSet presAssocID="{40FC4FFE-8987-4A26-B7F4-8A516F18ADAE}" presName="compNode" presStyleCnt="0"/>
      <dgm:spPr/>
    </dgm:pt>
    <dgm:pt modelId="{B59FCF02-CAD2-4D6F-9542-AD86711168CA}" type="pres">
      <dgm:prSet presAssocID="{40FC4FFE-8987-4A26-B7F4-8A516F18ADAE}" presName="iconBgRect" presStyleLbl="bgShp" presStyleIdx="0" presStyleCnt="3"/>
      <dgm:spPr/>
    </dgm:pt>
    <dgm:pt modelId="{7C175B98-93F4-4D7C-BB95-1514AB879CD5}" type="pres">
      <dgm:prSet presAssocID="{40FC4FFE-8987-4A26-B7F4-8A516F18ADAE}" presName="iconRect" presStyleLbl="node1" presStyleIdx="0" presStyleCnt="3" custLinFactNeighborX="2739" custLinFactNeighborY="91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 with solid fill"/>
        </a:ext>
      </dgm:extLst>
    </dgm:pt>
    <dgm:pt modelId="{677A3090-5F01-43FD-9FA6-C0420AD80FD6}" type="pres">
      <dgm:prSet presAssocID="{40FC4FFE-8987-4A26-B7F4-8A516F18ADAE}" presName="spaceRect" presStyleCnt="0"/>
      <dgm:spPr/>
    </dgm:pt>
    <dgm:pt modelId="{127117FB-F8A7-4A20-A8A7-EC686DDC76D0}" type="pres">
      <dgm:prSet presAssocID="{40FC4FFE-8987-4A26-B7F4-8A516F18ADAE}" presName="textRect" presStyleLbl="revTx" presStyleIdx="0" presStyleCnt="3">
        <dgm:presLayoutVars>
          <dgm:chMax val="1"/>
          <dgm:chPref val="1"/>
        </dgm:presLayoutVars>
      </dgm:prSet>
      <dgm:spPr/>
    </dgm:pt>
    <dgm:pt modelId="{FD1EED9C-83D3-41AD-A09B-D3B36354168F}" type="pres">
      <dgm:prSet presAssocID="{5B62599A-5C9B-48E7-896E-EA782AC60C8B}" presName="sibTrans" presStyleCnt="0"/>
      <dgm:spPr/>
    </dgm:pt>
    <dgm:pt modelId="{C998AB0A-577D-44AA-A068-F634DDE7BD47}" type="pres">
      <dgm:prSet presAssocID="{49225C73-1633-42F1-AB3B-7CB183E5F8B8}" presName="compNode" presStyleCnt="0"/>
      <dgm:spPr/>
    </dgm:pt>
    <dgm:pt modelId="{BCD8CDD9-0C56-4401-ADB1-8B48DAB2C96F}" type="pres">
      <dgm:prSet presAssocID="{49225C73-1633-42F1-AB3B-7CB183E5F8B8}" presName="iconBgRect" presStyleLbl="bgShp" presStyleIdx="1" presStyleCnt="3"/>
      <dgm:spPr/>
    </dgm:pt>
    <dgm:pt modelId="{DB4CA7C4-FCA1-4127-B20A-2A5C031A3CF4}" type="pres">
      <dgm:prSet presAssocID="{49225C73-1633-42F1-AB3B-7CB183E5F8B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lueprint with solid fill"/>
        </a:ext>
      </dgm:extLst>
    </dgm:pt>
    <dgm:pt modelId="{9B0C8FBF-0BDD-48A5-967E-F3FE71659F6A}" type="pres">
      <dgm:prSet presAssocID="{49225C73-1633-42F1-AB3B-7CB183E5F8B8}" presName="spaceRect" presStyleCnt="0"/>
      <dgm:spPr/>
    </dgm:pt>
    <dgm:pt modelId="{7E6FE37A-5DB0-4899-9FCB-0CE39BC185F8}" type="pres">
      <dgm:prSet presAssocID="{49225C73-1633-42F1-AB3B-7CB183E5F8B8}" presName="textRect" presStyleLbl="revTx" presStyleIdx="1" presStyleCnt="3">
        <dgm:presLayoutVars>
          <dgm:chMax val="1"/>
          <dgm:chPref val="1"/>
        </dgm:presLayoutVars>
      </dgm:prSet>
      <dgm:spPr/>
    </dgm:pt>
    <dgm:pt modelId="{5A266296-0042-402F-92EF-D59AB148E92E}" type="pres">
      <dgm:prSet presAssocID="{9646853A-8964-4519-A5B1-0B7D18B2983D}" presName="sibTrans" presStyleCnt="0"/>
      <dgm:spPr/>
    </dgm:pt>
    <dgm:pt modelId="{ECFA770B-DE2C-4683-A038-58D0FE44BC27}" type="pres">
      <dgm:prSet presAssocID="{1C383F32-22E8-4F62-A3E0-BDC3D5F48992}" presName="compNode" presStyleCnt="0"/>
      <dgm:spPr/>
    </dgm:pt>
    <dgm:pt modelId="{FF93E135-77D6-48A0-8871-9BC93D705D06}" type="pres">
      <dgm:prSet presAssocID="{1C383F32-22E8-4F62-A3E0-BDC3D5F48992}" presName="iconBgRect" presStyleLbl="bgShp" presStyleIdx="2" presStyleCnt="3"/>
      <dgm:spPr/>
    </dgm:pt>
    <dgm:pt modelId="{39509775-983E-4110-B989-EE2CD6514BE0}" type="pres">
      <dgm:prSet presAssocID="{1C383F32-22E8-4F62-A3E0-BDC3D5F4899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bar chart with solid fill"/>
        </a:ext>
      </dgm:extLst>
    </dgm:pt>
    <dgm:pt modelId="{493B43B2-705C-4AE5-8A77-D8DEEDA1B5CF}" type="pres">
      <dgm:prSet presAssocID="{1C383F32-22E8-4F62-A3E0-BDC3D5F48992}" presName="spaceRect" presStyleCnt="0"/>
      <dgm:spPr/>
    </dgm:pt>
    <dgm:pt modelId="{1AEDC777-00B3-41D7-9AE1-23D741E941C3}" type="pres">
      <dgm:prSet presAssocID="{1C383F32-22E8-4F62-A3E0-BDC3D5F4899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9154303-8225-4248-91DC-1B0156A35F07}" srcId="{01A66772-F185-4D58-B8BB-E9370D7A7A2B}" destId="{49225C73-1633-42F1-AB3B-7CB183E5F8B8}" srcOrd="1" destOrd="0" parTransId="{1A0E2090-1D4F-438A-8766-B6030CE01ADD}" sibTransId="{9646853A-8964-4519-A5B1-0B7D18B2983D}"/>
    <dgm:cxn modelId="{7A710F69-5154-4855-ACF5-BC7C1BF85A80}" type="presOf" srcId="{49225C73-1633-42F1-AB3B-7CB183E5F8B8}" destId="{7E6FE37A-5DB0-4899-9FCB-0CE39BC185F8}" srcOrd="0" destOrd="0" presId="urn:microsoft.com/office/officeart/2018/5/layout/IconCircleLabelList"/>
    <dgm:cxn modelId="{C7AD8469-3C68-4AF9-AB82-79B0043AA120}" srcId="{01A66772-F185-4D58-B8BB-E9370D7A7A2B}" destId="{40FC4FFE-8987-4A26-B7F4-8A516F18ADAE}" srcOrd="0" destOrd="0" parTransId="{CAD7EF86-FB23-41F6-BF42-040B36DEFDB1}" sibTransId="{5B62599A-5C9B-48E7-896E-EA782AC60C8B}"/>
    <dgm:cxn modelId="{676D3A6A-6EA7-4483-BB12-0BD4A7D7AF9D}" type="presOf" srcId="{01A66772-F185-4D58-B8BB-E9370D7A7A2B}" destId="{50B3CE7C-E10B-4E23-BD93-03664997C932}" srcOrd="0" destOrd="0" presId="urn:microsoft.com/office/officeart/2018/5/layout/IconCircleLabelList"/>
    <dgm:cxn modelId="{1496FC70-DB8B-48D4-98DE-DD2856E389EE}" type="presOf" srcId="{1C383F32-22E8-4F62-A3E0-BDC3D5F48992}" destId="{1AEDC777-00B3-41D7-9AE1-23D741E941C3}" srcOrd="0" destOrd="0" presId="urn:microsoft.com/office/officeart/2018/5/layout/IconCircleLabelList"/>
    <dgm:cxn modelId="{C4CCE57E-E871-46D6-BAD5-880252C95D22}" srcId="{01A66772-F185-4D58-B8BB-E9370D7A7A2B}" destId="{1C383F32-22E8-4F62-A3E0-BDC3D5F48992}" srcOrd="2" destOrd="0" parTransId="{A7920A2F-3244-4159-AF04-6A1D38B7B317}" sibTransId="{8500F72A-2C6D-4FDF-9C1D-CA691380EB0B}"/>
    <dgm:cxn modelId="{355227E3-55E0-4343-BC8D-FC0EB1694F48}" type="presOf" srcId="{40FC4FFE-8987-4A26-B7F4-8A516F18ADAE}" destId="{127117FB-F8A7-4A20-A8A7-EC686DDC76D0}" srcOrd="0" destOrd="0" presId="urn:microsoft.com/office/officeart/2018/5/layout/IconCircleLabelList"/>
    <dgm:cxn modelId="{555498CB-3ED1-404E-A25F-EB243EFC5FB1}" type="presParOf" srcId="{50B3CE7C-E10B-4E23-BD93-03664997C932}" destId="{DE9CE479-E4AE-4283-AEF1-10C1535B4324}" srcOrd="0" destOrd="0" presId="urn:microsoft.com/office/officeart/2018/5/layout/IconCircleLabelList"/>
    <dgm:cxn modelId="{11F12D49-CD08-4D50-BD13-3ECBC3A476A4}" type="presParOf" srcId="{DE9CE479-E4AE-4283-AEF1-10C1535B4324}" destId="{B59FCF02-CAD2-4D6F-9542-AD86711168CA}" srcOrd="0" destOrd="0" presId="urn:microsoft.com/office/officeart/2018/5/layout/IconCircleLabelList"/>
    <dgm:cxn modelId="{F443A659-540B-487B-97F9-49219CF60D6B}" type="presParOf" srcId="{DE9CE479-E4AE-4283-AEF1-10C1535B4324}" destId="{7C175B98-93F4-4D7C-BB95-1514AB879CD5}" srcOrd="1" destOrd="0" presId="urn:microsoft.com/office/officeart/2018/5/layout/IconCircleLabelList"/>
    <dgm:cxn modelId="{A503D7AB-7D64-4163-93B5-1CEEDAE81823}" type="presParOf" srcId="{DE9CE479-E4AE-4283-AEF1-10C1535B4324}" destId="{677A3090-5F01-43FD-9FA6-C0420AD80FD6}" srcOrd="2" destOrd="0" presId="urn:microsoft.com/office/officeart/2018/5/layout/IconCircleLabelList"/>
    <dgm:cxn modelId="{780188ED-7DCE-45BB-B6AF-91BE48969612}" type="presParOf" srcId="{DE9CE479-E4AE-4283-AEF1-10C1535B4324}" destId="{127117FB-F8A7-4A20-A8A7-EC686DDC76D0}" srcOrd="3" destOrd="0" presId="urn:microsoft.com/office/officeart/2018/5/layout/IconCircleLabelList"/>
    <dgm:cxn modelId="{155719F8-A89B-4E96-BC49-C48BC717F480}" type="presParOf" srcId="{50B3CE7C-E10B-4E23-BD93-03664997C932}" destId="{FD1EED9C-83D3-41AD-A09B-D3B36354168F}" srcOrd="1" destOrd="0" presId="urn:microsoft.com/office/officeart/2018/5/layout/IconCircleLabelList"/>
    <dgm:cxn modelId="{2772E199-56B0-4310-A55E-67D00CA3E59E}" type="presParOf" srcId="{50B3CE7C-E10B-4E23-BD93-03664997C932}" destId="{C998AB0A-577D-44AA-A068-F634DDE7BD47}" srcOrd="2" destOrd="0" presId="urn:microsoft.com/office/officeart/2018/5/layout/IconCircleLabelList"/>
    <dgm:cxn modelId="{4E351D18-D97F-4B92-A608-2E9600B91C28}" type="presParOf" srcId="{C998AB0A-577D-44AA-A068-F634DDE7BD47}" destId="{BCD8CDD9-0C56-4401-ADB1-8B48DAB2C96F}" srcOrd="0" destOrd="0" presId="urn:microsoft.com/office/officeart/2018/5/layout/IconCircleLabelList"/>
    <dgm:cxn modelId="{B3DC724C-4569-4E9D-BD5A-49E4CD991FD0}" type="presParOf" srcId="{C998AB0A-577D-44AA-A068-F634DDE7BD47}" destId="{DB4CA7C4-FCA1-4127-B20A-2A5C031A3CF4}" srcOrd="1" destOrd="0" presId="urn:microsoft.com/office/officeart/2018/5/layout/IconCircleLabelList"/>
    <dgm:cxn modelId="{AD1AB552-CCE0-4911-BB9E-5D4A60B21F4F}" type="presParOf" srcId="{C998AB0A-577D-44AA-A068-F634DDE7BD47}" destId="{9B0C8FBF-0BDD-48A5-967E-F3FE71659F6A}" srcOrd="2" destOrd="0" presId="urn:microsoft.com/office/officeart/2018/5/layout/IconCircleLabelList"/>
    <dgm:cxn modelId="{8558F796-2D01-40FE-A21A-7530EEBC3BC3}" type="presParOf" srcId="{C998AB0A-577D-44AA-A068-F634DDE7BD47}" destId="{7E6FE37A-5DB0-4899-9FCB-0CE39BC185F8}" srcOrd="3" destOrd="0" presId="urn:microsoft.com/office/officeart/2018/5/layout/IconCircleLabelList"/>
    <dgm:cxn modelId="{1532E2BE-82E9-40A4-A6F7-40B60FC879AE}" type="presParOf" srcId="{50B3CE7C-E10B-4E23-BD93-03664997C932}" destId="{5A266296-0042-402F-92EF-D59AB148E92E}" srcOrd="3" destOrd="0" presId="urn:microsoft.com/office/officeart/2018/5/layout/IconCircleLabelList"/>
    <dgm:cxn modelId="{3A7F4DB9-1469-4F58-B633-24B7EEE084D1}" type="presParOf" srcId="{50B3CE7C-E10B-4E23-BD93-03664997C932}" destId="{ECFA770B-DE2C-4683-A038-58D0FE44BC27}" srcOrd="4" destOrd="0" presId="urn:microsoft.com/office/officeart/2018/5/layout/IconCircleLabelList"/>
    <dgm:cxn modelId="{91311827-CDAC-4BA8-B4A3-117AFD1CEE2D}" type="presParOf" srcId="{ECFA770B-DE2C-4683-A038-58D0FE44BC27}" destId="{FF93E135-77D6-48A0-8871-9BC93D705D06}" srcOrd="0" destOrd="0" presId="urn:microsoft.com/office/officeart/2018/5/layout/IconCircleLabelList"/>
    <dgm:cxn modelId="{83B7CA40-11B7-4507-8422-A40F02D469B2}" type="presParOf" srcId="{ECFA770B-DE2C-4683-A038-58D0FE44BC27}" destId="{39509775-983E-4110-B989-EE2CD6514BE0}" srcOrd="1" destOrd="0" presId="urn:microsoft.com/office/officeart/2018/5/layout/IconCircleLabelList"/>
    <dgm:cxn modelId="{A44BB251-01EB-4DEF-A28C-6D495183E4DC}" type="presParOf" srcId="{ECFA770B-DE2C-4683-A038-58D0FE44BC27}" destId="{493B43B2-705C-4AE5-8A77-D8DEEDA1B5CF}" srcOrd="2" destOrd="0" presId="urn:microsoft.com/office/officeart/2018/5/layout/IconCircleLabelList"/>
    <dgm:cxn modelId="{1EFA52DF-3C80-4DAA-BED6-AFE2F81796B2}" type="presParOf" srcId="{ECFA770B-DE2C-4683-A038-58D0FE44BC27}" destId="{1AEDC777-00B3-41D7-9AE1-23D741E941C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FCF02-CAD2-4D6F-9542-AD86711168CA}">
      <dsp:nvSpPr>
        <dsp:cNvPr id="0" name=""/>
        <dsp:cNvSpPr/>
      </dsp:nvSpPr>
      <dsp:spPr>
        <a:xfrm>
          <a:off x="616949" y="310305"/>
          <a:ext cx="1818562" cy="18185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175B98-93F4-4D7C-BB95-1514AB879CD5}">
      <dsp:nvSpPr>
        <dsp:cNvPr id="0" name=""/>
        <dsp:cNvSpPr/>
      </dsp:nvSpPr>
      <dsp:spPr>
        <a:xfrm>
          <a:off x="1033092" y="707395"/>
          <a:ext cx="1043437" cy="1043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117FB-F8A7-4A20-A8A7-EC686DDC76D0}">
      <dsp:nvSpPr>
        <dsp:cNvPr id="0" name=""/>
        <dsp:cNvSpPr/>
      </dsp:nvSpPr>
      <dsp:spPr>
        <a:xfrm>
          <a:off x="35606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 err="1"/>
            <a:t>Identificar</a:t>
          </a:r>
          <a:endParaRPr lang="en-US" sz="2300" kern="1200" dirty="0"/>
        </a:p>
      </dsp:txBody>
      <dsp:txXfrm>
        <a:off x="35606" y="2695306"/>
        <a:ext cx="2981250" cy="720000"/>
      </dsp:txXfrm>
    </dsp:sp>
    <dsp:sp modelId="{BCD8CDD9-0C56-4401-ADB1-8B48DAB2C96F}">
      <dsp:nvSpPr>
        <dsp:cNvPr id="0" name=""/>
        <dsp:cNvSpPr/>
      </dsp:nvSpPr>
      <dsp:spPr>
        <a:xfrm>
          <a:off x="4119918" y="310305"/>
          <a:ext cx="1818562" cy="181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4CA7C4-FCA1-4127-B20A-2A5C031A3CF4}">
      <dsp:nvSpPr>
        <dsp:cNvPr id="0" name=""/>
        <dsp:cNvSpPr/>
      </dsp:nvSpPr>
      <dsp:spPr>
        <a:xfrm>
          <a:off x="4507481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6FE37A-5DB0-4899-9FCB-0CE39BC185F8}">
      <dsp:nvSpPr>
        <dsp:cNvPr id="0" name=""/>
        <dsp:cNvSpPr/>
      </dsp:nvSpPr>
      <dsp:spPr>
        <a:xfrm>
          <a:off x="3538574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DISE</a:t>
          </a:r>
          <a:r>
            <a:rPr lang="es-EC" sz="2300" kern="1200" dirty="0"/>
            <a:t>ÑAR</a:t>
          </a:r>
          <a:endParaRPr lang="en-US" sz="2300" kern="1200" dirty="0"/>
        </a:p>
      </dsp:txBody>
      <dsp:txXfrm>
        <a:off x="3538574" y="2695306"/>
        <a:ext cx="2981250" cy="720000"/>
      </dsp:txXfrm>
    </dsp:sp>
    <dsp:sp modelId="{FF93E135-77D6-48A0-8871-9BC93D705D06}">
      <dsp:nvSpPr>
        <dsp:cNvPr id="0" name=""/>
        <dsp:cNvSpPr/>
      </dsp:nvSpPr>
      <dsp:spPr>
        <a:xfrm>
          <a:off x="7622887" y="310305"/>
          <a:ext cx="1818562" cy="18185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509775-983E-4110-B989-EE2CD6514BE0}">
      <dsp:nvSpPr>
        <dsp:cNvPr id="0" name=""/>
        <dsp:cNvSpPr/>
      </dsp:nvSpPr>
      <dsp:spPr>
        <a:xfrm>
          <a:off x="8010450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EDC777-00B3-41D7-9AE1-23D741E941C3}">
      <dsp:nvSpPr>
        <dsp:cNvPr id="0" name=""/>
        <dsp:cNvSpPr/>
      </dsp:nvSpPr>
      <dsp:spPr>
        <a:xfrm>
          <a:off x="7041543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EJECUTAR Y ANALIZAR</a:t>
          </a:r>
        </a:p>
      </dsp:txBody>
      <dsp:txXfrm>
        <a:off x="7041543" y="2695306"/>
        <a:ext cx="29812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6/10/2022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6/10/2022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6/10/2022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6/10/2022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6/10/2022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6/10/2022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6/10/2022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6/10/2022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6/10/2022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6/10/2022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minitab.com/es-mx/minitab/20/help-and-how-to/statistics/power-and-sample-size/how-to/linear-models/power-and-sample-size-for-general-full-factorial-design/perform-the-analysis/enter-your-data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u.ac.bd/stat/wp-content/uploads/sites/25/2019/03/502_07_00_Lawson_Design-and-Analysis-of-Experiments-with-R-2017.pdf" TargetMode="External"/><Relationship Id="rId2" Type="http://schemas.openxmlformats.org/officeDocument/2006/relationships/hyperlink" Target="https://support.minitab.com/es-mx/minitab/18/getting-started/designing-an-experiment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acgarcia@espol.edu.ec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r>
              <a:rPr lang="en-US" sz="4400" dirty="0" err="1">
                <a:solidFill>
                  <a:schemeClr val="tx1"/>
                </a:solidFill>
              </a:rPr>
              <a:t>Diseño</a:t>
            </a:r>
            <a:r>
              <a:rPr lang="en-US" sz="4400" dirty="0">
                <a:solidFill>
                  <a:schemeClr val="tx1"/>
                </a:solidFill>
              </a:rPr>
              <a:t> experimental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s-EC" dirty="0">
                <a:solidFill>
                  <a:schemeClr val="tx1"/>
                </a:solidFill>
              </a:rPr>
              <a:t>G</a:t>
            </a:r>
            <a:r>
              <a:rPr lang="en-US" dirty="0" err="1">
                <a:solidFill>
                  <a:schemeClr val="tx1"/>
                </a:solidFill>
              </a:rPr>
              <a:t>uía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básica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6FCF5-887B-4737-9C01-534980273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13994"/>
            <a:ext cx="10058400" cy="1371600"/>
          </a:xfrm>
        </p:spPr>
        <p:txBody>
          <a:bodyPr/>
          <a:lstStyle/>
          <a:p>
            <a:r>
              <a:rPr lang="es-EC" dirty="0">
                <a:solidFill>
                  <a:srgbClr val="3488A0"/>
                </a:solidFill>
              </a:rPr>
              <a:t>Diseño factorial fraccionado</a:t>
            </a:r>
            <a:endParaRPr lang="en-US" dirty="0">
              <a:solidFill>
                <a:srgbClr val="3488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3EE2B3E-107D-42F3-B276-4A0AD593DED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s-EC" sz="2000" dirty="0"/>
              </a:p>
              <a:p>
                <a:r>
                  <a:rPr lang="es-EC" sz="2000" dirty="0"/>
                  <a:t>Cuando el número de factores k es grande (k mayor a 4) cada diseño requiere un número de pruebas.</a:t>
                </a:r>
              </a:p>
              <a:p>
                <a:r>
                  <a:rPr lang="es-EC" sz="2000" dirty="0">
                    <a:solidFill>
                      <a:srgbClr val="FF0000"/>
                    </a:solidFill>
                  </a:rPr>
                  <a:t>Se realiza solo una fracción de el número de pruebas.</a:t>
                </a:r>
              </a:p>
              <a:p>
                <a:pPr lvl="1"/>
                <a:r>
                  <a:rPr lang="es-EC" sz="1800" dirty="0"/>
                  <a:t>Ejemplo:  Un diseño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C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s-EC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es-EC" sz="1800" dirty="0"/>
                  <a:t> requiere 64 pruebas. Se puede escoger realizar sólo un ½ o ¼ de las pruebas</a:t>
                </a:r>
              </a:p>
              <a:p>
                <a:r>
                  <a:rPr lang="es-EC" sz="2000" dirty="0"/>
                  <a:t>El orden de las pruebas es aleatorio.</a:t>
                </a:r>
              </a:p>
              <a:p>
                <a:r>
                  <a:rPr lang="es-EC" sz="2000" dirty="0"/>
                  <a:t>Replicar el diseño n veces.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3EE2B3E-107D-42F3-B276-4A0AD593DE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45" r="-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5597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6FCF5-887B-4737-9C01-534980273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13994"/>
            <a:ext cx="10058400" cy="1371600"/>
          </a:xfrm>
        </p:spPr>
        <p:txBody>
          <a:bodyPr/>
          <a:lstStyle/>
          <a:p>
            <a:r>
              <a:rPr lang="es-EC" dirty="0">
                <a:solidFill>
                  <a:srgbClr val="3488A0"/>
                </a:solidFill>
              </a:rPr>
              <a:t>Diseño central compuesto</a:t>
            </a:r>
            <a:endParaRPr lang="en-US" dirty="0">
              <a:solidFill>
                <a:srgbClr val="3488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E2B3E-107D-42F3-B276-4A0AD593D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C" sz="2000" dirty="0"/>
          </a:p>
          <a:p>
            <a:r>
              <a:rPr lang="es-EC" sz="2000" dirty="0"/>
              <a:t>Se construye sobre la base de diseños factoriales o factoriales fraccionados agregando puntos centrales.</a:t>
            </a:r>
          </a:p>
          <a:p>
            <a:r>
              <a:rPr lang="es-EC" sz="2000" dirty="0"/>
              <a:t>Permite  estimar la curvatura de la relación entre los factores importantes y la respuesta.</a:t>
            </a:r>
          </a:p>
          <a:p>
            <a:r>
              <a:rPr lang="es-EC" sz="2000" dirty="0"/>
              <a:t>Con la fórmula de respuesta se puede encontrar los valores óptimos de los factores para el objetivo del análisis.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68347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6FCF5-887B-4737-9C01-534980273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13994"/>
            <a:ext cx="10058400" cy="1371600"/>
          </a:xfrm>
        </p:spPr>
        <p:txBody>
          <a:bodyPr/>
          <a:lstStyle/>
          <a:p>
            <a:r>
              <a:rPr lang="es-EC" dirty="0">
                <a:solidFill>
                  <a:srgbClr val="3488A0"/>
                </a:solidFill>
              </a:rPr>
              <a:t>Réplicas (tamaño de la muestra)</a:t>
            </a:r>
            <a:endParaRPr lang="en-US" dirty="0">
              <a:solidFill>
                <a:srgbClr val="3488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E2B3E-107D-42F3-B276-4A0AD593D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C" sz="2000" dirty="0"/>
              <a:t>Función de:</a:t>
            </a:r>
          </a:p>
          <a:p>
            <a:r>
              <a:rPr lang="es-EC" sz="2000" dirty="0"/>
              <a:t>Número de tratamientos (combinaciones de los niveles de los factores).</a:t>
            </a:r>
          </a:p>
          <a:p>
            <a:r>
              <a:rPr lang="es-EC" sz="2000" dirty="0"/>
              <a:t>Magnitud de las diferencias entre tratamientos que se desean detectar</a:t>
            </a:r>
          </a:p>
          <a:p>
            <a:r>
              <a:rPr lang="es-EC" sz="2000" dirty="0"/>
              <a:t>Potencia de la prueba (probabilidad de rechazar la hipótesis nula)</a:t>
            </a:r>
          </a:p>
          <a:p>
            <a:r>
              <a:rPr lang="es-EC" sz="2000" dirty="0"/>
              <a:t>Nivel de significancia (probabilidad de los falsos positivos)</a:t>
            </a:r>
          </a:p>
          <a:p>
            <a:r>
              <a:rPr lang="es-EC" sz="2000" dirty="0"/>
              <a:t>Varianza de la respuesta (normalmente estimada en otro estudio o tomada de la literatura)</a:t>
            </a:r>
          </a:p>
          <a:p>
            <a:pPr marL="0" indent="0">
              <a:buNone/>
            </a:pPr>
            <a:endParaRPr lang="es-EC" sz="2000" dirty="0"/>
          </a:p>
          <a:p>
            <a:pPr marL="0" indent="0">
              <a:buNone/>
            </a:pPr>
            <a:r>
              <a:rPr lang="es-EC" sz="2000" dirty="0"/>
              <a:t>MINITAB: </a:t>
            </a:r>
            <a:r>
              <a:rPr lang="es-EC" sz="2000" dirty="0">
                <a:hlinkClick r:id="rId2"/>
              </a:rPr>
              <a:t>https://support.minitab.com/es-mx/minitab/20/help-and-how-to/statistics/power-and-sample-size/how-to/linear-models/power-and-sample-size-for-general-full-factorial-design/perform-the-analysis/enter-your-data/</a:t>
            </a:r>
            <a:endParaRPr lang="es-EC" sz="2000" dirty="0"/>
          </a:p>
          <a:p>
            <a:pPr marL="0" indent="0">
              <a:buNone/>
            </a:pPr>
            <a:endParaRPr lang="es-EC" sz="2000" dirty="0"/>
          </a:p>
          <a:p>
            <a:endParaRPr lang="es-EC" sz="2000" dirty="0"/>
          </a:p>
          <a:p>
            <a:endParaRPr lang="es-EC" sz="2000" dirty="0"/>
          </a:p>
          <a:p>
            <a:endParaRPr lang="es-EC" sz="2000" dirty="0"/>
          </a:p>
          <a:p>
            <a:endParaRPr lang="es-EC" sz="2000" dirty="0"/>
          </a:p>
        </p:txBody>
      </p:sp>
    </p:spTree>
    <p:extLst>
      <p:ext uri="{BB962C8B-B14F-4D97-AF65-F5344CB8AC3E}">
        <p14:creationId xmlns:p14="http://schemas.microsoft.com/office/powerpoint/2010/main" val="2501410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9C5FB-5B0C-49AC-8BFA-2A1C3E12E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>
                <a:solidFill>
                  <a:srgbClr val="3488A0"/>
                </a:solidFill>
              </a:rPr>
              <a:t>Réplicas (tamaño de la muestra)</a:t>
            </a:r>
            <a:endParaRPr lang="en-US" dirty="0"/>
          </a:p>
        </p:txBody>
      </p:sp>
      <p:pic>
        <p:nvPicPr>
          <p:cNvPr id="6" name="Content Placeholder 5" descr="Text&#10;&#10;Description automatically generated">
            <a:extLst>
              <a:ext uri="{FF2B5EF4-FFF2-40B4-BE49-F238E27FC236}">
                <a16:creationId xmlns:a16="http://schemas.microsoft.com/office/drawing/2014/main" id="{FBB65883-7FAC-4A33-A903-DA26AAE9EF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66801" y="2367280"/>
            <a:ext cx="4663440" cy="2661807"/>
          </a:xfrm>
        </p:spPr>
      </p:pic>
      <p:pic>
        <p:nvPicPr>
          <p:cNvPr id="8" name="Content Placeholder 7" descr="Table&#10;&#10;Description automatically generated">
            <a:extLst>
              <a:ext uri="{FF2B5EF4-FFF2-40B4-BE49-F238E27FC236}">
                <a16:creationId xmlns:a16="http://schemas.microsoft.com/office/drawing/2014/main" id="{B125BE68-CD78-4183-8F65-B1A000E475B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319520" y="2367279"/>
            <a:ext cx="4663440" cy="2661807"/>
          </a:xfrm>
        </p:spPr>
      </p:pic>
    </p:spTree>
    <p:extLst>
      <p:ext uri="{BB962C8B-B14F-4D97-AF65-F5344CB8AC3E}">
        <p14:creationId xmlns:p14="http://schemas.microsoft.com/office/powerpoint/2010/main" val="2396519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994DE-A764-4850-B854-25866A39F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0" y="394944"/>
            <a:ext cx="10868025" cy="1371600"/>
          </a:xfrm>
        </p:spPr>
        <p:txBody>
          <a:bodyPr>
            <a:normAutofit/>
          </a:bodyPr>
          <a:lstStyle/>
          <a:p>
            <a:r>
              <a:rPr lang="es-EC" sz="3400" b="1" dirty="0">
                <a:solidFill>
                  <a:srgbClr val="3488A0"/>
                </a:solidFill>
              </a:rPr>
              <a:t>EJECUTAR EL EXPERIMENTO Y ANALIZAR LOS DATOS</a:t>
            </a:r>
            <a:endParaRPr lang="en-US" sz="3400" b="1" dirty="0">
              <a:solidFill>
                <a:srgbClr val="3488A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B6681-9E08-4634-AA24-D6A1EAFBC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24375" y="1835003"/>
            <a:ext cx="2844927" cy="640080"/>
          </a:xfrm>
        </p:spPr>
        <p:txBody>
          <a:bodyPr/>
          <a:lstStyle/>
          <a:p>
            <a:pPr algn="ctr"/>
            <a:r>
              <a:rPr lang="es-EC" dirty="0">
                <a:solidFill>
                  <a:srgbClr val="FF0000"/>
                </a:solidFill>
              </a:rPr>
              <a:t>EXPLORATORIO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98D3E3-7F18-4CCC-914C-76E1267BF3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49471" y="2622697"/>
            <a:ext cx="3594733" cy="3163825"/>
          </a:xfrm>
        </p:spPr>
        <p:txBody>
          <a:bodyPr>
            <a:normAutofit fontScale="92500" lnSpcReduction="20000"/>
          </a:bodyPr>
          <a:lstStyle/>
          <a:p>
            <a:r>
              <a:rPr lang="es-ES" sz="2000" dirty="0"/>
              <a:t>Análisis de varianza ANOVA </a:t>
            </a:r>
          </a:p>
          <a:p>
            <a:r>
              <a:rPr lang="en-US" sz="2000" dirty="0"/>
              <a:t>F-test para </a:t>
            </a:r>
            <a:r>
              <a:rPr lang="en-US" sz="2000" dirty="0" err="1"/>
              <a:t>determinar</a:t>
            </a:r>
            <a:r>
              <a:rPr lang="en-US" sz="2000" dirty="0"/>
              <a:t>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efectivamente</a:t>
            </a:r>
            <a:r>
              <a:rPr lang="en-US" sz="2000" dirty="0"/>
              <a:t> </a:t>
            </a:r>
            <a:r>
              <a:rPr lang="en-US" sz="2000" dirty="0" err="1"/>
              <a:t>cuáles</a:t>
            </a:r>
            <a:r>
              <a:rPr lang="en-US" sz="2000" dirty="0"/>
              <a:t> son las variables que </a:t>
            </a:r>
            <a:r>
              <a:rPr lang="en-US" sz="2000" dirty="0" err="1"/>
              <a:t>tienen</a:t>
            </a:r>
            <a:r>
              <a:rPr lang="en-US" sz="2000" dirty="0"/>
              <a:t> un </a:t>
            </a:r>
            <a:r>
              <a:rPr lang="en-US" sz="2000" dirty="0" err="1"/>
              <a:t>efecto</a:t>
            </a:r>
            <a:r>
              <a:rPr lang="en-US" sz="2000" dirty="0"/>
              <a:t> </a:t>
            </a:r>
            <a:r>
              <a:rPr lang="en-US" sz="2000" dirty="0" err="1"/>
              <a:t>sobre</a:t>
            </a:r>
            <a:r>
              <a:rPr lang="en-US" sz="2000" dirty="0"/>
              <a:t> la </a:t>
            </a:r>
            <a:r>
              <a:rPr lang="en-US" sz="2000" dirty="0" err="1"/>
              <a:t>respuesta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Comparaciones</a:t>
            </a:r>
            <a:r>
              <a:rPr lang="en-US" sz="2000" dirty="0"/>
              <a:t> multiples de pares: Tukey para </a:t>
            </a:r>
            <a:r>
              <a:rPr lang="en-US" sz="2000" dirty="0" err="1"/>
              <a:t>conocer</a:t>
            </a:r>
            <a:r>
              <a:rPr lang="en-US" sz="2000" dirty="0"/>
              <a:t> </a:t>
            </a:r>
            <a:r>
              <a:rPr lang="en-US" sz="2000" dirty="0" err="1"/>
              <a:t>qué</a:t>
            </a:r>
            <a:r>
              <a:rPr lang="en-US" sz="2000" dirty="0"/>
              <a:t> </a:t>
            </a:r>
            <a:r>
              <a:rPr lang="en-US" sz="2000" dirty="0" err="1"/>
              <a:t>tratamientos</a:t>
            </a:r>
            <a:r>
              <a:rPr lang="en-US" sz="2000" dirty="0"/>
              <a:t> son </a:t>
            </a:r>
            <a:r>
              <a:rPr lang="en-US" sz="2000" dirty="0" err="1"/>
              <a:t>distintos</a:t>
            </a:r>
            <a:endParaRPr lang="en-US" sz="2000" dirty="0"/>
          </a:p>
          <a:p>
            <a:endParaRPr lang="en-US" sz="2000" dirty="0"/>
          </a:p>
          <a:p>
            <a:endParaRPr lang="es-ES" sz="2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5078B9-8761-4884-9D75-7F5098DEA8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115298" y="1838551"/>
            <a:ext cx="2844927" cy="640080"/>
          </a:xfrm>
        </p:spPr>
        <p:txBody>
          <a:bodyPr/>
          <a:lstStyle/>
          <a:p>
            <a:pPr algn="ctr"/>
            <a:r>
              <a:rPr lang="es-EC" dirty="0">
                <a:solidFill>
                  <a:srgbClr val="FF0000"/>
                </a:solidFill>
              </a:rPr>
              <a:t>OPTIMIZACIÓN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5B03C3-08AD-4F41-AE44-6D74BE21F8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953372" y="2622013"/>
            <a:ext cx="3524253" cy="3164509"/>
          </a:xfrm>
        </p:spPr>
        <p:txBody>
          <a:bodyPr>
            <a:normAutofit fontScale="92500" lnSpcReduction="20000"/>
          </a:bodyPr>
          <a:lstStyle/>
          <a:p>
            <a:r>
              <a:rPr lang="es-ES" sz="2000" dirty="0"/>
              <a:t>Regresión Lineal de segundo orden</a:t>
            </a:r>
          </a:p>
          <a:p>
            <a:r>
              <a:rPr lang="es-ES" sz="2000" dirty="0"/>
              <a:t>Estimar la ecuación de respuesta</a:t>
            </a:r>
          </a:p>
          <a:p>
            <a:r>
              <a:rPr lang="es-ES" sz="2000" dirty="0"/>
              <a:t>Encontrar los niveles de los factores que cumplen con el objetivo (maximizar, minimizar o valor deseado) en la respuesta.</a:t>
            </a:r>
            <a:endParaRPr lang="en-US" sz="200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88C6923-F688-4F7B-9F7E-6E706DC5196D}"/>
              </a:ext>
            </a:extLst>
          </p:cNvPr>
          <p:cNvSpPr txBox="1">
            <a:spLocks/>
          </p:cNvSpPr>
          <p:nvPr/>
        </p:nvSpPr>
        <p:spPr>
          <a:xfrm>
            <a:off x="1066800" y="1835003"/>
            <a:ext cx="2552700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900" b="1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C" dirty="0">
                <a:solidFill>
                  <a:srgbClr val="FF0000"/>
                </a:solidFill>
              </a:rPr>
              <a:t>COMPARATIVO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FDF646B9-404A-4240-AE29-DB6C7E245D95}"/>
              </a:ext>
            </a:extLst>
          </p:cNvPr>
          <p:cNvSpPr txBox="1">
            <a:spLocks/>
          </p:cNvSpPr>
          <p:nvPr/>
        </p:nvSpPr>
        <p:spPr>
          <a:xfrm>
            <a:off x="558167" y="2653910"/>
            <a:ext cx="3489958" cy="31638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/>
              <a:t>Análisis de varianza ANOVA </a:t>
            </a:r>
          </a:p>
          <a:p>
            <a:r>
              <a:rPr lang="en-US" sz="2000" dirty="0"/>
              <a:t>F-test para </a:t>
            </a:r>
            <a:r>
              <a:rPr lang="en-US" sz="2000" dirty="0" err="1"/>
              <a:t>determinar</a:t>
            </a:r>
            <a:r>
              <a:rPr lang="en-US" sz="2000" dirty="0"/>
              <a:t>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efectivamente</a:t>
            </a:r>
            <a:r>
              <a:rPr lang="en-US" sz="2000" dirty="0"/>
              <a:t> </a:t>
            </a:r>
            <a:r>
              <a:rPr lang="en-US" sz="2000" dirty="0" err="1"/>
              <a:t>existe</a:t>
            </a:r>
            <a:r>
              <a:rPr lang="en-US" sz="2000" dirty="0"/>
              <a:t> un </a:t>
            </a:r>
            <a:r>
              <a:rPr lang="en-US" sz="2000" dirty="0" err="1"/>
              <a:t>efecto</a:t>
            </a:r>
            <a:r>
              <a:rPr lang="en-US" sz="2000" dirty="0"/>
              <a:t> de la variable </a:t>
            </a:r>
            <a:r>
              <a:rPr lang="en-US" sz="2000" dirty="0" err="1"/>
              <a:t>interés</a:t>
            </a:r>
            <a:r>
              <a:rPr lang="en-US" sz="2000" dirty="0"/>
              <a:t> </a:t>
            </a:r>
            <a:r>
              <a:rPr lang="en-US" sz="2000" dirty="0" err="1"/>
              <a:t>sobre</a:t>
            </a:r>
            <a:r>
              <a:rPr lang="en-US" sz="2000" dirty="0"/>
              <a:t> la </a:t>
            </a:r>
            <a:r>
              <a:rPr lang="en-US" sz="2000" dirty="0" err="1"/>
              <a:t>respuesta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Comparaciones</a:t>
            </a:r>
            <a:r>
              <a:rPr lang="en-US" sz="2000" dirty="0"/>
              <a:t> multiples de pares: Tukey para </a:t>
            </a:r>
            <a:r>
              <a:rPr lang="en-US" sz="2000" dirty="0" err="1"/>
              <a:t>conocer</a:t>
            </a:r>
            <a:r>
              <a:rPr lang="en-US" sz="2000" dirty="0"/>
              <a:t> </a:t>
            </a:r>
            <a:r>
              <a:rPr lang="en-US" sz="2000" dirty="0" err="1"/>
              <a:t>qué</a:t>
            </a:r>
            <a:r>
              <a:rPr lang="en-US" sz="2000" dirty="0"/>
              <a:t> </a:t>
            </a:r>
            <a:r>
              <a:rPr lang="en-US" sz="2000" dirty="0" err="1"/>
              <a:t>tratamientos</a:t>
            </a:r>
            <a:r>
              <a:rPr lang="en-US" sz="2000" dirty="0"/>
              <a:t> son </a:t>
            </a:r>
            <a:r>
              <a:rPr lang="en-US" sz="2000" dirty="0" err="1"/>
              <a:t>distintos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4761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1851E-A40C-4DDC-80C7-D59457849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sz="3400" dirty="0">
                <a:solidFill>
                  <a:srgbClr val="3488A0"/>
                </a:solidFill>
              </a:rPr>
              <a:t>LINKS Y LIBROS CON MÁS INFORMACIÓN</a:t>
            </a:r>
            <a:endParaRPr lang="en-US" sz="3400" dirty="0">
              <a:solidFill>
                <a:srgbClr val="3488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B5985-4107-49F5-8B66-3DF586784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332101"/>
            <a:ext cx="10601325" cy="3849624"/>
          </a:xfrm>
        </p:spPr>
        <p:txBody>
          <a:bodyPr/>
          <a:lstStyle/>
          <a:p>
            <a:r>
              <a:rPr lang="es-ES" sz="2200" b="0" i="0" dirty="0">
                <a:solidFill>
                  <a:srgbClr val="333333"/>
                </a:solidFill>
                <a:effectLst/>
                <a:latin typeface="Helvetica Neue"/>
              </a:rPr>
              <a:t>MONTGOMERY, D. C. (2004). </a:t>
            </a:r>
            <a:r>
              <a:rPr lang="es-ES" sz="2200" b="0" i="1" dirty="0">
                <a:solidFill>
                  <a:srgbClr val="333333"/>
                </a:solidFill>
                <a:effectLst/>
                <a:latin typeface="Helvetica Neue"/>
              </a:rPr>
              <a:t>DISEÑO Y ANALISIS DE EXPERIMENTOS</a:t>
            </a:r>
            <a:r>
              <a:rPr lang="es-ES" sz="2200" b="0" i="0" dirty="0">
                <a:solidFill>
                  <a:srgbClr val="333333"/>
                </a:solidFill>
                <a:effectLst/>
                <a:latin typeface="Helvetica Neue"/>
              </a:rPr>
              <a:t> (2a. ed.). MEXICO: LIMUSA WILEY.</a:t>
            </a:r>
            <a:endParaRPr lang="en-US" sz="2200" dirty="0"/>
          </a:p>
          <a:p>
            <a:r>
              <a:rPr lang="en-US" sz="2200" dirty="0">
                <a:hlinkClick r:id="rId2"/>
              </a:rPr>
              <a:t>https://support.minitab.com/es-mx/minitab/18/getting-started/designing-an-experiment/</a:t>
            </a:r>
            <a:endParaRPr lang="en-US" sz="2200" dirty="0"/>
          </a:p>
          <a:p>
            <a:r>
              <a:rPr lang="en-US" sz="2200" dirty="0">
                <a:hlinkClick r:id="rId3"/>
              </a:rPr>
              <a:t>http://www.ru.ac.bd/stat/wp-content/uploads/sites/25/2019/03/502_07_00_Lawson_Design-and-Analysis-of-Experiments-with-R-2017.pdf</a:t>
            </a:r>
            <a:endParaRPr lang="en-US" sz="22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942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1851E-A40C-4DDC-80C7-D59457849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sz="3400" dirty="0">
                <a:solidFill>
                  <a:srgbClr val="3488A0"/>
                </a:solidFill>
              </a:rPr>
              <a:t>DATOS DE CONTACTO PARA PREGUNTAS</a:t>
            </a:r>
            <a:endParaRPr lang="en-US" sz="3400" dirty="0">
              <a:solidFill>
                <a:srgbClr val="3488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B5985-4107-49F5-8B66-3DF586784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332101"/>
            <a:ext cx="10601325" cy="3849624"/>
          </a:xfrm>
        </p:spPr>
        <p:txBody>
          <a:bodyPr/>
          <a:lstStyle/>
          <a:p>
            <a:r>
              <a:rPr lang="es-EC" sz="2200" dirty="0">
                <a:solidFill>
                  <a:srgbClr val="333333"/>
                </a:solidFill>
                <a:latin typeface="Helvetica Neue"/>
              </a:rPr>
              <a:t>Andrea García Angulo, </a:t>
            </a:r>
            <a:r>
              <a:rPr lang="es-EC" sz="2200" dirty="0" err="1">
                <a:solidFill>
                  <a:srgbClr val="333333"/>
                </a:solidFill>
                <a:latin typeface="Helvetica Neue"/>
              </a:rPr>
              <a:t>Ph.D</a:t>
            </a:r>
            <a:r>
              <a:rPr lang="es-EC" sz="2200" dirty="0">
                <a:solidFill>
                  <a:srgbClr val="333333"/>
                </a:solidFill>
                <a:latin typeface="Helvetica Neue"/>
              </a:rPr>
              <a:t>.</a:t>
            </a:r>
          </a:p>
          <a:p>
            <a:pPr lvl="1"/>
            <a:r>
              <a:rPr lang="es-EC" sz="2000" dirty="0">
                <a:solidFill>
                  <a:srgbClr val="333333"/>
                </a:solidFill>
                <a:latin typeface="Helvetica Neue"/>
                <a:hlinkClick r:id="rId2"/>
              </a:rPr>
              <a:t>acgarcia@espol.edu.ec</a:t>
            </a:r>
            <a:endParaRPr lang="es-EC" sz="2000" dirty="0">
              <a:solidFill>
                <a:srgbClr val="333333"/>
              </a:solidFill>
              <a:latin typeface="Helvetica Neue"/>
            </a:endParaRPr>
          </a:p>
          <a:p>
            <a:pPr lvl="1"/>
            <a:r>
              <a:rPr lang="es-EC" sz="2000" dirty="0" err="1">
                <a:solidFill>
                  <a:srgbClr val="333333"/>
                </a:solidFill>
                <a:latin typeface="Helvetica Neue"/>
              </a:rPr>
              <a:t>Teams</a:t>
            </a:r>
            <a:endParaRPr lang="en-US" sz="20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923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PASOS DEL DISEÑO EXPERIMENTAL</a:t>
            </a:r>
          </a:p>
        </p:txBody>
      </p:sp>
      <p:graphicFrame>
        <p:nvGraphicFramePr>
          <p:cNvPr id="5" name="Content Placeholder 2" descr="SmartArt graphic">
            <a:extLst>
              <a:ext uri="{FF2B5EF4-FFF2-40B4-BE49-F238E27FC236}">
                <a16:creationId xmlns:a16="http://schemas.microsoft.com/office/drawing/2014/main" id="{91DB1382-7276-49FA-9632-38D558F457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0336459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F04B6-0D91-4D01-AAFA-A0A9F7191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5" y="295249"/>
            <a:ext cx="10746987" cy="1371600"/>
          </a:xfrm>
        </p:spPr>
        <p:txBody>
          <a:bodyPr anchor="ctr">
            <a:normAutofit/>
          </a:bodyPr>
          <a:lstStyle/>
          <a:p>
            <a:r>
              <a:rPr lang="es-EC" sz="3400" b="1" dirty="0">
                <a:solidFill>
                  <a:srgbClr val="3488A0"/>
                </a:solidFill>
              </a:rPr>
              <a:t>IDENTIFICAR LOS COMPONENTES DEL EXPERIMENTO</a:t>
            </a:r>
            <a:endParaRPr lang="en-US" sz="3400" b="1" dirty="0">
              <a:solidFill>
                <a:srgbClr val="3488A0"/>
              </a:solidFill>
            </a:endParaRP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6888E64D-E731-45C9-975A-EB548615B0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74240"/>
            <a:ext cx="4663440" cy="3749040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sz="2000" b="1" dirty="0">
                <a:solidFill>
                  <a:schemeClr val="accent2"/>
                </a:solidFill>
              </a:rPr>
              <a:t>Entradas: </a:t>
            </a:r>
            <a:r>
              <a:rPr lang="es-EC" sz="2000" dirty="0"/>
              <a:t>Unidades experimentales, insumos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sz="2000" b="1" dirty="0">
                <a:solidFill>
                  <a:schemeClr val="accent2"/>
                </a:solidFill>
              </a:rPr>
              <a:t>Factores controlables: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C" sz="2000" dirty="0"/>
              <a:t>Efectos de interés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C" sz="2000" dirty="0" err="1"/>
              <a:t>Pertubadores</a:t>
            </a:r>
            <a:endParaRPr lang="es-EC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sz="2000" b="1" dirty="0">
                <a:solidFill>
                  <a:schemeClr val="accent2"/>
                </a:solidFill>
              </a:rPr>
              <a:t>Factores no controlables: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C" sz="2000" dirty="0"/>
              <a:t>Ruido adicional en el experimento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sz="2000" b="1" dirty="0">
                <a:solidFill>
                  <a:schemeClr val="accent2"/>
                </a:solidFill>
              </a:rPr>
              <a:t>Salida: </a:t>
            </a:r>
            <a:r>
              <a:rPr lang="es-EC" sz="2000" dirty="0"/>
              <a:t>Variable respuesta que queremos medir</a:t>
            </a:r>
            <a:endParaRPr lang="en-US" sz="2000" dirty="0"/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0DC56696-57E2-49BD-AB7D-E4D66E0CCCE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tretch/>
        </p:blipFill>
        <p:spPr>
          <a:xfrm>
            <a:off x="5730240" y="2247966"/>
            <a:ext cx="5673972" cy="2595841"/>
          </a:xfrm>
          <a:noFill/>
        </p:spPr>
      </p:pic>
    </p:spTree>
    <p:extLst>
      <p:ext uri="{BB962C8B-B14F-4D97-AF65-F5344CB8AC3E}">
        <p14:creationId xmlns:p14="http://schemas.microsoft.com/office/powerpoint/2010/main" val="1550522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F04B6-0D91-4D01-AAFA-A0A9F7191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404469"/>
            <a:ext cx="11096625" cy="1371600"/>
          </a:xfrm>
        </p:spPr>
        <p:txBody>
          <a:bodyPr anchor="ctr">
            <a:normAutofit/>
          </a:bodyPr>
          <a:lstStyle/>
          <a:p>
            <a:r>
              <a:rPr lang="es-EC" sz="3400" b="1" dirty="0">
                <a:solidFill>
                  <a:srgbClr val="3488A0"/>
                </a:solidFill>
              </a:rPr>
              <a:t>IDENTIFICAR LOS COMPONENTES DEL EXPERIMENTO</a:t>
            </a:r>
            <a:endParaRPr lang="en-US" sz="3400" b="1" dirty="0">
              <a:solidFill>
                <a:srgbClr val="3488A0"/>
              </a:solidFill>
            </a:endParaRP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6888E64D-E731-45C9-975A-EB548615B0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C" b="1" dirty="0">
                <a:solidFill>
                  <a:schemeClr val="accent2"/>
                </a:solidFill>
              </a:rPr>
              <a:t>Estudiar una reacción química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b="1" dirty="0">
                <a:solidFill>
                  <a:schemeClr val="accent2"/>
                </a:solidFill>
              </a:rPr>
              <a:t>Entradas: </a:t>
            </a:r>
            <a:r>
              <a:rPr lang="es-EC" dirty="0"/>
              <a:t>Producto, soluciones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b="1" dirty="0">
                <a:solidFill>
                  <a:schemeClr val="accent2"/>
                </a:solidFill>
              </a:rPr>
              <a:t>Factores controlables: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C" sz="1800" dirty="0"/>
              <a:t>Interés: Tiempo de reacción, Temperatura, Tipo de catalizador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C" sz="1800" dirty="0"/>
              <a:t>Perturbadores: Lotes de 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b="1" dirty="0">
                <a:solidFill>
                  <a:schemeClr val="accent2"/>
                </a:solidFill>
              </a:rPr>
              <a:t>Factores no controlables: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dirty="0" err="1"/>
              <a:t>pureza</a:t>
            </a:r>
            <a:r>
              <a:rPr lang="en-US" sz="1800" dirty="0"/>
              <a:t> de los </a:t>
            </a:r>
            <a:r>
              <a:rPr lang="en-US" sz="1800" dirty="0" err="1"/>
              <a:t>reactivos</a:t>
            </a:r>
            <a:r>
              <a:rPr lang="en-US" sz="1800" dirty="0"/>
              <a:t>, </a:t>
            </a:r>
            <a:r>
              <a:rPr lang="en-US" sz="1800" dirty="0" err="1"/>
              <a:t>velocidad</a:t>
            </a:r>
            <a:r>
              <a:rPr lang="en-US" sz="1800" dirty="0"/>
              <a:t> de la </a:t>
            </a:r>
            <a:r>
              <a:rPr lang="en-US" sz="1800" dirty="0" err="1"/>
              <a:t>agitación</a:t>
            </a:r>
            <a:r>
              <a:rPr lang="en-US" sz="1800" dirty="0"/>
              <a:t>, </a:t>
            </a:r>
            <a:r>
              <a:rPr lang="en-US" sz="1800" dirty="0" err="1"/>
              <a:t>limpieza</a:t>
            </a:r>
            <a:r>
              <a:rPr lang="en-US" sz="1800" dirty="0"/>
              <a:t> del material, etc.</a:t>
            </a:r>
            <a:endParaRPr lang="es-EC" sz="1800" b="1" dirty="0">
              <a:solidFill>
                <a:schemeClr val="accent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b="1" dirty="0">
                <a:solidFill>
                  <a:schemeClr val="accent2"/>
                </a:solidFill>
              </a:rPr>
              <a:t>Salida: </a:t>
            </a:r>
            <a:r>
              <a:rPr lang="es-EC" dirty="0"/>
              <a:t>Rendimiento</a:t>
            </a:r>
            <a:endParaRPr lang="en-US" dirty="0"/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0DC56696-57E2-49BD-AB7D-E4D66E0CCCE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tretch/>
        </p:blipFill>
        <p:spPr>
          <a:xfrm>
            <a:off x="6096000" y="2247966"/>
            <a:ext cx="5308212" cy="2595841"/>
          </a:xfrm>
          <a:noFill/>
        </p:spPr>
      </p:pic>
    </p:spTree>
    <p:extLst>
      <p:ext uri="{BB962C8B-B14F-4D97-AF65-F5344CB8AC3E}">
        <p14:creationId xmlns:p14="http://schemas.microsoft.com/office/powerpoint/2010/main" val="2907477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994DE-A764-4850-B854-25866A39F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394944"/>
            <a:ext cx="10258425" cy="1371600"/>
          </a:xfrm>
        </p:spPr>
        <p:txBody>
          <a:bodyPr>
            <a:normAutofit/>
          </a:bodyPr>
          <a:lstStyle/>
          <a:p>
            <a:r>
              <a:rPr lang="es-EC" sz="3400" b="1" dirty="0">
                <a:solidFill>
                  <a:srgbClr val="3488A0"/>
                </a:solidFill>
              </a:rPr>
              <a:t>DISEÑAR: TIPOS DE DISEÑO EN BASE AL OBJETIVO</a:t>
            </a:r>
            <a:endParaRPr lang="en-US" sz="3400" b="1" dirty="0">
              <a:solidFill>
                <a:srgbClr val="3488A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B6681-9E08-4634-AA24-D6A1EAFBC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24375" y="1835003"/>
            <a:ext cx="2844927" cy="640080"/>
          </a:xfrm>
        </p:spPr>
        <p:txBody>
          <a:bodyPr/>
          <a:lstStyle/>
          <a:p>
            <a:pPr algn="ctr"/>
            <a:r>
              <a:rPr lang="es-EC" dirty="0">
                <a:solidFill>
                  <a:srgbClr val="FF0000"/>
                </a:solidFill>
              </a:rPr>
              <a:t>EXPLORATORIO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98D3E3-7F18-4CCC-914C-76E1267BF3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49471" y="2622697"/>
            <a:ext cx="3594733" cy="3163825"/>
          </a:xfrm>
        </p:spPr>
        <p:txBody>
          <a:bodyPr>
            <a:normAutofit/>
          </a:bodyPr>
          <a:lstStyle/>
          <a:p>
            <a:r>
              <a:rPr lang="es-ES" sz="2000" dirty="0"/>
              <a:t>Determinar cuáles son las variables o factores que tienen mayor influencia sobre la respuesta.</a:t>
            </a:r>
            <a:endParaRPr lang="en-US" sz="2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5078B9-8761-4884-9D75-7F5098DEA8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115298" y="1838551"/>
            <a:ext cx="2844927" cy="640080"/>
          </a:xfrm>
        </p:spPr>
        <p:txBody>
          <a:bodyPr/>
          <a:lstStyle/>
          <a:p>
            <a:pPr algn="ctr"/>
            <a:r>
              <a:rPr lang="es-EC" dirty="0">
                <a:solidFill>
                  <a:srgbClr val="FF0000"/>
                </a:solidFill>
              </a:rPr>
              <a:t>OPTIMIZACIÓN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5B03C3-08AD-4F41-AE44-6D74BE21F8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953372" y="2622013"/>
            <a:ext cx="3524253" cy="3164509"/>
          </a:xfrm>
        </p:spPr>
        <p:txBody>
          <a:bodyPr>
            <a:normAutofit/>
          </a:bodyPr>
          <a:lstStyle/>
          <a:p>
            <a:r>
              <a:rPr lang="es-ES" sz="2000" dirty="0"/>
              <a:t>Determinar cuál es el nivel de los factores con el que se cumple el objetivo deseado en la respuesta (cerca del valor nominal deseado, minimización, maximización)</a:t>
            </a:r>
            <a:endParaRPr lang="en-US" sz="200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88C6923-F688-4F7B-9F7E-6E706DC5196D}"/>
              </a:ext>
            </a:extLst>
          </p:cNvPr>
          <p:cNvSpPr txBox="1">
            <a:spLocks/>
          </p:cNvSpPr>
          <p:nvPr/>
        </p:nvSpPr>
        <p:spPr>
          <a:xfrm>
            <a:off x="1066800" y="1835003"/>
            <a:ext cx="2552700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900" b="1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C" dirty="0">
                <a:solidFill>
                  <a:srgbClr val="FF0000"/>
                </a:solidFill>
              </a:rPr>
              <a:t>COMPARATIVO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FDF646B9-404A-4240-AE29-DB6C7E245D95}"/>
              </a:ext>
            </a:extLst>
          </p:cNvPr>
          <p:cNvSpPr txBox="1">
            <a:spLocks/>
          </p:cNvSpPr>
          <p:nvPr/>
        </p:nvSpPr>
        <p:spPr>
          <a:xfrm>
            <a:off x="558167" y="2653910"/>
            <a:ext cx="3489958" cy="3163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/>
              <a:t>Sacar conclusiones del efecto de una única variable o factor importante de interés (a pesar de que existe influencia de otros factores)</a:t>
            </a:r>
            <a:endParaRPr lang="en-US" sz="2000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AB73D2A-1A8B-EBFD-9A8F-077A3E941A2B}"/>
              </a:ext>
            </a:extLst>
          </p:cNvPr>
          <p:cNvSpPr txBox="1">
            <a:spLocks/>
          </p:cNvSpPr>
          <p:nvPr/>
        </p:nvSpPr>
        <p:spPr>
          <a:xfrm>
            <a:off x="4524375" y="1831455"/>
            <a:ext cx="2844927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900" b="1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C">
                <a:solidFill>
                  <a:srgbClr val="FF0000"/>
                </a:solidFill>
              </a:rPr>
              <a:t>EXPLORATORIO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DA6158D8-1378-FD32-77B9-044E8FA40A01}"/>
              </a:ext>
            </a:extLst>
          </p:cNvPr>
          <p:cNvSpPr txBox="1">
            <a:spLocks/>
          </p:cNvSpPr>
          <p:nvPr/>
        </p:nvSpPr>
        <p:spPr>
          <a:xfrm>
            <a:off x="4149471" y="2619149"/>
            <a:ext cx="3594733" cy="3163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/>
              <a:t>Determinar cuáles son las variables o factores que tienen mayor influencia sobre la respuesta.</a:t>
            </a:r>
            <a:endParaRPr lang="en-US" sz="2000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5443E7E-EEEC-F350-77E3-EF8C7FC3D054}"/>
              </a:ext>
            </a:extLst>
          </p:cNvPr>
          <p:cNvSpPr txBox="1">
            <a:spLocks/>
          </p:cNvSpPr>
          <p:nvPr/>
        </p:nvSpPr>
        <p:spPr>
          <a:xfrm>
            <a:off x="8115298" y="1835003"/>
            <a:ext cx="2844927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9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C">
                <a:solidFill>
                  <a:srgbClr val="FF0000"/>
                </a:solidFill>
              </a:rPr>
              <a:t>OPTIMIZACIÓN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0A21B2D6-7F10-6FE4-9403-0BDEC9F1CFA3}"/>
              </a:ext>
            </a:extLst>
          </p:cNvPr>
          <p:cNvSpPr txBox="1">
            <a:spLocks/>
          </p:cNvSpPr>
          <p:nvPr/>
        </p:nvSpPr>
        <p:spPr>
          <a:xfrm>
            <a:off x="1066800" y="1831455"/>
            <a:ext cx="2552700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900" b="1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C" dirty="0">
                <a:solidFill>
                  <a:srgbClr val="FF0000"/>
                </a:solidFill>
              </a:rPr>
              <a:t>COMPARATIVO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81350A98-4749-1EBA-BAD3-EE911143CFF0}"/>
              </a:ext>
            </a:extLst>
          </p:cNvPr>
          <p:cNvSpPr txBox="1">
            <a:spLocks/>
          </p:cNvSpPr>
          <p:nvPr/>
        </p:nvSpPr>
        <p:spPr>
          <a:xfrm>
            <a:off x="558167" y="2650362"/>
            <a:ext cx="3489958" cy="3163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/>
              <a:t>Sacar conclusiones del efecto de una única variable o factor importante de interés (a pesar de que existe influencia de otros factores)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2125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0F8FC755-314B-473F-9343-4B1701BD33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5183229"/>
              </p:ext>
            </p:extLst>
          </p:nvPr>
        </p:nvGraphicFramePr>
        <p:xfrm>
          <a:off x="1066799" y="1766888"/>
          <a:ext cx="10372724" cy="4278867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095501">
                  <a:extLst>
                    <a:ext uri="{9D8B030D-6E8A-4147-A177-3AD203B41FA5}">
                      <a16:colId xmlns:a16="http://schemas.microsoft.com/office/drawing/2014/main" val="4068659195"/>
                    </a:ext>
                  </a:extLst>
                </a:gridCol>
                <a:gridCol w="3090861">
                  <a:extLst>
                    <a:ext uri="{9D8B030D-6E8A-4147-A177-3AD203B41FA5}">
                      <a16:colId xmlns:a16="http://schemas.microsoft.com/office/drawing/2014/main" val="1301621916"/>
                    </a:ext>
                  </a:extLst>
                </a:gridCol>
                <a:gridCol w="2319339">
                  <a:extLst>
                    <a:ext uri="{9D8B030D-6E8A-4147-A177-3AD203B41FA5}">
                      <a16:colId xmlns:a16="http://schemas.microsoft.com/office/drawing/2014/main" val="2578354081"/>
                    </a:ext>
                  </a:extLst>
                </a:gridCol>
                <a:gridCol w="2867023">
                  <a:extLst>
                    <a:ext uri="{9D8B030D-6E8A-4147-A177-3AD203B41FA5}">
                      <a16:colId xmlns:a16="http://schemas.microsoft.com/office/drawing/2014/main" val="2729467616"/>
                    </a:ext>
                  </a:extLst>
                </a:gridCol>
              </a:tblGrid>
              <a:tr h="938609"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Número de variables o factores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Comparativo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Exploratorio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Optimización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0467819"/>
                  </a:ext>
                </a:extLst>
              </a:tr>
              <a:tr h="938609"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Diseño completamente aleatorizado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--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--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7438856"/>
                  </a:ext>
                </a:extLst>
              </a:tr>
              <a:tr h="938609"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2-4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Diseño de bloques aleatorizado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Diseño factorial (completo o fraccionado)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Metodología de superficie de respuesta: 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s-EC" dirty="0"/>
                        <a:t> Diseño central compuesto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s-EC" dirty="0"/>
                        <a:t>Box-</a:t>
                      </a:r>
                      <a:r>
                        <a:rPr lang="es-EC" dirty="0" err="1"/>
                        <a:t>Behnken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8204482"/>
                  </a:ext>
                </a:extLst>
              </a:tr>
              <a:tr h="938609"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5 o más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dirty="0"/>
                        <a:t>Diseño de bloques aleatorizado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Diseño factorial fraccionado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Realizar exploratorio y reducir número de variables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082964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55C81F3D-3368-4B54-AA37-5A94D74ED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95288"/>
            <a:ext cx="10515600" cy="1371600"/>
          </a:xfrm>
        </p:spPr>
        <p:txBody>
          <a:bodyPr>
            <a:normAutofit/>
          </a:bodyPr>
          <a:lstStyle/>
          <a:p>
            <a:r>
              <a:rPr lang="es-EC" sz="3400" b="1" dirty="0">
                <a:solidFill>
                  <a:srgbClr val="3488A0"/>
                </a:solidFill>
              </a:rPr>
              <a:t>DISEÑAR: TIPOS DE DISEÑO EN BASE AL OBJETIVO</a:t>
            </a:r>
            <a:endParaRPr lang="en-US" sz="3400" b="1" dirty="0">
              <a:solidFill>
                <a:srgbClr val="3488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407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6FCF5-887B-4737-9C01-534980273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>
                <a:solidFill>
                  <a:srgbClr val="3488A0"/>
                </a:solidFill>
              </a:rPr>
              <a:t>Diseño completamente aleatorizado</a:t>
            </a:r>
            <a:endParaRPr lang="en-US" dirty="0">
              <a:solidFill>
                <a:srgbClr val="3488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E2B3E-107D-42F3-B276-4A0AD593D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C" sz="2000" dirty="0"/>
              <a:t>Definir los k niveles del factor o la variable</a:t>
            </a:r>
          </a:p>
          <a:p>
            <a:pPr lvl="1"/>
            <a:r>
              <a:rPr lang="es-EC" sz="2000" dirty="0"/>
              <a:t>Ejemplo: Temperatura</a:t>
            </a:r>
          </a:p>
          <a:p>
            <a:pPr lvl="2"/>
            <a:r>
              <a:rPr lang="es-EC" sz="2000" dirty="0"/>
              <a:t>Baja</a:t>
            </a:r>
          </a:p>
          <a:p>
            <a:pPr lvl="2"/>
            <a:r>
              <a:rPr lang="es-EC" sz="2000" dirty="0"/>
              <a:t>Media</a:t>
            </a:r>
          </a:p>
          <a:p>
            <a:pPr lvl="2"/>
            <a:r>
              <a:rPr lang="es-EC" sz="2000" dirty="0"/>
              <a:t>Alta</a:t>
            </a:r>
          </a:p>
          <a:p>
            <a:r>
              <a:rPr lang="es-EC" sz="2000" dirty="0"/>
              <a:t>Cada corrida del diseño tiene k pruebas, una a cada nivel</a:t>
            </a:r>
          </a:p>
          <a:p>
            <a:r>
              <a:rPr lang="es-EC" sz="2000" dirty="0"/>
              <a:t>Asignar el orden de las pruebas aleatoriamente</a:t>
            </a:r>
          </a:p>
          <a:p>
            <a:r>
              <a:rPr lang="es-EC" sz="2000" dirty="0"/>
              <a:t>Replicar el diseño n veces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58424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6FCF5-887B-4737-9C01-534980273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13994"/>
            <a:ext cx="10058400" cy="1371600"/>
          </a:xfrm>
        </p:spPr>
        <p:txBody>
          <a:bodyPr/>
          <a:lstStyle/>
          <a:p>
            <a:r>
              <a:rPr lang="es-EC" dirty="0">
                <a:solidFill>
                  <a:srgbClr val="3488A0"/>
                </a:solidFill>
              </a:rPr>
              <a:t>Diseño de bloques aleatorizado</a:t>
            </a:r>
            <a:endParaRPr lang="en-US" dirty="0">
              <a:solidFill>
                <a:srgbClr val="3488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E2B3E-107D-42F3-B276-4A0AD593D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C" sz="2000" dirty="0"/>
              <a:t>Definir los factores controlables </a:t>
            </a:r>
            <a:r>
              <a:rPr lang="es-EC" sz="2000" dirty="0" err="1"/>
              <a:t>pertubadores</a:t>
            </a:r>
            <a:r>
              <a:rPr lang="es-EC" sz="2000" dirty="0"/>
              <a:t> que son utilizados como bloques</a:t>
            </a:r>
          </a:p>
          <a:p>
            <a:pPr lvl="1"/>
            <a:r>
              <a:rPr lang="es-EC" sz="2000" dirty="0"/>
              <a:t>Ejemplo: Lote de materia prima</a:t>
            </a:r>
          </a:p>
          <a:p>
            <a:pPr lvl="2"/>
            <a:r>
              <a:rPr lang="es-EC" sz="2000" dirty="0"/>
              <a:t>Lote 1</a:t>
            </a:r>
          </a:p>
          <a:p>
            <a:pPr lvl="2"/>
            <a:r>
              <a:rPr lang="es-EC" sz="2000" dirty="0"/>
              <a:t>Lote 2</a:t>
            </a:r>
          </a:p>
          <a:p>
            <a:r>
              <a:rPr lang="es-EC" sz="2000" dirty="0"/>
              <a:t>En cada bloque se prueban los k niveles del factor de interés</a:t>
            </a:r>
          </a:p>
          <a:p>
            <a:r>
              <a:rPr lang="es-EC" sz="2000" dirty="0"/>
              <a:t>Asignar el orden de las pruebas aleatoriamente dentro de cada bloque</a:t>
            </a:r>
          </a:p>
          <a:p>
            <a:r>
              <a:rPr lang="es-EC" sz="2000" dirty="0"/>
              <a:t>Replicar el diseño n veces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59987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6FCF5-887B-4737-9C01-534980273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13994"/>
            <a:ext cx="10058400" cy="1371600"/>
          </a:xfrm>
        </p:spPr>
        <p:txBody>
          <a:bodyPr/>
          <a:lstStyle/>
          <a:p>
            <a:r>
              <a:rPr lang="es-EC" dirty="0">
                <a:solidFill>
                  <a:srgbClr val="3488A0"/>
                </a:solidFill>
              </a:rPr>
              <a:t>Diseño factorial completo</a:t>
            </a:r>
            <a:endParaRPr lang="en-US" dirty="0">
              <a:solidFill>
                <a:srgbClr val="3488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3EE2B3E-107D-42F3-B276-4A0AD593DED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s-EC" sz="2000" dirty="0"/>
              </a:p>
              <a:p>
                <a:r>
                  <a:rPr lang="es-EC" sz="2000" dirty="0"/>
                  <a:t>Hacer un prueba en cada combinación posible de los niveles de los k factores. El orden de las pruebas es aleatorio</a:t>
                </a:r>
              </a:p>
              <a:p>
                <a:r>
                  <a:rPr lang="es-EC" sz="2000" dirty="0">
                    <a:solidFill>
                      <a:srgbClr val="FF0000"/>
                    </a:solidFill>
                  </a:rPr>
                  <a:t>Diseño más usado en exploración - Diseño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C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es-EC" sz="2000" dirty="0"/>
                  <a:t>Para cada uno de los k factores determinar dos niveles: bajo y alto (lo más separados posibles). El orden de las pruebas es aleatorio</a:t>
                </a:r>
              </a:p>
              <a:p>
                <a:r>
                  <a:rPr lang="es-EC" sz="2000" dirty="0"/>
                  <a:t>Replicar el diseño n veces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3EE2B3E-107D-42F3-B276-4A0AD593DE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45" r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7030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{204553AD-56C0-402B-B11C-7D0DC15364DD}tf78438558_win32</Template>
  <TotalTime>270</TotalTime>
  <Words>886</Words>
  <Application>Microsoft Office PowerPoint</Application>
  <PresentationFormat>Widescreen</PresentationFormat>
  <Paragraphs>126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Cambria Math</vt:lpstr>
      <vt:lpstr>Century Gothic</vt:lpstr>
      <vt:lpstr>Garamond</vt:lpstr>
      <vt:lpstr>Helvetica Neue</vt:lpstr>
      <vt:lpstr>SavonVTI</vt:lpstr>
      <vt:lpstr>Diseño experimental</vt:lpstr>
      <vt:lpstr>PASOS DEL DISEÑO EXPERIMENTAL</vt:lpstr>
      <vt:lpstr>IDENTIFICAR LOS COMPONENTES DEL EXPERIMENTO</vt:lpstr>
      <vt:lpstr>IDENTIFICAR LOS COMPONENTES DEL EXPERIMENTO</vt:lpstr>
      <vt:lpstr>DISEÑAR: TIPOS DE DISEÑO EN BASE AL OBJETIVO</vt:lpstr>
      <vt:lpstr>DISEÑAR: TIPOS DE DISEÑO EN BASE AL OBJETIVO</vt:lpstr>
      <vt:lpstr>Diseño completamente aleatorizado</vt:lpstr>
      <vt:lpstr>Diseño de bloques aleatorizado</vt:lpstr>
      <vt:lpstr>Diseño factorial completo</vt:lpstr>
      <vt:lpstr>Diseño factorial fraccionado</vt:lpstr>
      <vt:lpstr>Diseño central compuesto</vt:lpstr>
      <vt:lpstr>Réplicas (tamaño de la muestra)</vt:lpstr>
      <vt:lpstr>Réplicas (tamaño de la muestra)</vt:lpstr>
      <vt:lpstr>EJECUTAR EL EXPERIMENTO Y ANALIZAR LOS DATOS</vt:lpstr>
      <vt:lpstr>LINKS Y LIBROS CON MÁS INFORMACIÓN</vt:lpstr>
      <vt:lpstr>DATOS DE CONTACTO PARA PREGUNTAS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Diseño experimental</dc:title>
  <dc:creator>Andrea Garcia Angulo</dc:creator>
  <cp:lastModifiedBy>Andrea Cristina Garcia Angulo</cp:lastModifiedBy>
  <cp:revision>3</cp:revision>
  <dcterms:created xsi:type="dcterms:W3CDTF">2021-07-23T10:12:48Z</dcterms:created>
  <dcterms:modified xsi:type="dcterms:W3CDTF">2022-06-10T22:27:21Z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