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80" r:id="rId6"/>
    <p:sldId id="281" r:id="rId7"/>
    <p:sldId id="282" r:id="rId8"/>
    <p:sldId id="276" r:id="rId9"/>
    <p:sldId id="277" r:id="rId10"/>
    <p:sldId id="279" r:id="rId11"/>
    <p:sldId id="278" r:id="rId12"/>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83791-D95C-4F06-93DA-4CDA6EDA965D}" type="datetimeFigureOut">
              <a:rPr lang="es-EC" smtClean="0"/>
              <a:t>17/5/2022</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04B176-38D5-411F-AB48-8086F89423C6}" type="slidenum">
              <a:rPr lang="es-EC" smtClean="0"/>
              <a:t>‹Nº›</a:t>
            </a:fld>
            <a:endParaRPr lang="es-EC"/>
          </a:p>
        </p:txBody>
      </p:sp>
    </p:spTree>
    <p:extLst>
      <p:ext uri="{BB962C8B-B14F-4D97-AF65-F5344CB8AC3E}">
        <p14:creationId xmlns:p14="http://schemas.microsoft.com/office/powerpoint/2010/main" val="4011898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S PGothic" panose="020B0600070205080204" pitchFamily="34" charset="-128"/>
                <a:cs typeface="+mn-cs"/>
              </a:rPr>
              <a:t>Figure 3.12  This is a greatly simplified food web found in the southern hemisphere. The shaded middle area shows a simple food chain that is part of these complex interacting feeding relationships. Many more participants in the web, including an array of decomposer and detritus feeder organisms, are not shown here. </a:t>
            </a:r>
          </a:p>
          <a:p>
            <a:r>
              <a:rPr lang="en-US" sz="1200" b="1" i="1" kern="1200" dirty="0">
                <a:solidFill>
                  <a:schemeClr val="tx1"/>
                </a:solidFill>
                <a:latin typeface="+mn-lt"/>
                <a:ea typeface="MS PGothic" panose="020B0600070205080204" pitchFamily="34" charset="-128"/>
                <a:cs typeface="+mn-cs"/>
              </a:rPr>
              <a:t>Critical</a:t>
            </a:r>
            <a:r>
              <a:rPr lang="en-US" sz="1200" b="1" i="1" kern="1200" baseline="0" dirty="0">
                <a:solidFill>
                  <a:schemeClr val="tx1"/>
                </a:solidFill>
                <a:latin typeface="+mn-lt"/>
                <a:ea typeface="MS PGothic" panose="020B0600070205080204" pitchFamily="34" charset="-128"/>
                <a:cs typeface="+mn-cs"/>
              </a:rPr>
              <a:t> thinking</a:t>
            </a:r>
            <a:r>
              <a:rPr lang="en-US" sz="1200" b="1" i="1" kern="1200" dirty="0">
                <a:solidFill>
                  <a:schemeClr val="tx1"/>
                </a:solidFill>
                <a:latin typeface="+mn-lt"/>
                <a:ea typeface="MS PGothic" panose="020B0600070205080204" pitchFamily="34" charset="-128"/>
                <a:cs typeface="+mn-cs"/>
              </a:rPr>
              <a:t>:</a:t>
            </a:r>
            <a:r>
              <a:rPr lang="en-US" sz="1200" kern="1200" dirty="0">
                <a:solidFill>
                  <a:schemeClr val="tx1"/>
                </a:solidFill>
                <a:latin typeface="+mn-lt"/>
                <a:ea typeface="MS PGothic" panose="020B0600070205080204" pitchFamily="34" charset="-128"/>
                <a:cs typeface="+mn-cs"/>
              </a:rPr>
              <a:t>  Can you imagine a food web of which you are part? Try drawing a simple diagram of it.</a:t>
            </a:r>
          </a:p>
        </p:txBody>
      </p:sp>
      <p:sp>
        <p:nvSpPr>
          <p:cNvPr id="4" name="Slide Number Placeholder 3"/>
          <p:cNvSpPr>
            <a:spLocks noGrp="1"/>
          </p:cNvSpPr>
          <p:nvPr>
            <p:ph type="sldNum" sz="quarter" idx="10"/>
          </p:nvPr>
        </p:nvSpPr>
        <p:spPr/>
        <p:txBody>
          <a:bodyPr/>
          <a:lstStyle/>
          <a:p>
            <a:fld id="{D9483670-0D61-9349-97AC-A9731AA75D95}" type="slidenum">
              <a:rPr lang="en-US" smtClean="0"/>
              <a:t>5</a:t>
            </a:fld>
            <a:endParaRPr lang="en-US" dirty="0"/>
          </a:p>
        </p:txBody>
      </p:sp>
    </p:spTree>
    <p:extLst>
      <p:ext uri="{BB962C8B-B14F-4D97-AF65-F5344CB8AC3E}">
        <p14:creationId xmlns:p14="http://schemas.microsoft.com/office/powerpoint/2010/main" val="2716372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S PGothic" panose="020B0600070205080204" pitchFamily="34" charset="-128"/>
                <a:cs typeface="+mn-cs"/>
              </a:rPr>
              <a:t>Figure 3.11  Generalized </a:t>
            </a:r>
            <a:r>
              <a:rPr lang="en-US" sz="1200" i="1" kern="1200" dirty="0">
                <a:solidFill>
                  <a:schemeClr val="tx1"/>
                </a:solidFill>
                <a:latin typeface="+mn-lt"/>
                <a:ea typeface="MS PGothic" panose="020B0600070205080204" pitchFamily="34" charset="-128"/>
                <a:cs typeface="+mn-cs"/>
              </a:rPr>
              <a:t>pyramid of energy flow</a:t>
            </a:r>
            <a:r>
              <a:rPr lang="en-US" sz="1200" kern="1200" dirty="0">
                <a:solidFill>
                  <a:schemeClr val="tx1"/>
                </a:solidFill>
                <a:latin typeface="+mn-lt"/>
                <a:ea typeface="MS PGothic" panose="020B0600070205080204" pitchFamily="34" charset="-128"/>
                <a:cs typeface="+mn-cs"/>
              </a:rPr>
              <a:t> showing the decrease in usable chemical energy available at each succeeding trophic level in a food chain or web. This model assumes that with each transfer from one trophic level to another, there is a 90% loss of usable energy to the environment in the form of low-quality heat. Calories and joules are used to measure energy. One kilocalorie = 1,000 calories = 4,184 joules.</a:t>
            </a:r>
          </a:p>
          <a:p>
            <a:r>
              <a:rPr lang="en-US" sz="1200" b="1" i="1" kern="1200" dirty="0">
                <a:solidFill>
                  <a:schemeClr val="tx1"/>
                </a:solidFill>
                <a:latin typeface="+mn-lt"/>
                <a:ea typeface="MS PGothic" panose="020B0600070205080204" pitchFamily="34" charset="-128"/>
                <a:cs typeface="+mn-cs"/>
              </a:rPr>
              <a:t>Critical thinking:</a:t>
            </a:r>
            <a:r>
              <a:rPr lang="en-US" sz="1200" kern="1200" dirty="0">
                <a:solidFill>
                  <a:schemeClr val="tx1"/>
                </a:solidFill>
                <a:latin typeface="+mn-lt"/>
                <a:ea typeface="MS PGothic" panose="020B0600070205080204" pitchFamily="34" charset="-128"/>
                <a:cs typeface="+mn-cs"/>
              </a:rPr>
              <a:t> Why is a vegetarian diet more energy efficient than a meat-based diet?</a:t>
            </a:r>
          </a:p>
        </p:txBody>
      </p:sp>
      <p:sp>
        <p:nvSpPr>
          <p:cNvPr id="4" name="Slide Number Placeholder 3"/>
          <p:cNvSpPr>
            <a:spLocks noGrp="1"/>
          </p:cNvSpPr>
          <p:nvPr>
            <p:ph type="sldNum" sz="quarter" idx="10"/>
          </p:nvPr>
        </p:nvSpPr>
        <p:spPr/>
        <p:txBody>
          <a:bodyPr/>
          <a:lstStyle/>
          <a:p>
            <a:fld id="{D9483670-0D61-9349-97AC-A9731AA75D95}" type="slidenum">
              <a:rPr lang="en-US" smtClean="0"/>
              <a:t>7</a:t>
            </a:fld>
            <a:endParaRPr lang="en-US" dirty="0"/>
          </a:p>
        </p:txBody>
      </p:sp>
    </p:spTree>
    <p:extLst>
      <p:ext uri="{BB962C8B-B14F-4D97-AF65-F5344CB8AC3E}">
        <p14:creationId xmlns:p14="http://schemas.microsoft.com/office/powerpoint/2010/main" val="4160311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92C931-AF76-46BF-9262-EE6709B6B27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0168B9FF-B708-4022-841F-7C276BADA2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7C1DCC5A-F73B-4787-9911-36AF8D5681E5}"/>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5" name="Marcador de pie de página 4">
            <a:extLst>
              <a:ext uri="{FF2B5EF4-FFF2-40B4-BE49-F238E27FC236}">
                <a16:creationId xmlns:a16="http://schemas.microsoft.com/office/drawing/2014/main" id="{81A51EDD-C057-4637-A41F-E366ED82C1C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C483CCF-9409-400D-9A58-E9C2A5F6B1E2}"/>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2491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CB5E6C-DA44-4DBD-BF8C-F2163CFC7C30}"/>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3326012A-FCE8-4C13-ABD2-75B831BAE5F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C79F0A8-7155-418D-9FCD-C31E497EACD2}"/>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5" name="Marcador de pie de página 4">
            <a:extLst>
              <a:ext uri="{FF2B5EF4-FFF2-40B4-BE49-F238E27FC236}">
                <a16:creationId xmlns:a16="http://schemas.microsoft.com/office/drawing/2014/main" id="{E5C54D12-8ADA-4B1A-9B17-27871A5800E3}"/>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5EFD92D-FC98-4BEB-AAA1-5240D888EFA9}"/>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3118464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6BC057F-A1C9-4ECC-B13F-C29972605DC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762E2BE4-32B4-4941-A8D1-9CA61126B84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1D931D24-ACC6-4AE4-B4B8-A3B6F9102352}"/>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5" name="Marcador de pie de página 4">
            <a:extLst>
              <a:ext uri="{FF2B5EF4-FFF2-40B4-BE49-F238E27FC236}">
                <a16:creationId xmlns:a16="http://schemas.microsoft.com/office/drawing/2014/main" id="{6D808944-5BE0-417C-9166-F50F5BCF9637}"/>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CE8ED99-BE5C-44F2-9943-1080FB60AC48}"/>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683985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pic>
        <p:nvPicPr>
          <p:cNvPr id="5" name="Picture 4" descr="Miller_PPT_Templat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0" y="1"/>
            <a:ext cx="12192000" cy="800100"/>
          </a:xfrm>
          <a:ln>
            <a:noFill/>
          </a:ln>
        </p:spPr>
        <p:txBody>
          <a:bodyPr anchor="t" anchorCtr="0">
            <a:normAutofit/>
          </a:bodyPr>
          <a:lstStyle>
            <a:lvl1pPr algn="l">
              <a:lnSpc>
                <a:spcPct val="100000"/>
              </a:lnSpc>
              <a:defRPr sz="2500" b="0" i="0">
                <a:solidFill>
                  <a:schemeClr val="bg1"/>
                </a:solidFill>
                <a:latin typeface="Arial"/>
                <a:cs typeface="Arial"/>
              </a:defRPr>
            </a:lvl1pPr>
          </a:lstStyle>
          <a:p>
            <a:r>
              <a:rPr lang="en-US" dirty="0"/>
              <a:t>Click to edit Master title style</a:t>
            </a:r>
          </a:p>
        </p:txBody>
      </p:sp>
      <p:sp>
        <p:nvSpPr>
          <p:cNvPr id="3" name="Content Placeholder 2"/>
          <p:cNvSpPr>
            <a:spLocks noGrp="1"/>
          </p:cNvSpPr>
          <p:nvPr>
            <p:ph idx="1"/>
          </p:nvPr>
        </p:nvSpPr>
        <p:spPr>
          <a:xfrm>
            <a:off x="609604" y="1231266"/>
            <a:ext cx="10972800" cy="4894898"/>
          </a:xfrm>
        </p:spPr>
        <p:txBody>
          <a:bodyPr/>
          <a:lstStyle>
            <a:lvl1pPr marL="457200" indent="-457200">
              <a:spcBef>
                <a:spcPts val="624"/>
              </a:spcBef>
              <a:buClr>
                <a:srgbClr val="F9A61A"/>
              </a:buClr>
              <a:defRPr sz="3000" b="0" i="0">
                <a:latin typeface="Arial"/>
                <a:cs typeface="Arial"/>
              </a:defRPr>
            </a:lvl1pPr>
            <a:lvl2pPr marL="914400" indent="-457200">
              <a:spcBef>
                <a:spcPts val="624"/>
              </a:spcBef>
              <a:buClr>
                <a:srgbClr val="F9A61A"/>
              </a:buClr>
              <a:defRPr b="0" i="0">
                <a:latin typeface="Arial"/>
                <a:cs typeface="Arial"/>
              </a:defRPr>
            </a:lvl2pPr>
            <a:lvl3pPr marL="1371600" indent="-457200">
              <a:spcBef>
                <a:spcPts val="624"/>
              </a:spcBef>
              <a:buClr>
                <a:srgbClr val="F9A61A"/>
              </a:buClr>
              <a:buFont typeface="Wingdings" panose="05000000000000000000" pitchFamily="2" charset="2"/>
              <a:buChar char="§"/>
              <a:defRPr b="0" i="0">
                <a:latin typeface="Arial"/>
                <a:cs typeface="Arial"/>
              </a:defRPr>
            </a:lvl3pPr>
            <a:lvl4pPr marL="1828800" indent="-457200">
              <a:spcBef>
                <a:spcPts val="624"/>
              </a:spcBef>
              <a:buClr>
                <a:srgbClr val="F9A61A"/>
              </a:buClr>
              <a:buFont typeface="Courier New" panose="02070309020205020404" pitchFamily="49" charset="0"/>
              <a:buChar char="o"/>
              <a:defRPr b="0" i="0">
                <a:latin typeface="Arial"/>
                <a:cs typeface="Arial"/>
              </a:defRPr>
            </a:lvl4pPr>
            <a:lvl5pPr>
              <a:spcBef>
                <a:spcPts val="624"/>
              </a:spcBef>
              <a:buClr>
                <a:srgbClr val="F9A61A"/>
              </a:buClr>
              <a:defRPr b="0" i="0">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Slide Number Placeholder 5"/>
          <p:cNvSpPr>
            <a:spLocks noGrp="1"/>
          </p:cNvSpPr>
          <p:nvPr>
            <p:ph type="sldNum" sz="quarter" idx="4"/>
          </p:nvPr>
        </p:nvSpPr>
        <p:spPr>
          <a:xfrm>
            <a:off x="10396999" y="6356355"/>
            <a:ext cx="1605815" cy="365125"/>
          </a:xfrm>
          <a:prstGeom prst="rect">
            <a:avLst/>
          </a:prstGeom>
        </p:spPr>
        <p:txBody>
          <a:bodyPr vert="horz" lIns="91440" tIns="45720" rIns="91440" bIns="45720" rtlCol="0" anchor="ctr"/>
          <a:lstStyle>
            <a:lvl1pPr algn="r">
              <a:defRPr sz="1200">
                <a:solidFill>
                  <a:srgbClr val="000000"/>
                </a:solidFill>
              </a:defRPr>
            </a:lvl1pPr>
          </a:lstStyle>
          <a:p>
            <a:fld id="{4315F8B6-4AEF-1F4D-AC2D-D10919A1A67B}" type="slidenum">
              <a:rPr lang="en-US" smtClean="0"/>
              <a:pPr/>
              <a:t>‹Nº›</a:t>
            </a:fld>
            <a:endParaRPr lang="en-US" dirty="0"/>
          </a:p>
        </p:txBody>
      </p:sp>
      <p:sp>
        <p:nvSpPr>
          <p:cNvPr id="6" name="Picture Placeholder 5"/>
          <p:cNvSpPr>
            <a:spLocks noGrp="1"/>
          </p:cNvSpPr>
          <p:nvPr>
            <p:ph type="pic" sz="quarter" idx="10"/>
          </p:nvPr>
        </p:nvSpPr>
        <p:spPr>
          <a:xfrm>
            <a:off x="2527300" y="4532314"/>
            <a:ext cx="4106333" cy="1330325"/>
          </a:xfrm>
        </p:spPr>
        <p:txBody>
          <a:bodyPr/>
          <a:lstStyle/>
          <a:p>
            <a:endParaRPr lang="en-US" dirty="0"/>
          </a:p>
        </p:txBody>
      </p:sp>
      <p:sp>
        <p:nvSpPr>
          <p:cNvPr id="8" name="Picture Placeholder 7"/>
          <p:cNvSpPr>
            <a:spLocks noGrp="1"/>
          </p:cNvSpPr>
          <p:nvPr>
            <p:ph type="pic" sz="quarter" idx="11"/>
          </p:nvPr>
        </p:nvSpPr>
        <p:spPr>
          <a:xfrm>
            <a:off x="7655985" y="4679950"/>
            <a:ext cx="3873500" cy="1250950"/>
          </a:xfrm>
        </p:spPr>
        <p:txBody>
          <a:bodyPr/>
          <a:lstStyle/>
          <a:p>
            <a:endParaRPr lang="en-US" dirty="0"/>
          </a:p>
        </p:txBody>
      </p:sp>
      <p:sp>
        <p:nvSpPr>
          <p:cNvPr id="10" name="Table Placeholder 9"/>
          <p:cNvSpPr>
            <a:spLocks noGrp="1"/>
          </p:cNvSpPr>
          <p:nvPr>
            <p:ph type="tbl" sz="quarter" idx="12"/>
          </p:nvPr>
        </p:nvSpPr>
        <p:spPr>
          <a:xfrm>
            <a:off x="10219267" y="3778250"/>
            <a:ext cx="1022351" cy="323850"/>
          </a:xfrm>
        </p:spPr>
        <p:txBody>
          <a:bodyPr/>
          <a:lstStyle/>
          <a:p>
            <a:endParaRPr lang="en-US" dirty="0"/>
          </a:p>
        </p:txBody>
      </p:sp>
      <p:sp>
        <p:nvSpPr>
          <p:cNvPr id="9" name="Rectangle 8"/>
          <p:cNvSpPr/>
          <p:nvPr userDrawn="1"/>
        </p:nvSpPr>
        <p:spPr>
          <a:xfrm>
            <a:off x="0" y="6302464"/>
            <a:ext cx="12192000" cy="570050"/>
          </a:xfrm>
          <a:prstGeom prst="rect">
            <a:avLst/>
          </a:prstGeom>
          <a:solidFill>
            <a:srgbClr val="FCB42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7449" y="6315951"/>
            <a:ext cx="2252276" cy="5325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userDrawn="1"/>
        </p:nvSpPr>
        <p:spPr>
          <a:xfrm>
            <a:off x="2767256" y="6344978"/>
            <a:ext cx="8341145" cy="461665"/>
          </a:xfrm>
          <a:prstGeom prst="rect">
            <a:avLst/>
          </a:prstGeom>
          <a:noFill/>
        </p:spPr>
        <p:txBody>
          <a:bodyPr wrap="square" rtlCol="0" anchor="ctr">
            <a:spAutoFit/>
          </a:bodyPr>
          <a:lstStyle/>
          <a:p>
            <a:pPr algn="ctr">
              <a:spcBef>
                <a:spcPts val="600"/>
              </a:spcBef>
            </a:pPr>
            <a:r>
              <a:rPr lang="en-US" sz="1200" b="0" kern="1200" dirty="0">
                <a:solidFill>
                  <a:schemeClr val="tx1"/>
                </a:solidFill>
                <a:effectLst/>
                <a:latin typeface="Arial" pitchFamily="34" charset="0"/>
                <a:ea typeface="+mn-ea"/>
                <a:cs typeface="Arial" pitchFamily="34" charset="0"/>
              </a:rPr>
              <a:t>© 2019 Cengage Learning. All Rights Reserved. May not be scanned, copied, duplicated, or posted to a publicly accessible website, in whole or in part.</a:t>
            </a:r>
            <a:endParaRPr lang="en-US" sz="1200" b="0" dirty="0">
              <a:latin typeface="Arial" pitchFamily="34" charset="0"/>
              <a:cs typeface="Arial" pitchFamily="34" charset="0"/>
            </a:endParaRPr>
          </a:p>
        </p:txBody>
      </p:sp>
    </p:spTree>
    <p:extLst>
      <p:ext uri="{BB962C8B-B14F-4D97-AF65-F5344CB8AC3E}">
        <p14:creationId xmlns:p14="http://schemas.microsoft.com/office/powerpoint/2010/main" val="385895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9BE91A-5527-496D-8EF0-BD68EA417323}"/>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673C72EB-6F8F-445F-BD4D-7BF2F823163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45960B37-93BE-4EF2-BEC1-F96D71D8D505}"/>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5" name="Marcador de pie de página 4">
            <a:extLst>
              <a:ext uri="{FF2B5EF4-FFF2-40B4-BE49-F238E27FC236}">
                <a16:creationId xmlns:a16="http://schemas.microsoft.com/office/drawing/2014/main" id="{C5A96EBF-F150-49BB-954A-48970C53666C}"/>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9D3EFFFA-B30A-417D-8936-9B5BDA0A87CB}"/>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021725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B9B2E2-ADAC-4524-9608-663F50F172D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5DAD5314-0C97-47CF-96E1-711CE55B32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30BA51F-9F5E-4B32-9165-1173778E27A7}"/>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5" name="Marcador de pie de página 4">
            <a:extLst>
              <a:ext uri="{FF2B5EF4-FFF2-40B4-BE49-F238E27FC236}">
                <a16:creationId xmlns:a16="http://schemas.microsoft.com/office/drawing/2014/main" id="{BA578331-7940-425D-9A51-851B053A8C1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770788B7-372C-446E-BA4E-2BF56B6E3574}"/>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537722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5C1E69-D87F-4C01-8228-8DC202A0193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8FCE68F5-21CB-4254-9C63-2B0E49036FE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D5A775B5-858B-40B5-A61C-198F5020F1F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2C29D6A3-625A-493B-9E70-17714A57051D}"/>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6" name="Marcador de pie de página 5">
            <a:extLst>
              <a:ext uri="{FF2B5EF4-FFF2-40B4-BE49-F238E27FC236}">
                <a16:creationId xmlns:a16="http://schemas.microsoft.com/office/drawing/2014/main" id="{99E4647F-9E95-4A6F-9D6A-D26FEA186009}"/>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4921119-F627-43FF-A2D9-5DC369F859D0}"/>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3348030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AD3688-A9B7-4955-96E2-3861E8AD98F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B93A6ADC-6E5B-4206-8CAC-46A197611C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9D8DD48-4345-4502-9406-524C2BA19D9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63001246-026E-44D1-9B49-D20DFE2BBD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444360-EFAE-42F8-9CA3-F9588F14084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018334E5-8EC6-4AC2-9021-2ABAEAFBD5C8}"/>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8" name="Marcador de pie de página 7">
            <a:extLst>
              <a:ext uri="{FF2B5EF4-FFF2-40B4-BE49-F238E27FC236}">
                <a16:creationId xmlns:a16="http://schemas.microsoft.com/office/drawing/2014/main" id="{1BD6103B-1C97-4EA3-92E8-4CA31D6E0572}"/>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2145CD92-706E-4999-A3CB-492EA83378EC}"/>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27592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237969-D8B2-42D2-94A7-38375446A477}"/>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EC141CA0-2C8F-4FC1-B647-AF9D1DB75E6E}"/>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4" name="Marcador de pie de página 3">
            <a:extLst>
              <a:ext uri="{FF2B5EF4-FFF2-40B4-BE49-F238E27FC236}">
                <a16:creationId xmlns:a16="http://schemas.microsoft.com/office/drawing/2014/main" id="{4176639E-E1DF-4CE0-9A79-A8D88D424655}"/>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DF3A1A2D-EA75-40AC-A823-7190FCFB8012}"/>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64359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1596F5F-2E78-42C3-AED2-61FE592B2414}"/>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3" name="Marcador de pie de página 2">
            <a:extLst>
              <a:ext uri="{FF2B5EF4-FFF2-40B4-BE49-F238E27FC236}">
                <a16:creationId xmlns:a16="http://schemas.microsoft.com/office/drawing/2014/main" id="{43CEE982-94DA-4B48-A281-30DEE995EC5A}"/>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0D9FDE01-2789-42E6-A6C1-48C680953FBA}"/>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2446782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27327-30F1-4817-8A3A-43456A81F3C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5E748CDA-C454-45D7-8013-087735C76F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285D8523-7C1A-4962-9BD0-0FECF697B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D7F0ACF-F9FC-4E24-BC9E-39075E1CF395}"/>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6" name="Marcador de pie de página 5">
            <a:extLst>
              <a:ext uri="{FF2B5EF4-FFF2-40B4-BE49-F238E27FC236}">
                <a16:creationId xmlns:a16="http://schemas.microsoft.com/office/drawing/2014/main" id="{BBC6C58A-5BBA-4059-9C71-6790DE525804}"/>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485B1E61-7285-491B-916F-ADE9A22133AB}"/>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17505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1DAB8C-B96C-4076-B489-8255A9E228C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4C6F6D08-CBD3-4632-A764-85D6C1FD48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13AA74F4-E748-4AD6-9EBE-826424D9E5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4FE2A8F-9BCD-4A5A-B54B-42EDC891F7AC}"/>
              </a:ext>
            </a:extLst>
          </p:cNvPr>
          <p:cNvSpPr>
            <a:spLocks noGrp="1"/>
          </p:cNvSpPr>
          <p:nvPr>
            <p:ph type="dt" sz="half" idx="10"/>
          </p:nvPr>
        </p:nvSpPr>
        <p:spPr/>
        <p:txBody>
          <a:bodyPr/>
          <a:lstStyle/>
          <a:p>
            <a:fld id="{61C6AAB2-1F2A-4C84-9DAA-25EDBA643344}" type="datetimeFigureOut">
              <a:rPr lang="es-EC" smtClean="0"/>
              <a:t>17/5/2022</a:t>
            </a:fld>
            <a:endParaRPr lang="es-EC"/>
          </a:p>
        </p:txBody>
      </p:sp>
      <p:sp>
        <p:nvSpPr>
          <p:cNvPr id="6" name="Marcador de pie de página 5">
            <a:extLst>
              <a:ext uri="{FF2B5EF4-FFF2-40B4-BE49-F238E27FC236}">
                <a16:creationId xmlns:a16="http://schemas.microsoft.com/office/drawing/2014/main" id="{B710BD99-6FF3-4F93-8A99-451E5355AE3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6C6FA439-AD42-4C8D-90D4-2A967498A72C}"/>
              </a:ext>
            </a:extLst>
          </p:cNvPr>
          <p:cNvSpPr>
            <a:spLocks noGrp="1"/>
          </p:cNvSpPr>
          <p:nvPr>
            <p:ph type="sldNum" sz="quarter" idx="12"/>
          </p:nvPr>
        </p:nvSpPr>
        <p:spPr/>
        <p:txBody>
          <a:bodyPr/>
          <a:lstStyle/>
          <a:p>
            <a:fld id="{40736687-A4CE-4E1D-BFA7-C064B3C08E3F}" type="slidenum">
              <a:rPr lang="es-EC" smtClean="0"/>
              <a:t>‹Nº›</a:t>
            </a:fld>
            <a:endParaRPr lang="es-EC"/>
          </a:p>
        </p:txBody>
      </p:sp>
    </p:spTree>
    <p:extLst>
      <p:ext uri="{BB962C8B-B14F-4D97-AF65-F5344CB8AC3E}">
        <p14:creationId xmlns:p14="http://schemas.microsoft.com/office/powerpoint/2010/main" val="102934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B4189A8-351B-4861-9980-FC9246BCF4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52390381-91F3-40D1-9303-629CF5BCEF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A8F09F5D-CB80-496E-AC41-F65C28214C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6AAB2-1F2A-4C84-9DAA-25EDBA643344}" type="datetimeFigureOut">
              <a:rPr lang="es-EC" smtClean="0"/>
              <a:t>17/5/2022</a:t>
            </a:fld>
            <a:endParaRPr lang="es-EC"/>
          </a:p>
        </p:txBody>
      </p:sp>
      <p:sp>
        <p:nvSpPr>
          <p:cNvPr id="5" name="Marcador de pie de página 4">
            <a:extLst>
              <a:ext uri="{FF2B5EF4-FFF2-40B4-BE49-F238E27FC236}">
                <a16:creationId xmlns:a16="http://schemas.microsoft.com/office/drawing/2014/main" id="{3BDD2CDC-D3CA-4F8A-AE51-A610345DAD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3F43B535-8572-4C63-BD8A-0DE71964BC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36687-A4CE-4E1D-BFA7-C064B3C08E3F}" type="slidenum">
              <a:rPr lang="es-EC" smtClean="0"/>
              <a:t>‹Nº›</a:t>
            </a:fld>
            <a:endParaRPr lang="es-EC"/>
          </a:p>
        </p:txBody>
      </p:sp>
    </p:spTree>
    <p:extLst>
      <p:ext uri="{BB962C8B-B14F-4D97-AF65-F5344CB8AC3E}">
        <p14:creationId xmlns:p14="http://schemas.microsoft.com/office/powerpoint/2010/main" val="540852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ACD4D7B-56CA-4039-81B7-6D514055DC73}"/>
              </a:ext>
            </a:extLst>
          </p:cNvPr>
          <p:cNvSpPr>
            <a:spLocks noGrp="1"/>
          </p:cNvSpPr>
          <p:nvPr>
            <p:ph type="ctrTitle"/>
          </p:nvPr>
        </p:nvSpPr>
        <p:spPr>
          <a:xfrm>
            <a:off x="1524000" y="1122362"/>
            <a:ext cx="9144000" cy="2840037"/>
          </a:xfrm>
        </p:spPr>
        <p:txBody>
          <a:bodyPr>
            <a:normAutofit/>
          </a:bodyPr>
          <a:lstStyle/>
          <a:p>
            <a:r>
              <a:rPr lang="es-EC" sz="5800" dirty="0"/>
              <a:t>Taller</a:t>
            </a:r>
          </a:p>
        </p:txBody>
      </p:sp>
      <p:sp>
        <p:nvSpPr>
          <p:cNvPr id="3" name="Subtítulo 2">
            <a:extLst>
              <a:ext uri="{FF2B5EF4-FFF2-40B4-BE49-F238E27FC236}">
                <a16:creationId xmlns:a16="http://schemas.microsoft.com/office/drawing/2014/main" id="{F1C7B5F2-7F74-410E-AA41-471C46358A5A}"/>
              </a:ext>
            </a:extLst>
          </p:cNvPr>
          <p:cNvSpPr>
            <a:spLocks noGrp="1"/>
          </p:cNvSpPr>
          <p:nvPr>
            <p:ph type="subTitle" idx="1"/>
          </p:nvPr>
        </p:nvSpPr>
        <p:spPr>
          <a:xfrm>
            <a:off x="1524000" y="4256436"/>
            <a:ext cx="9144000" cy="1600818"/>
          </a:xfrm>
        </p:spPr>
        <p:txBody>
          <a:bodyPr>
            <a:normAutofit fontScale="92500"/>
          </a:bodyPr>
          <a:lstStyle/>
          <a:p>
            <a:r>
              <a:rPr lang="es-EC" dirty="0">
                <a:solidFill>
                  <a:schemeClr val="accent1">
                    <a:lumMod val="60000"/>
                    <a:lumOff val="40000"/>
                  </a:schemeClr>
                </a:solidFill>
              </a:rPr>
              <a:t>Actividad colaborativa</a:t>
            </a:r>
          </a:p>
          <a:p>
            <a:r>
              <a:rPr lang="es-EC" dirty="0">
                <a:solidFill>
                  <a:schemeClr val="accent1">
                    <a:lumMod val="60000"/>
                    <a:lumOff val="40000"/>
                  </a:schemeClr>
                </a:solidFill>
              </a:rPr>
              <a:t>Cap. 2.1 Ecosistemas y como funcionan</a:t>
            </a:r>
          </a:p>
          <a:p>
            <a:r>
              <a:rPr lang="es-EC" dirty="0">
                <a:solidFill>
                  <a:schemeClr val="accent1">
                    <a:lumMod val="60000"/>
                    <a:lumOff val="40000"/>
                  </a:schemeClr>
                </a:solidFill>
              </a:rPr>
              <a:t>Objetivo instruccional: Identificar por medio de ejercicios de discusión el lugar que ocupamos en los niveles tróficos relacionando a su dinámica energética</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616434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C61237-EBE3-4F87-BC3A-FF1FA949FAA0}"/>
              </a:ext>
            </a:extLst>
          </p:cNvPr>
          <p:cNvSpPr>
            <a:spLocks noGrp="1"/>
          </p:cNvSpPr>
          <p:nvPr>
            <p:ph type="title"/>
          </p:nvPr>
        </p:nvSpPr>
        <p:spPr/>
        <p:txBody>
          <a:bodyPr/>
          <a:lstStyle/>
          <a:p>
            <a:r>
              <a:rPr lang="es-EC" dirty="0"/>
              <a:t>Consideraciones</a:t>
            </a:r>
          </a:p>
        </p:txBody>
      </p:sp>
      <p:sp>
        <p:nvSpPr>
          <p:cNvPr id="3" name="Marcador de contenido 2">
            <a:extLst>
              <a:ext uri="{FF2B5EF4-FFF2-40B4-BE49-F238E27FC236}">
                <a16:creationId xmlns:a16="http://schemas.microsoft.com/office/drawing/2014/main" id="{5BF2F142-CA3C-4960-B8C9-E2EC1802F6B7}"/>
              </a:ext>
            </a:extLst>
          </p:cNvPr>
          <p:cNvSpPr>
            <a:spLocks noGrp="1"/>
          </p:cNvSpPr>
          <p:nvPr>
            <p:ph idx="1"/>
          </p:nvPr>
        </p:nvSpPr>
        <p:spPr/>
        <p:txBody>
          <a:bodyPr/>
          <a:lstStyle/>
          <a:p>
            <a:r>
              <a:rPr lang="es-EC" dirty="0"/>
              <a:t>Sólo el coordinador realiza la llamada</a:t>
            </a:r>
          </a:p>
          <a:p>
            <a:r>
              <a:rPr lang="es-EC" dirty="0"/>
              <a:t>Designen un secretario, recuerden que este cargo no es permanente y deben rotarlo</a:t>
            </a:r>
          </a:p>
          <a:p>
            <a:r>
              <a:rPr lang="es-EC" dirty="0"/>
              <a:t>Pueden debatir mediante un llamada o escribiendo mensaje en el chat</a:t>
            </a:r>
          </a:p>
          <a:p>
            <a:r>
              <a:rPr lang="es-EC" dirty="0"/>
              <a:t>Esten atentos al tiempo designado para este taller</a:t>
            </a:r>
          </a:p>
          <a:p>
            <a:r>
              <a:rPr lang="es-EC" dirty="0"/>
              <a:t>Cree las </a:t>
            </a:r>
            <a:r>
              <a:rPr lang="es-EC"/>
              <a:t>láminas que </a:t>
            </a:r>
            <a:r>
              <a:rPr lang="es-EC" dirty="0"/>
              <a:t>estime necesario</a:t>
            </a:r>
          </a:p>
        </p:txBody>
      </p:sp>
    </p:spTree>
    <p:extLst>
      <p:ext uri="{BB962C8B-B14F-4D97-AF65-F5344CB8AC3E}">
        <p14:creationId xmlns:p14="http://schemas.microsoft.com/office/powerpoint/2010/main" val="3449830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9742AA-57CB-4E08-AFC3-9C9AE5D53E16}"/>
              </a:ext>
            </a:extLst>
          </p:cNvPr>
          <p:cNvSpPr>
            <a:spLocks noGrp="1"/>
          </p:cNvSpPr>
          <p:nvPr>
            <p:ph type="title"/>
          </p:nvPr>
        </p:nvSpPr>
        <p:spPr/>
        <p:txBody>
          <a:bodyPr/>
          <a:lstStyle/>
          <a:p>
            <a:r>
              <a:rPr lang="es-EC" dirty="0"/>
              <a:t>Nombre de los integrantes presentes</a:t>
            </a:r>
          </a:p>
        </p:txBody>
      </p:sp>
      <p:sp>
        <p:nvSpPr>
          <p:cNvPr id="3" name="Marcador de contenido 2">
            <a:extLst>
              <a:ext uri="{FF2B5EF4-FFF2-40B4-BE49-F238E27FC236}">
                <a16:creationId xmlns:a16="http://schemas.microsoft.com/office/drawing/2014/main" id="{49C97363-D46B-4009-8D1D-9AEC1220E13F}"/>
              </a:ext>
            </a:extLst>
          </p:cNvPr>
          <p:cNvSpPr>
            <a:spLocks noGrp="1"/>
          </p:cNvSpPr>
          <p:nvPr>
            <p:ph idx="1"/>
          </p:nvPr>
        </p:nvSpPr>
        <p:spPr/>
        <p:txBody>
          <a:bodyPr/>
          <a:lstStyle/>
          <a:p>
            <a:endParaRPr lang="es-EC"/>
          </a:p>
        </p:txBody>
      </p:sp>
    </p:spTree>
    <p:extLst>
      <p:ext uri="{BB962C8B-B14F-4D97-AF65-F5344CB8AC3E}">
        <p14:creationId xmlns:p14="http://schemas.microsoft.com/office/powerpoint/2010/main" val="300435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63AC51-AC8A-64AC-FE07-F8ADACD6473A}"/>
              </a:ext>
            </a:extLst>
          </p:cNvPr>
          <p:cNvSpPr>
            <a:spLocks noGrp="1"/>
          </p:cNvSpPr>
          <p:nvPr>
            <p:ph type="title"/>
          </p:nvPr>
        </p:nvSpPr>
        <p:spPr/>
        <p:txBody>
          <a:bodyPr/>
          <a:lstStyle/>
          <a:p>
            <a:r>
              <a:rPr lang="es-EC" dirty="0"/>
              <a:t>Actividades</a:t>
            </a:r>
          </a:p>
        </p:txBody>
      </p:sp>
      <p:sp>
        <p:nvSpPr>
          <p:cNvPr id="3" name="Marcador de contenido 2">
            <a:extLst>
              <a:ext uri="{FF2B5EF4-FFF2-40B4-BE49-F238E27FC236}">
                <a16:creationId xmlns:a16="http://schemas.microsoft.com/office/drawing/2014/main" id="{E4D8C344-34B9-A614-D178-30181C5F2D94}"/>
              </a:ext>
            </a:extLst>
          </p:cNvPr>
          <p:cNvSpPr>
            <a:spLocks noGrp="1"/>
          </p:cNvSpPr>
          <p:nvPr>
            <p:ph idx="1"/>
          </p:nvPr>
        </p:nvSpPr>
        <p:spPr/>
        <p:txBody>
          <a:bodyPr/>
          <a:lstStyle/>
          <a:p>
            <a:r>
              <a:rPr lang="es-EC" dirty="0"/>
              <a:t>1.Realice un diagrama que conceptualice el término ecosistema. Identifíquelo como un sistema en el cual hay elementos que ingresan, luego se transforman y existen salidas.</a:t>
            </a:r>
          </a:p>
        </p:txBody>
      </p:sp>
    </p:spTree>
    <p:extLst>
      <p:ext uri="{BB962C8B-B14F-4D97-AF65-F5344CB8AC3E}">
        <p14:creationId xmlns:p14="http://schemas.microsoft.com/office/powerpoint/2010/main" val="1566786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Simplified Aquatic Food Web</a:t>
            </a:r>
            <a:endParaRPr lang="en-US" b="0" dirty="0"/>
          </a:p>
        </p:txBody>
      </p:sp>
      <p:pic>
        <p:nvPicPr>
          <p:cNvPr id="9" name="Picture Placeholder 4" descr="&quot;An illustration shows an aquatic food web. A circle labeled as phytoplankton points to herbivorous zooplankton on the right and points to Krill on the left. Then an arrow goes from the herbivorous zooplankton to krill. The herbivorous zooplankton and krill point to the carnivorous zooplankton in common. From carnivores zooplankton towards upwards, the arrow points to fish, Emperor penguin, Leopard seal, Killer whale to Humans. Krill is also denoted to a bird's photo labeled as Petrel near the Adelie penguin. To the Adelie penguin, an arrow is pointed from carnivorous and herbivorous zooplankton. Then the second arrow from krill on left points to Crab eater seal. The third arrow to the blue whale and finally it is pointing to humans from the left side. Starting from the carnivorous zooplankton, it is pointed to fish at the center to which arrows are denoted from krill and herbivorous zooplankton also. Then fish points to emperor penguin and then it is pointed to leopard seal. The leopard seal is pointed to the killer whale and then it is pointed to humans on the top. From the base, herbivorous zooplankton is pointed to squid to which the carnivorous zooplankton and krill are also pointed. The squid is pointed to emperor penguin on its left located in the middle. Squid points to four more which leads to leopard seal, then the killer whale, then it is pointed to elephant seal and finally to the sperm whale. Then, it is the elephant seal which is pointed to leopard seal ad killer whale. The sperm whale is denoting to humans on top."/>
          <p:cNvPicPr>
            <a:picLocks noGrp="1" noChangeAspect="1"/>
          </p:cNvPicPr>
          <p:nvPr>
            <p:ph type="pic" sz="quarter" idx="10"/>
          </p:nvPr>
        </p:nvPicPr>
        <p:blipFill>
          <a:blip r:embed="rId3"/>
          <a:stretch>
            <a:fillRect/>
          </a:stretch>
        </p:blipFill>
        <p:spPr>
          <a:xfrm>
            <a:off x="4171528" y="1160011"/>
            <a:ext cx="3848947" cy="4974702"/>
          </a:xfrm>
        </p:spPr>
      </p:pic>
      <p:sp>
        <p:nvSpPr>
          <p:cNvPr id="4" name="Slide Number Placeholder 3"/>
          <p:cNvSpPr>
            <a:spLocks noGrp="1"/>
          </p:cNvSpPr>
          <p:nvPr>
            <p:ph type="sldNum" sz="quarter" idx="4"/>
          </p:nvPr>
        </p:nvSpPr>
        <p:spPr/>
        <p:txBody>
          <a:bodyPr/>
          <a:lstStyle/>
          <a:p>
            <a:fld id="{4315F8B6-4AEF-1F4D-AC2D-D10919A1A67B}" type="slidenum">
              <a:rPr lang="en-US" smtClean="0"/>
              <a:pPr/>
              <a:t>5</a:t>
            </a:fld>
            <a:endParaRPr lang="en-US" dirty="0"/>
          </a:p>
        </p:txBody>
      </p:sp>
    </p:spTree>
    <p:extLst>
      <p:ext uri="{BB962C8B-B14F-4D97-AF65-F5344CB8AC3E}">
        <p14:creationId xmlns:p14="http://schemas.microsoft.com/office/powerpoint/2010/main" val="589992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6B4BD4BB-3801-4193-86E7-78FB6F0E917D}"/>
              </a:ext>
            </a:extLst>
          </p:cNvPr>
          <p:cNvSpPr>
            <a:spLocks noGrp="1"/>
          </p:cNvSpPr>
          <p:nvPr>
            <p:ph type="title"/>
          </p:nvPr>
        </p:nvSpPr>
        <p:spPr/>
        <p:txBody>
          <a:bodyPr/>
          <a:lstStyle/>
          <a:p>
            <a:r>
              <a:rPr lang="es-EC" dirty="0"/>
              <a:t>2 Actividad</a:t>
            </a:r>
          </a:p>
        </p:txBody>
      </p:sp>
      <p:sp>
        <p:nvSpPr>
          <p:cNvPr id="8" name="Marcador de contenido 7">
            <a:extLst>
              <a:ext uri="{FF2B5EF4-FFF2-40B4-BE49-F238E27FC236}">
                <a16:creationId xmlns:a16="http://schemas.microsoft.com/office/drawing/2014/main" id="{98088912-EB1F-4ADF-B5D8-DA04F39EE066}"/>
              </a:ext>
            </a:extLst>
          </p:cNvPr>
          <p:cNvSpPr>
            <a:spLocks noGrp="1"/>
          </p:cNvSpPr>
          <p:nvPr>
            <p:ph idx="1"/>
          </p:nvPr>
        </p:nvSpPr>
        <p:spPr/>
        <p:txBody>
          <a:bodyPr/>
          <a:lstStyle/>
          <a:p>
            <a:r>
              <a:rPr lang="es-EC" dirty="0"/>
              <a:t>El gráfico de la lámina anterior presenta una red alimenticia en el océano. Junto a sus compañeros debata y realice un red o cadena alimenticia de Uds. Recogiendo los hábitos alimenticios de la mayoría. Presente al menos tres niveles y evidencia la red </a:t>
            </a:r>
          </a:p>
        </p:txBody>
      </p:sp>
    </p:spTree>
    <p:extLst>
      <p:ext uri="{BB962C8B-B14F-4D97-AF65-F5344CB8AC3E}">
        <p14:creationId xmlns:p14="http://schemas.microsoft.com/office/powerpoint/2010/main" val="335378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 Generalized Pyramid of Energy Flow</a:t>
            </a:r>
            <a:endParaRPr lang="en-US" b="0" dirty="0"/>
          </a:p>
        </p:txBody>
      </p:sp>
      <p:pic>
        <p:nvPicPr>
          <p:cNvPr id="9" name="Picture Placeholder 5" descr="&quot;An illustration shows a pyramid of energy flow. It is represented by four trophic levels. The bottom of the pyramid represents the producers, phytoplankton usable energy is given as 10,000 kilocalories. Then the primary consumers, zooplankton with the usable energy of 1000 kilocalories. Then the secondary consumers, perch usable energy 100 kilocalories, and tertiary consumers, human, 10 kilocalories. At all the levels, the arrows point toward the decomposers. Heat plays a vital role in all the levels."/>
          <p:cNvPicPr>
            <a:picLocks noGrp="1" noChangeAspect="1"/>
          </p:cNvPicPr>
          <p:nvPr>
            <p:ph type="pic" sz="quarter" idx="10"/>
          </p:nvPr>
        </p:nvPicPr>
        <p:blipFill>
          <a:blip r:embed="rId3"/>
          <a:stretch>
            <a:fillRect/>
          </a:stretch>
        </p:blipFill>
        <p:spPr>
          <a:xfrm>
            <a:off x="2020179" y="1174677"/>
            <a:ext cx="8151642" cy="4919641"/>
          </a:xfrm>
        </p:spPr>
      </p:pic>
      <p:sp>
        <p:nvSpPr>
          <p:cNvPr id="4" name="Slide Number Placeholder 3"/>
          <p:cNvSpPr>
            <a:spLocks noGrp="1"/>
          </p:cNvSpPr>
          <p:nvPr>
            <p:ph type="sldNum" sz="quarter" idx="4"/>
          </p:nvPr>
        </p:nvSpPr>
        <p:spPr/>
        <p:txBody>
          <a:bodyPr/>
          <a:lstStyle/>
          <a:p>
            <a:fld id="{4315F8B6-4AEF-1F4D-AC2D-D10919A1A67B}" type="slidenum">
              <a:rPr lang="en-US" smtClean="0"/>
              <a:pPr/>
              <a:t>7</a:t>
            </a:fld>
            <a:endParaRPr lang="en-US" dirty="0"/>
          </a:p>
        </p:txBody>
      </p:sp>
    </p:spTree>
    <p:extLst>
      <p:ext uri="{BB962C8B-B14F-4D97-AF65-F5344CB8AC3E}">
        <p14:creationId xmlns:p14="http://schemas.microsoft.com/office/powerpoint/2010/main" val="1067610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3F6270-A235-4EC6-9771-1D12A1EA16B0}"/>
              </a:ext>
            </a:extLst>
          </p:cNvPr>
          <p:cNvSpPr>
            <a:spLocks noGrp="1"/>
          </p:cNvSpPr>
          <p:nvPr>
            <p:ph type="title"/>
          </p:nvPr>
        </p:nvSpPr>
        <p:spPr/>
        <p:txBody>
          <a:bodyPr/>
          <a:lstStyle/>
          <a:p>
            <a:r>
              <a:rPr lang="es-EC" dirty="0"/>
              <a:t>3. Actividad</a:t>
            </a:r>
          </a:p>
        </p:txBody>
      </p:sp>
      <p:sp>
        <p:nvSpPr>
          <p:cNvPr id="3" name="Marcador de contenido 2">
            <a:extLst>
              <a:ext uri="{FF2B5EF4-FFF2-40B4-BE49-F238E27FC236}">
                <a16:creationId xmlns:a16="http://schemas.microsoft.com/office/drawing/2014/main" id="{7E65BB37-2062-4C9E-883C-CEFEAF7EC4E9}"/>
              </a:ext>
            </a:extLst>
          </p:cNvPr>
          <p:cNvSpPr>
            <a:spLocks noGrp="1"/>
          </p:cNvSpPr>
          <p:nvPr>
            <p:ph idx="1"/>
          </p:nvPr>
        </p:nvSpPr>
        <p:spPr/>
        <p:txBody>
          <a:bodyPr/>
          <a:lstStyle/>
          <a:p>
            <a:r>
              <a:rPr lang="es-EC" dirty="0"/>
              <a:t>Observe la lámina anterior donde se presenta la pirámide de flujo de energía. Responda luego de debatir la siguiente pregunta:</a:t>
            </a:r>
          </a:p>
          <a:p>
            <a:r>
              <a:rPr lang="es-EC" dirty="0"/>
              <a:t>¿Cual es una dieta energéticamente más eficiente, la dieta vegetariana o una dieta basada en carne? Argumenten su respuesta</a:t>
            </a:r>
          </a:p>
        </p:txBody>
      </p:sp>
    </p:spTree>
    <p:extLst>
      <p:ext uri="{BB962C8B-B14F-4D97-AF65-F5344CB8AC3E}">
        <p14:creationId xmlns:p14="http://schemas.microsoft.com/office/powerpoint/2010/main" val="4766777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01D20D8E2EC2C64FAB01FDB1B07E2103" ma:contentTypeVersion="13" ma:contentTypeDescription="Crear nuevo documento." ma:contentTypeScope="" ma:versionID="3f31282e44e3b47bc759cec123d60f4b">
  <xsd:schema xmlns:xsd="http://www.w3.org/2001/XMLSchema" xmlns:xs="http://www.w3.org/2001/XMLSchema" xmlns:p="http://schemas.microsoft.com/office/2006/metadata/properties" xmlns:ns3="83e2858c-32b9-4904-903c-665586996159" xmlns:ns4="cacaf58c-6348-4a3e-bc2c-892dddeeaacc" targetNamespace="http://schemas.microsoft.com/office/2006/metadata/properties" ma:root="true" ma:fieldsID="f9817fc331c9d1c4525bfdebb505a5ab" ns3:_="" ns4:_="">
    <xsd:import namespace="83e2858c-32b9-4904-903c-665586996159"/>
    <xsd:import namespace="cacaf58c-6348-4a3e-bc2c-892dddeeaac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e2858c-32b9-4904-903c-665586996159"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element name="SharingHintHash" ma:index="10" nillable="true" ma:displayName="Hash de la sugerencia para compartir"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caf58c-6348-4a3e-bc2c-892dddeeaac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454A65-6801-4E99-99AB-C675B77F4805}">
  <ds:schemaRefs>
    <ds:schemaRef ds:uri="http://schemas.microsoft.com/sharepoint/v3/contenttype/forms"/>
  </ds:schemaRefs>
</ds:datastoreItem>
</file>

<file path=customXml/itemProps2.xml><?xml version="1.0" encoding="utf-8"?>
<ds:datastoreItem xmlns:ds="http://schemas.openxmlformats.org/officeDocument/2006/customXml" ds:itemID="{577E96F7-3846-4FB9-A079-7A2375B845DC}">
  <ds:schemaRefs>
    <ds:schemaRef ds:uri="http://purl.org/dc/dcmitype/"/>
    <ds:schemaRef ds:uri="http://purl.org/dc/elements/1.1/"/>
    <ds:schemaRef ds:uri="http://schemas.microsoft.com/office/2006/metadata/properties"/>
    <ds:schemaRef ds:uri="http://schemas.microsoft.com/office/infopath/2007/PartnerControls"/>
    <ds:schemaRef ds:uri="http://purl.org/dc/terms/"/>
    <ds:schemaRef ds:uri="http://www.w3.org/XML/1998/namespace"/>
    <ds:schemaRef ds:uri="http://schemas.microsoft.com/office/2006/documentManagement/types"/>
    <ds:schemaRef ds:uri="http://schemas.openxmlformats.org/package/2006/metadata/core-properties"/>
    <ds:schemaRef ds:uri="cacaf58c-6348-4a3e-bc2c-892dddeeaacc"/>
    <ds:schemaRef ds:uri="83e2858c-32b9-4904-903c-665586996159"/>
  </ds:schemaRefs>
</ds:datastoreItem>
</file>

<file path=customXml/itemProps3.xml><?xml version="1.0" encoding="utf-8"?>
<ds:datastoreItem xmlns:ds="http://schemas.openxmlformats.org/officeDocument/2006/customXml" ds:itemID="{74FB4371-9581-4E03-8260-58E36B30E8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e2858c-32b9-4904-903c-665586996159"/>
    <ds:schemaRef ds:uri="cacaf58c-6348-4a3e-bc2c-892dddeeaa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TotalTime>
  <Words>397</Words>
  <Application>Microsoft Office PowerPoint</Application>
  <PresentationFormat>Panorámica</PresentationFormat>
  <Paragraphs>28</Paragraphs>
  <Slides>8</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Courier New</vt:lpstr>
      <vt:lpstr>Wingdings</vt:lpstr>
      <vt:lpstr>Tema de Office</vt:lpstr>
      <vt:lpstr>Taller</vt:lpstr>
      <vt:lpstr>Consideraciones</vt:lpstr>
      <vt:lpstr>Nombre de los integrantes presentes</vt:lpstr>
      <vt:lpstr>Actividades</vt:lpstr>
      <vt:lpstr>Simplified Aquatic Food Web</vt:lpstr>
      <vt:lpstr>2 Actividad</vt:lpstr>
      <vt:lpstr>A Generalized Pyramid of Energy Flow</vt:lpstr>
      <vt:lpstr>3. Actividad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dc:title>
  <dc:creator>Diego Arturo Gallardo Polit</dc:creator>
  <cp:lastModifiedBy>Diego Arturo Gallardo Polit</cp:lastModifiedBy>
  <cp:revision>3</cp:revision>
  <dcterms:created xsi:type="dcterms:W3CDTF">2020-06-05T21:55:16Z</dcterms:created>
  <dcterms:modified xsi:type="dcterms:W3CDTF">2022-05-17T19:38:42Z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0x01010001D20D8E2EC2C64FAB01FDB1B07E2103</vt:lpwstr>
  </property>
</Properties>
</file>