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32" r:id="rId6"/>
    <p:sldId id="331" r:id="rId7"/>
    <p:sldId id="333" r:id="rId8"/>
    <p:sldId id="334" r:id="rId9"/>
    <p:sldId id="335" r:id="rId10"/>
    <p:sldId id="336" r:id="rId11"/>
    <p:sldId id="257" r:id="rId12"/>
    <p:sldId id="328" r:id="rId13"/>
    <p:sldId id="337" r:id="rId14"/>
    <p:sldId id="330" r:id="rId15"/>
    <p:sldId id="327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9956B-DAFD-4BF0-8B17-A46375EA070B}" v="1" dt="2021-12-09T14:16:47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go Arturo Gallardo Polit" userId="0df1b91a-bbf6-42e4-93ce-daf81259696f" providerId="ADAL" clId="{6E99956B-DAFD-4BF0-8B17-A46375EA070B}"/>
    <pc:docChg chg="addSld delSld modSld">
      <pc:chgData name="Diego Arturo Gallardo Polit" userId="0df1b91a-bbf6-42e4-93ce-daf81259696f" providerId="ADAL" clId="{6E99956B-DAFD-4BF0-8B17-A46375EA070B}" dt="2021-12-09T14:16:57.603" v="1" actId="2696"/>
      <pc:docMkLst>
        <pc:docMk/>
      </pc:docMkLst>
      <pc:sldChg chg="del">
        <pc:chgData name="Diego Arturo Gallardo Polit" userId="0df1b91a-bbf6-42e4-93ce-daf81259696f" providerId="ADAL" clId="{6E99956B-DAFD-4BF0-8B17-A46375EA070B}" dt="2021-12-09T14:16:57.603" v="1" actId="2696"/>
        <pc:sldMkLst>
          <pc:docMk/>
          <pc:sldMk cId="3093109107" sldId="329"/>
        </pc:sldMkLst>
      </pc:sldChg>
      <pc:sldChg chg="add">
        <pc:chgData name="Diego Arturo Gallardo Polit" userId="0df1b91a-bbf6-42e4-93ce-daf81259696f" providerId="ADAL" clId="{6E99956B-DAFD-4BF0-8B17-A46375EA070B}" dt="2021-12-09T14:16:47.140" v="0"/>
        <pc:sldMkLst>
          <pc:docMk/>
          <pc:sldMk cId="289137402" sldId="3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857C7-AAA2-4899-B120-39895E5E8BBE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83D40-0EB0-4AE8-B01F-FCCAB35E212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712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US" noProof="0" smtClean="0"/>
              <a:t>12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9994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C319E-3D01-4FF3-BC54-C7DE0443D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317CDC-025D-443B-8C23-FDDC4EA92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DA302-DB55-411C-A8AE-140893C74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83D994-9E61-42B9-A586-6CAE86B1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C97C8C-5083-441C-B30D-C3022939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100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78935-1575-470E-95B3-A0A11B615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BF2D57-484F-4CB3-8A82-1B038146C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A9816-C5DD-4072-90C9-D4ABAD07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31AAF-475B-4A1C-AD17-C8215634D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BB616C-3A79-4E3D-AE7F-D47ABE65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437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4836BF-8FDC-46A6-810C-2FBA1628E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D04460-484F-4A71-9D98-B633EFFC6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DFCD69-5555-4D7E-B0C4-80DC3080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27A922-E092-4F92-A719-500D5EC2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A0706-28E3-4634-B690-355F4D84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633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99E1D-4702-4A74-A298-9F531E82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DBD4C0-9E1B-4D80-8AAE-CBBC9DAF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89C1C5-6BA5-4268-83B3-0BD4DC7C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31ED93-2F01-4FA2-BD6E-73635AD87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AFF9C1-1011-4A7A-9F21-1E6892C9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916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FF5C4-06BF-48BA-89B0-671937EE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8AEC71-22D4-4433-812F-259A89D6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1C1EDF-EF63-4118-BC92-6B3DEE405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0B247C-A3FE-485F-A1AD-4DD33DAC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A63397-055D-4130-B6AD-34323F32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7887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BB8C0-309F-4C3B-AF02-BBF576C4A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DB1F0-19E1-446D-828D-64551D5D1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2C6567-6F34-43E9-A2F7-77366C506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33B028-E0E8-47E6-8362-B087386F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E5948C-422C-423F-B70D-C1160C5B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1AF099-5AA8-48DC-BBB8-60A64617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357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57675-72CD-4BB2-BEE5-34BFCD76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F9BDBC-C7B0-49DE-9341-8982D8BAD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FE1829-8BEE-4382-B759-CCE1E3076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832FC2-A8C1-4428-95ED-6357733DA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BE4F7F-CEB8-4A2A-9DEA-32E1918A6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AC642D6-33DF-42A0-9213-A6563A92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9BA2F7-F401-4978-BF35-2FF08967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C22331-316D-4E7B-A250-4A4533E8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605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3D8E2-B3D4-4832-B53D-07DF6C0A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FBE7AB-7459-40E4-B5A5-4D776FDF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816FDC-470F-4166-A530-8D989E70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47B17F-FF88-4638-A353-91A8DEB99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308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695610-F795-4AF1-B494-4561AAEB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8F48BC-1251-415F-A339-B2810DA1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6A3D39-3AA9-4733-8538-38602C94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275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91A9C-C932-4C05-88D7-5A4F5C57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3FDF6-BDB6-4A2D-B7F3-0A884DB79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CCA698-BEE7-44B8-BD65-678AAA502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F6D56F-8C1C-4367-8360-3E0A1B6CB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467-F1A6-4B60-B524-1324C225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397AE5-45BE-4A30-BED0-13D26F07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677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62714-1ED3-40FA-A27F-AD54CAEB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F324CB-5653-4CFC-8728-604833F67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236277-2D29-4ADC-B098-0AC9FA275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4486D9-77C0-457A-8C9D-E97F5468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AEEE9F-E1E4-4361-8473-DE7ECE32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F8C368-7C14-4B36-8BF8-B0DE37EF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094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ABE4CB-0BE5-4BD6-A09D-436B00F02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0B838B-A320-4F09-A92D-1BBF02C40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BD86B5-40C3-481B-88EB-E0F2EB8FF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78B30-59A4-4876-B634-46DC5C26652D}" type="datetimeFigureOut">
              <a:rPr lang="es-EC" smtClean="0"/>
              <a:t>9/12/2021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BF7EF-44A9-487D-AB00-F15FD06C3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B8462A-AD0E-40F8-9938-BD363A6D8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9416F-1A39-4A03-B886-69A594064EF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974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quote.org/wiki/Peligr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8E7A22-039C-4934-B565-9ACB0D1E9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s-EC" sz="8000">
                <a:solidFill>
                  <a:srgbClr val="FFFFFF"/>
                </a:solidFill>
              </a:rPr>
              <a:t>Taller Contaminantes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1E8F5C-001D-4040-AE83-C5DB9428E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s-EC" sz="3200" dirty="0">
                <a:solidFill>
                  <a:srgbClr val="FEFFFF"/>
                </a:solidFill>
              </a:rPr>
              <a:t>Identificar sustancias peligrosas como agentes de riesgo a la salud humana y al ambiente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26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40971E-6ECA-4912-A8F5-C5B01DE5F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Foro. Reflexione sobre la imagen e indique si conocía sobre estos contaminantes en su hogar y que piensa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88C5742-B7A0-4B26-B385-64EFD7BBEE5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47452" y="4056075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C" dirty="0"/>
              <a:t>Integrante 6: Reflexión</a:t>
            </a:r>
          </a:p>
        </p:txBody>
      </p:sp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A4868A0B-7B8E-414E-A2AD-09A58EA2BCCF}"/>
              </a:ext>
            </a:extLst>
          </p:cNvPr>
          <p:cNvSpPr txBox="1">
            <a:spLocks/>
          </p:cNvSpPr>
          <p:nvPr/>
        </p:nvSpPr>
        <p:spPr>
          <a:xfrm>
            <a:off x="838200" y="4887287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Integrante 4: Reflexión</a:t>
            </a:r>
          </a:p>
        </p:txBody>
      </p:sp>
      <p:sp>
        <p:nvSpPr>
          <p:cNvPr id="7" name="Marcador de contenido 4">
            <a:extLst>
              <a:ext uri="{FF2B5EF4-FFF2-40B4-BE49-F238E27FC236}">
                <a16:creationId xmlns:a16="http://schemas.microsoft.com/office/drawing/2014/main" id="{997F5C9A-642C-4CB6-9EAF-95B0954F53E1}"/>
              </a:ext>
            </a:extLst>
          </p:cNvPr>
          <p:cNvSpPr txBox="1">
            <a:spLocks/>
          </p:cNvSpPr>
          <p:nvPr/>
        </p:nvSpPr>
        <p:spPr>
          <a:xfrm>
            <a:off x="838200" y="1933996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Integrante 1: Reflexión</a:t>
            </a:r>
          </a:p>
        </p:txBody>
      </p:sp>
      <p:sp>
        <p:nvSpPr>
          <p:cNvPr id="8" name="Marcador de contenido 4">
            <a:extLst>
              <a:ext uri="{FF2B5EF4-FFF2-40B4-BE49-F238E27FC236}">
                <a16:creationId xmlns:a16="http://schemas.microsoft.com/office/drawing/2014/main" id="{B062BEC5-FCCB-4422-86B1-2F98CEF98F8E}"/>
              </a:ext>
            </a:extLst>
          </p:cNvPr>
          <p:cNvSpPr txBox="1">
            <a:spLocks/>
          </p:cNvSpPr>
          <p:nvPr/>
        </p:nvSpPr>
        <p:spPr>
          <a:xfrm>
            <a:off x="3853071" y="3622110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Integrante 5: Reflexión</a:t>
            </a:r>
          </a:p>
        </p:txBody>
      </p:sp>
      <p:sp>
        <p:nvSpPr>
          <p:cNvPr id="9" name="Marcador de contenido 4">
            <a:extLst>
              <a:ext uri="{FF2B5EF4-FFF2-40B4-BE49-F238E27FC236}">
                <a16:creationId xmlns:a16="http://schemas.microsoft.com/office/drawing/2014/main" id="{B67137B4-5979-4977-A3A7-600F3B2FD11A}"/>
              </a:ext>
            </a:extLst>
          </p:cNvPr>
          <p:cNvSpPr txBox="1">
            <a:spLocks/>
          </p:cNvSpPr>
          <p:nvPr/>
        </p:nvSpPr>
        <p:spPr>
          <a:xfrm>
            <a:off x="4092438" y="1933996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Integrante 2: Reflexión</a:t>
            </a:r>
          </a:p>
        </p:txBody>
      </p:sp>
      <p:sp>
        <p:nvSpPr>
          <p:cNvPr id="10" name="Marcador de contenido 4">
            <a:extLst>
              <a:ext uri="{FF2B5EF4-FFF2-40B4-BE49-F238E27FC236}">
                <a16:creationId xmlns:a16="http://schemas.microsoft.com/office/drawing/2014/main" id="{B795384F-E833-45A9-AD91-E71221E0B34D}"/>
              </a:ext>
            </a:extLst>
          </p:cNvPr>
          <p:cNvSpPr txBox="1">
            <a:spLocks/>
          </p:cNvSpPr>
          <p:nvPr/>
        </p:nvSpPr>
        <p:spPr>
          <a:xfrm>
            <a:off x="7283728" y="2070379"/>
            <a:ext cx="2448339" cy="8679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Integrante 3: Reflexión</a:t>
            </a:r>
          </a:p>
        </p:txBody>
      </p:sp>
    </p:spTree>
    <p:extLst>
      <p:ext uri="{BB962C8B-B14F-4D97-AF65-F5344CB8AC3E}">
        <p14:creationId xmlns:p14="http://schemas.microsoft.com/office/powerpoint/2010/main" val="289137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F4533-745C-4260-8E02-5C414E654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Importante para evitar riesgo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80E3E4-CD8C-4BFA-A524-568F29292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672013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s-EC" dirty="0"/>
              <a:t>Algunas sugerencias </a:t>
            </a:r>
          </a:p>
          <a:p>
            <a:r>
              <a:rPr lang="es-EC" dirty="0"/>
              <a:t>Informarse</a:t>
            </a:r>
          </a:p>
          <a:p>
            <a:r>
              <a:rPr lang="es-EC" dirty="0"/>
              <a:t>Pensamiento crítico</a:t>
            </a:r>
          </a:p>
          <a:p>
            <a:r>
              <a:rPr lang="es-EC" dirty="0"/>
              <a:t>Precaución</a:t>
            </a:r>
          </a:p>
          <a:p>
            <a:r>
              <a:rPr lang="es-EC" dirty="0">
                <a:cs typeface="Calibri" panose="020F0502020204030204"/>
              </a:rPr>
              <a:t>Investigación</a:t>
            </a:r>
          </a:p>
          <a:p>
            <a:r>
              <a:rPr lang="es-EC" dirty="0">
                <a:cs typeface="Calibri" panose="020F0502020204030204"/>
              </a:rPr>
              <a:t>Evitar el consumo </a:t>
            </a:r>
          </a:p>
          <a:p>
            <a:r>
              <a:rPr lang="es-ES" dirty="0">
                <a:cs typeface="Calibri" panose="020F0502020204030204"/>
              </a:rPr>
              <a:t>Utilice solo productos de limpieza y cuidado personal naturales</a:t>
            </a:r>
          </a:p>
          <a:p>
            <a:r>
              <a:rPr lang="es-ES" dirty="0">
                <a:cs typeface="Calibri" panose="020F0502020204030204"/>
              </a:rPr>
              <a:t>Use cortinas de ducha de tela natural, no de vinilo</a:t>
            </a:r>
          </a:p>
          <a:p>
            <a:r>
              <a:rPr lang="es-ES" dirty="0">
                <a:cs typeface="Calibri" panose="020F0502020204030204"/>
              </a:rPr>
              <a:t>Evite los ambientadores artificiales, los suavizantes de telas y las toallitas para secadora.</a:t>
            </a:r>
          </a:p>
          <a:p>
            <a:r>
              <a:rPr lang="es-ES" dirty="0">
                <a:cs typeface="Calibri" panose="020F0502020204030204"/>
              </a:rPr>
              <a:t>Use solo biberones de vidrio y vasos, chupetes y juguetes sin BPA ni ftalatos.</a:t>
            </a:r>
          </a:p>
          <a:p>
            <a:r>
              <a:rPr lang="es-ES" dirty="0">
                <a:cs typeface="Calibri" panose="020F0502020204030204"/>
              </a:rPr>
              <a:t>Coma carnes y productos orgánicos certificados</a:t>
            </a:r>
          </a:p>
          <a:p>
            <a:r>
              <a:rPr lang="es-ES" dirty="0">
                <a:cs typeface="Calibri" panose="020F0502020204030204"/>
              </a:rPr>
              <a:t>Evite los alimentos procesados, envasados y enlatados</a:t>
            </a:r>
          </a:p>
          <a:p>
            <a:r>
              <a:rPr lang="es-ES" dirty="0">
                <a:cs typeface="Calibri" panose="020F0502020204030204"/>
              </a:rPr>
              <a:t>Use utensilios de cocina de vidrio y cerámica.</a:t>
            </a:r>
          </a:p>
          <a:p>
            <a:r>
              <a:rPr lang="es-ES" dirty="0">
                <a:cs typeface="Calibri" panose="020F0502020204030204"/>
              </a:rPr>
              <a:t>Almacene alimentos y bebidas en recipientes de vidrio.</a:t>
            </a:r>
            <a:endParaRPr lang="es-EC" dirty="0">
              <a:cs typeface="Calibri" panose="020F0502020204030204"/>
            </a:endParaRPr>
          </a:p>
          <a:p>
            <a:endParaRPr lang="es-EC" dirty="0">
              <a:cs typeface="Calibri" panose="020F0502020204030204"/>
            </a:endParaRPr>
          </a:p>
          <a:p>
            <a:pPr marL="0" indent="0">
              <a:buNone/>
            </a:pPr>
            <a:endParaRPr lang="es-EC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416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0">
            <a:extLst>
              <a:ext uri="{FF2B5EF4-FFF2-40B4-BE49-F238E27FC236}">
                <a16:creationId xmlns:a16="http://schemas.microsoft.com/office/drawing/2014/main" id="{D8694222-4D81-4A9A-93A2-23C89102F234}"/>
              </a:ext>
            </a:extLst>
          </p:cNvPr>
          <p:cNvSpPr txBox="1">
            <a:spLocks/>
          </p:cNvSpPr>
          <p:nvPr/>
        </p:nvSpPr>
        <p:spPr>
          <a:xfrm>
            <a:off x="446315" y="350176"/>
            <a:ext cx="10607040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spc="-6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Contaminación del AGUA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34343" y="1040256"/>
            <a:ext cx="10919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>
                <a:latin typeface="Arial" charset="0"/>
                <a:ea typeface="Arial" charset="0"/>
                <a:cs typeface="Arial" charset="0"/>
              </a:rPr>
              <a:t>¿Cómo podemos prevenir la contaminación ambiental por el uso de materiales de protección por la pandemia de COVID-19?. Debata de forma grupal, identifique medidas de prevención y de limpieza</a:t>
            </a:r>
          </a:p>
        </p:txBody>
      </p:sp>
      <p:pic>
        <p:nvPicPr>
          <p:cNvPr id="5122" name="Picture 2" descr="esultado de imagen de dedo señalando dibuj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302" y="2824603"/>
            <a:ext cx="3528408" cy="352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739588" y="2174843"/>
            <a:ext cx="4719918" cy="4549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Rectángulo 11"/>
          <p:cNvSpPr/>
          <p:nvPr/>
        </p:nvSpPr>
        <p:spPr>
          <a:xfrm>
            <a:off x="5974977" y="2174842"/>
            <a:ext cx="4719918" cy="4549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uadroTexto 2"/>
          <p:cNvSpPr txBox="1"/>
          <p:nvPr/>
        </p:nvSpPr>
        <p:spPr>
          <a:xfrm>
            <a:off x="819643" y="2273992"/>
            <a:ext cx="4551526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_tradnl" dirty="0"/>
              <a:t>PREVENCIÓN</a:t>
            </a:r>
          </a:p>
          <a:p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040814" y="2273992"/>
            <a:ext cx="443211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_tradnl" dirty="0"/>
              <a:t>LIMPIEZA</a:t>
            </a:r>
          </a:p>
          <a:p>
            <a:endParaRPr lang="es-E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s-ES_tradnl" dirty="0">
              <a:cs typeface="Calibri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2E4574-9194-874A-A6A9-964C63D4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3BF1-7637-6047-AA82-1781691586E0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031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5E1D13B-3A3C-462E-A6FF-A3D5A3881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B82AB0A7-5ADB-43AA-A85D-9EB9D8BC0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421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94214E17-97F3-4B04-AAE9-03BA148AE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2875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EC9D92EA-1FC7-47BC-8749-59CAF27E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634080"/>
            <a:ext cx="7275530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403913-DC2E-4C20-B635-7C6B75BB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201" y="951273"/>
            <a:ext cx="6149595" cy="1190546"/>
          </a:xfrm>
        </p:spPr>
        <p:txBody>
          <a:bodyPr>
            <a:normAutofit/>
          </a:bodyPr>
          <a:lstStyle/>
          <a:p>
            <a:r>
              <a:rPr lang="es-EC" sz="3600">
                <a:solidFill>
                  <a:srgbClr val="FFFFFF"/>
                </a:solidFill>
              </a:rPr>
              <a:t>Tipos de peligros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1E02B1-1330-4309-83D0-2FC305D5E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94" y="2232591"/>
            <a:ext cx="6149595" cy="3301517"/>
          </a:xfrm>
        </p:spPr>
        <p:txBody>
          <a:bodyPr anchor="t">
            <a:normAutofit/>
          </a:bodyPr>
          <a:lstStyle/>
          <a:p>
            <a:r>
              <a:rPr lang="es-ES" sz="2000">
                <a:solidFill>
                  <a:srgbClr val="FEFFFF"/>
                </a:solidFill>
              </a:rPr>
              <a:t>Peligros biológicos (patógenos u organismos que causan enfermedades)</a:t>
            </a:r>
          </a:p>
          <a:p>
            <a:r>
              <a:rPr lang="es-ES" sz="2000">
                <a:solidFill>
                  <a:srgbClr val="FEFFFF"/>
                </a:solidFill>
              </a:rPr>
              <a:t>Peligros químicos (en el aire, el agua, el suelo, los alimentos y los productos manufacturados)</a:t>
            </a:r>
          </a:p>
          <a:p>
            <a:r>
              <a:rPr lang="es-ES" sz="2000">
                <a:solidFill>
                  <a:srgbClr val="FEFFFF"/>
                </a:solidFill>
              </a:rPr>
              <a:t>Riesgos naturales (incendios, terremotos)</a:t>
            </a:r>
          </a:p>
          <a:p>
            <a:r>
              <a:rPr lang="es-ES" sz="2000">
                <a:solidFill>
                  <a:srgbClr val="FEFFFF"/>
                </a:solidFill>
              </a:rPr>
              <a:t>Riesgos culturales (malas condiciones laborales, pobreza)</a:t>
            </a:r>
          </a:p>
          <a:p>
            <a:r>
              <a:rPr lang="es-ES" sz="2000">
                <a:solidFill>
                  <a:srgbClr val="FEFFFF"/>
                </a:solidFill>
              </a:rPr>
              <a:t>Opciones de estilo de vida (fumar, mala elección de alimentos)</a:t>
            </a:r>
            <a:endParaRPr lang="es-EC" sz="2000">
              <a:solidFill>
                <a:srgbClr val="FEFFFF"/>
              </a:solidFill>
            </a:endParaRPr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64AE9386-E53E-4E61-9F53-B1F3359AE2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1127" r="11255"/>
          <a:stretch/>
        </p:blipFill>
        <p:spPr>
          <a:xfrm>
            <a:off x="7554137" y="1353980"/>
            <a:ext cx="4637558" cy="52577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1F55ED9-21D5-43B0-B543-625E6CD70FF3}"/>
              </a:ext>
            </a:extLst>
          </p:cNvPr>
          <p:cNvSpPr txBox="1"/>
          <p:nvPr/>
        </p:nvSpPr>
        <p:spPr>
          <a:xfrm>
            <a:off x="9857402" y="6411724"/>
            <a:ext cx="233429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C" sz="700">
                <a:solidFill>
                  <a:srgbClr val="FFFFFF"/>
                </a:solidFill>
                <a:hlinkClick r:id="rId3" tooltip="https://es.wikiquote.org/wiki/Pelig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es-EC" sz="700">
                <a:solidFill>
                  <a:srgbClr val="FFFFFF"/>
                </a:solidFill>
              </a:rPr>
              <a:t> de Autor desconocido está bajo licencia </a:t>
            </a:r>
            <a:r>
              <a:rPr lang="es-EC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s-EC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9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0CFE1B-59E0-4BA7-B72A-015ED5B1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s-EC" sz="4000">
                <a:solidFill>
                  <a:srgbClr val="FFFFFF"/>
                </a:solidFill>
              </a:rPr>
              <a:t>Las sustancias químicas afectan la salud humana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3BA39B-FBDF-497C-9B27-515DD8916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2000"/>
              <a:t>Muchos productos químicos en el medio ambiente pueden ser peligrosos para los humanos y pueden causar cáncer, defectos de nacimiento y alterar los sistemas inmunológico, nervioso y endocrino.</a:t>
            </a:r>
          </a:p>
          <a:p>
            <a:pPr marL="0" indent="0">
              <a:buNone/>
            </a:pPr>
            <a:r>
              <a:rPr lang="es-ES" sz="2000"/>
              <a:t>Sustancia química tóxica es : sustancia que causa daño temporal / permanente o la muerte.</a:t>
            </a:r>
          </a:p>
          <a:p>
            <a:pPr marL="0" indent="0">
              <a:buNone/>
            </a:pPr>
            <a:r>
              <a:rPr lang="es-ES" sz="2000"/>
              <a:t>Carcinógenos: ciertos virus, algunos tipos de radiación y sustancias químicas que causan cáncer.</a:t>
            </a:r>
          </a:p>
          <a:p>
            <a:pPr marL="0" indent="0">
              <a:buNone/>
            </a:pPr>
            <a:r>
              <a:rPr lang="es-ES" sz="2000"/>
              <a:t>Mutágenos: sustancias químicas o formas de radiación que causan o aumentan las mutaciones genéticas</a:t>
            </a:r>
          </a:p>
          <a:p>
            <a:pPr marL="0" indent="0">
              <a:buNone/>
            </a:pPr>
            <a:r>
              <a:rPr lang="es-ES" sz="2000"/>
              <a:t>Teratógenos: sustancias químicas que dañan o causan defectos de nacimiento; cambios genéticos transmitidos a la siguiente generación.</a:t>
            </a:r>
            <a:endParaRPr lang="es-EC" sz="2000"/>
          </a:p>
        </p:txBody>
      </p:sp>
    </p:spTree>
    <p:extLst>
      <p:ext uri="{BB962C8B-B14F-4D97-AF65-F5344CB8AC3E}">
        <p14:creationId xmlns:p14="http://schemas.microsoft.com/office/powerpoint/2010/main" val="52689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7BB72-E315-475C-923F-95C8CCCBC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46944B-7268-4D82-AD86-9EE2AB6EC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La exposición prolongada a algunos productos químicos en el medio ambiente puede alterar / debilitar los sistemas del cuerpo humano.</a:t>
            </a:r>
          </a:p>
          <a:p>
            <a:pPr marL="0" indent="0">
              <a:buNone/>
            </a:pPr>
            <a:r>
              <a:rPr lang="es-ES" dirty="0"/>
              <a:t>El sistema inmunológico produce anticuerpos para proteger de enfermedades y sustancias nocivas.</a:t>
            </a:r>
          </a:p>
          <a:p>
            <a:pPr marL="0" indent="0">
              <a:buNone/>
            </a:pPr>
            <a:r>
              <a:rPr lang="es-ES" dirty="0"/>
              <a:t>Neurotoxinas: sustancias que dañan el sistema nervioso, que pueden provocar: Cambios de comportamiento, problemas de aprendizaje, trastorno por déficit de atención, parálisis y muerte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5882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E07F1-DDAB-48CF-A0B4-70296C42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51674E-60A2-4F97-9315-42D13FCE9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Sistema endocrino: hormonas liberadas a través de una compleja red de glándulas.</a:t>
            </a:r>
          </a:p>
          <a:p>
            <a:pPr marL="0" indent="0">
              <a:buNone/>
            </a:pPr>
            <a:r>
              <a:rPr lang="es-ES" dirty="0"/>
              <a:t>Regula / controla el crecimiento, la reproducción sexual, la capacidad de aprendizaje y el comportamiento.</a:t>
            </a:r>
          </a:p>
          <a:p>
            <a:pPr marL="0" indent="0">
              <a:buNone/>
            </a:pPr>
            <a:r>
              <a:rPr lang="es-ES" dirty="0"/>
              <a:t>Las hormonas tienen forma molecular y pueden adherirse a las paredes celulares, llamadas receptores.</a:t>
            </a:r>
          </a:p>
          <a:p>
            <a:pPr marL="0" indent="0">
              <a:buNone/>
            </a:pPr>
            <a:r>
              <a:rPr lang="es-ES" dirty="0"/>
              <a:t>Algunos pesticidas y químicos sintéticos (llamados agentes de activación hormonal) tienen formas similares y pueden reemplazar a las hormonas (imitadores de hormonas, bloqueadores de hormonas)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5871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80442-314A-4C6A-B67F-8591E09C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A6096F-2863-4672-90D9-89D80F7B8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Algunos productos químicos contienen ingredientes antibacterianos que pueden reducir la eficacia de los antibióticos.</a:t>
            </a:r>
          </a:p>
          <a:p>
            <a:r>
              <a:rPr lang="es-ES" dirty="0"/>
              <a:t>Alteradores de la tiroides: causan trastornos del crecimiento, el peso, el cerebro y el comportamiento</a:t>
            </a:r>
          </a:p>
          <a:p>
            <a:r>
              <a:rPr lang="es-ES" dirty="0"/>
              <a:t>Los plásticos con ftalatos causan cáncer, irregularidades sexuales y daño renal / hepático.</a:t>
            </a:r>
          </a:p>
          <a:p>
            <a:r>
              <a:rPr lang="es-ES" dirty="0"/>
              <a:t>Estas alteraciones del sistema endocrino pueden provocar otros problemas de salud.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3488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94D80-F5D0-4F40-84F3-E59923C2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Nombre Integrantes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2BAA3C-B531-42F4-918A-A9EA66DD8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0751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B8576-DD8B-4168-921F-3379827B9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Complete la siguiente tabla. Utilice la fuente que estime pertinente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8E7E7DD-F73A-41EF-97A4-C3B760188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349312"/>
              </p:ext>
            </p:extLst>
          </p:nvPr>
        </p:nvGraphicFramePr>
        <p:xfrm>
          <a:off x="838200" y="1825625"/>
          <a:ext cx="10515596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894530140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1869600740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656219038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1468899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/>
                        <a:t>Sustancia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/>
                        <a:t>¿Qué es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/>
                        <a:t>Usos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Fuente  (referencia bibliográfica)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6750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s-EC"/>
                        <a:t>Ftalato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C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C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6225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/>
                        <a:t>Bisfenol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C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>
                        <a:latin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4783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err="1"/>
                        <a:t>Alquifenoles</a:t>
                      </a:r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endParaRPr lang="es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endParaRPr lang="es-EC" sz="1100" b="0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C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549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C"/>
                        <a:t>Compuestos Halogenados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C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C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14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/>
                        <a:t>Pesticidas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endParaRPr lang="es-EC" sz="1100" b="0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657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err="1"/>
                        <a:t>Perfluroquímicos</a:t>
                      </a:r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endParaRPr lang="es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endParaRPr lang="es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94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45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994B5-2D7E-431D-8DAD-C1BFEE4A5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967" y="111547"/>
            <a:ext cx="10515600" cy="999802"/>
          </a:xfrm>
        </p:spPr>
        <p:txBody>
          <a:bodyPr>
            <a:normAutofit/>
          </a:bodyPr>
          <a:lstStyle/>
          <a:p>
            <a:r>
              <a:rPr lang="es-EC" sz="3200" dirty="0"/>
              <a:t>Observe la siguiente imagen. Químicos encontrado en hogares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59300E1-68AF-4DD9-B4ED-12C082CDF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7584" y="1111349"/>
            <a:ext cx="8328366" cy="528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60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1A2270286F9D040AA294F8DA5D47586" ma:contentTypeVersion="2" ma:contentTypeDescription="Crear nuevo documento." ma:contentTypeScope="" ma:versionID="0b36f65583e764ad33da6bb9c91ee56e">
  <xsd:schema xmlns:xsd="http://www.w3.org/2001/XMLSchema" xmlns:xs="http://www.w3.org/2001/XMLSchema" xmlns:p="http://schemas.microsoft.com/office/2006/metadata/properties" xmlns:ns2="9a4b24ae-0125-418c-bc91-df3cfb3d5700" targetNamespace="http://schemas.microsoft.com/office/2006/metadata/properties" ma:root="true" ma:fieldsID="dd0086d37133bea6c84fc2f3994010dd" ns2:_="">
    <xsd:import namespace="9a4b24ae-0125-418c-bc91-df3cfb3d57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b24ae-0125-418c-bc91-df3cfb3d57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365369-4CCF-447D-8412-DAE40ADBBE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1709BD-5B51-4D2E-A2AA-C0AAF199F4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AE04025-CB33-44A3-90B9-E12A64BEE0BD}">
  <ds:schemaRefs>
    <ds:schemaRef ds:uri="9a4b24ae-0125-418c-bc91-df3cfb3d57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615</Words>
  <Application>Microsoft Office PowerPoint</Application>
  <PresentationFormat>Panorámica</PresentationFormat>
  <Paragraphs>75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Taller Contaminantes</vt:lpstr>
      <vt:lpstr>Tipos de peligros </vt:lpstr>
      <vt:lpstr>Las sustancias químicas afectan la salud humana</vt:lpstr>
      <vt:lpstr>Presentación de PowerPoint</vt:lpstr>
      <vt:lpstr>Presentación de PowerPoint</vt:lpstr>
      <vt:lpstr>Presentación de PowerPoint</vt:lpstr>
      <vt:lpstr>Nombre Integrantes</vt:lpstr>
      <vt:lpstr>Complete la siguiente tabla. Utilice la fuente que estime pertinente</vt:lpstr>
      <vt:lpstr>Observe la siguiente imagen. Químicos encontrado en hogares</vt:lpstr>
      <vt:lpstr>Foro. Reflexione sobre la imagen e indique si conocía sobre estos contaminantes en su hogar y que piensa</vt:lpstr>
      <vt:lpstr>Importante para evitar riesgo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Contaminantes</dc:title>
  <dc:creator>Diego Arturo Gallardo Polit</dc:creator>
  <cp:lastModifiedBy>Diego Arturo Gallardo Polit</cp:lastModifiedBy>
  <cp:revision>2</cp:revision>
  <dcterms:created xsi:type="dcterms:W3CDTF">2020-11-30T14:39:31Z</dcterms:created>
  <dcterms:modified xsi:type="dcterms:W3CDTF">2021-12-09T14:16:59Z</dcterms:modified>
</cp:coreProperties>
</file>