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58" r:id="rId7"/>
    <p:sldId id="260" r:id="rId8"/>
    <p:sldId id="262" r:id="rId9"/>
    <p:sldId id="257" r:id="rId10"/>
    <p:sldId id="259" r:id="rId11"/>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242510-8801-4156-9472-636E45703CB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637795C8-37E5-46E0-A5DD-67BD7DE9D4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BBCD4FD1-324C-4BC4-AA59-CCF5AFB5BBAA}"/>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5" name="Marcador de pie de página 4">
            <a:extLst>
              <a:ext uri="{FF2B5EF4-FFF2-40B4-BE49-F238E27FC236}">
                <a16:creationId xmlns:a16="http://schemas.microsoft.com/office/drawing/2014/main" id="{29AFC5D8-AC81-4B6D-B6B6-7B13A20175F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9689DD2-3158-4040-B5CB-E9CDC12E20E8}"/>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497086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1D19AC-A7C4-408E-94BB-8A8C1F6464F6}"/>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C8828004-B846-47BF-A9F7-6A3E37474C6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F5025339-AECD-4C14-9B56-7C69AF71324F}"/>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5" name="Marcador de pie de página 4">
            <a:extLst>
              <a:ext uri="{FF2B5EF4-FFF2-40B4-BE49-F238E27FC236}">
                <a16:creationId xmlns:a16="http://schemas.microsoft.com/office/drawing/2014/main" id="{12AD4719-F7DA-4A41-8090-F529DBDBFA8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ED1615F7-A91C-424C-9BAE-45709D7BA844}"/>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1173386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15F9C5B-AF44-4874-BD2C-0E69CC681D0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31FF69DD-5220-4EB0-B25D-DD368367B38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6F31187C-8ACE-4170-85B7-6C86726E4382}"/>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5" name="Marcador de pie de página 4">
            <a:extLst>
              <a:ext uri="{FF2B5EF4-FFF2-40B4-BE49-F238E27FC236}">
                <a16:creationId xmlns:a16="http://schemas.microsoft.com/office/drawing/2014/main" id="{ACB271F6-0016-44BD-A9F4-C9F7033D65A4}"/>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340D3A8-1050-465D-A1BE-8B9D65BD3539}"/>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16595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295C0D-085F-4900-ACAF-3969EA2EB760}"/>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38FE4EAE-E977-428A-B696-FDD324E27C0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7E78F588-8197-47AC-9B9C-883257F8B38D}"/>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5" name="Marcador de pie de página 4">
            <a:extLst>
              <a:ext uri="{FF2B5EF4-FFF2-40B4-BE49-F238E27FC236}">
                <a16:creationId xmlns:a16="http://schemas.microsoft.com/office/drawing/2014/main" id="{0022441B-A090-40BA-B5D0-16653FE0B0C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8BFD9C0-A404-4E1A-9DA2-4840051971A7}"/>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263408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935CBB-97AD-4933-848F-491AAE55F07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AE9738A5-BA6F-4D10-9D9B-F38963DCDA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43AFF94-4CC6-4735-8050-C879405A64BB}"/>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5" name="Marcador de pie de página 4">
            <a:extLst>
              <a:ext uri="{FF2B5EF4-FFF2-40B4-BE49-F238E27FC236}">
                <a16:creationId xmlns:a16="http://schemas.microsoft.com/office/drawing/2014/main" id="{1E1D87FB-FD9F-4D00-AD46-6CF8FE4A1145}"/>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EEF21646-1B38-441B-A03B-F3D70037A21F}"/>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2484986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DAD061-4E26-4DEF-85EB-22922CE81829}"/>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3162CFF3-D4F7-4417-83FF-77EC58E1677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71ED8BE6-4903-4101-8C6B-9C6DB121D55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BA4073AC-CDF0-4649-8D9F-E50FFDD5F484}"/>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6" name="Marcador de pie de página 5">
            <a:extLst>
              <a:ext uri="{FF2B5EF4-FFF2-40B4-BE49-F238E27FC236}">
                <a16:creationId xmlns:a16="http://schemas.microsoft.com/office/drawing/2014/main" id="{212EF580-5665-40DA-942E-3CE9EB9B9CBD}"/>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1F04C48E-DE8F-41E9-A130-D1DAC7D15469}"/>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20052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808129-81ED-417F-AD34-9BB962171F0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A879B114-2DED-494C-B55B-AE0F00AA78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3955E59-FCAB-44F9-AE0A-FA2A4DD261E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D61BB118-6C60-4856-A705-C97B2DAA17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E37D6E3-1D36-4922-AA99-3C468C11231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573C57EF-F175-486A-95BF-EE8D4E5CD3DD}"/>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8" name="Marcador de pie de página 7">
            <a:extLst>
              <a:ext uri="{FF2B5EF4-FFF2-40B4-BE49-F238E27FC236}">
                <a16:creationId xmlns:a16="http://schemas.microsoft.com/office/drawing/2014/main" id="{F8C398D2-1872-408C-B127-6B7FE144943D}"/>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0E71241E-EEB8-4F69-B881-43F4004132C6}"/>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2956529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BC34A0-9808-4DDB-BA41-6B7611B44921}"/>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2714A390-067D-4383-A801-20B131F331A6}"/>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4" name="Marcador de pie de página 3">
            <a:extLst>
              <a:ext uri="{FF2B5EF4-FFF2-40B4-BE49-F238E27FC236}">
                <a16:creationId xmlns:a16="http://schemas.microsoft.com/office/drawing/2014/main" id="{304D1E27-A4FD-47B7-A891-97A8D5618DEF}"/>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C7BB1C44-DA9F-47BA-8221-5D3B25DFE1C0}"/>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187767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AE3A74C-8017-48E4-AA27-2F6E1C18812D}"/>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3" name="Marcador de pie de página 2">
            <a:extLst>
              <a:ext uri="{FF2B5EF4-FFF2-40B4-BE49-F238E27FC236}">
                <a16:creationId xmlns:a16="http://schemas.microsoft.com/office/drawing/2014/main" id="{69CC7DAE-08E0-4D69-8D5F-D80D8AAABBFA}"/>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87730399-7B3B-4BD3-B978-F2BA1202FA6C}"/>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2288711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E3DC63-4B76-47C1-8FB4-25EB95C40FE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3F708779-3518-4032-BD73-0ED3FE242F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CCFB79D3-A5E8-4C4D-A033-A98F5AEBB5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3F317F8-FA6A-4904-ABD8-37796B3C1FC3}"/>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6" name="Marcador de pie de página 5">
            <a:extLst>
              <a:ext uri="{FF2B5EF4-FFF2-40B4-BE49-F238E27FC236}">
                <a16:creationId xmlns:a16="http://schemas.microsoft.com/office/drawing/2014/main" id="{B501E311-3FD5-4D40-AD29-5FF5A8889CE4}"/>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A6B5475F-2495-4E96-B077-35FCE8423CFF}"/>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2579165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68FE49-1D09-4386-BF13-51FD420EE15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5AD0736F-F36E-46BF-9B0E-AEAEB393B3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F7300F82-97AB-49EC-92DF-9371BA5B2E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9A7997D-238E-49BE-B1EB-E585EC1D9ADE}"/>
              </a:ext>
            </a:extLst>
          </p:cNvPr>
          <p:cNvSpPr>
            <a:spLocks noGrp="1"/>
          </p:cNvSpPr>
          <p:nvPr>
            <p:ph type="dt" sz="half" idx="10"/>
          </p:nvPr>
        </p:nvSpPr>
        <p:spPr/>
        <p:txBody>
          <a:bodyPr/>
          <a:lstStyle/>
          <a:p>
            <a:fld id="{CE1BB982-7232-4F39-A3B6-F7BA53A6190B}" type="datetimeFigureOut">
              <a:rPr lang="es-EC" smtClean="0"/>
              <a:t>8/12/2022</a:t>
            </a:fld>
            <a:endParaRPr lang="es-EC"/>
          </a:p>
        </p:txBody>
      </p:sp>
      <p:sp>
        <p:nvSpPr>
          <p:cNvPr id="6" name="Marcador de pie de página 5">
            <a:extLst>
              <a:ext uri="{FF2B5EF4-FFF2-40B4-BE49-F238E27FC236}">
                <a16:creationId xmlns:a16="http://schemas.microsoft.com/office/drawing/2014/main" id="{E75DB066-B7F3-453B-9F7D-F8FACDB5141B}"/>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9985BD4A-772E-4023-A066-F4204141CB16}"/>
              </a:ext>
            </a:extLst>
          </p:cNvPr>
          <p:cNvSpPr>
            <a:spLocks noGrp="1"/>
          </p:cNvSpPr>
          <p:nvPr>
            <p:ph type="sldNum" sz="quarter" idx="12"/>
          </p:nvPr>
        </p:nvSpPr>
        <p:spPr/>
        <p:txBody>
          <a:bodyPr/>
          <a:lstStyle/>
          <a:p>
            <a:fld id="{7CD940C2-1A27-4531-BB57-9FA733788ADE}" type="slidenum">
              <a:rPr lang="es-EC" smtClean="0"/>
              <a:t>‹Nº›</a:t>
            </a:fld>
            <a:endParaRPr lang="es-EC"/>
          </a:p>
        </p:txBody>
      </p:sp>
    </p:spTree>
    <p:extLst>
      <p:ext uri="{BB962C8B-B14F-4D97-AF65-F5344CB8AC3E}">
        <p14:creationId xmlns:p14="http://schemas.microsoft.com/office/powerpoint/2010/main" val="3047710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F36919E-BAED-4A1E-84B0-5F49F400E7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8FD6EB6B-B5B0-424C-B70B-990CA9D54A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63CF2589-D41C-423B-9B34-C3CF8D2594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BB982-7232-4F39-A3B6-F7BA53A6190B}" type="datetimeFigureOut">
              <a:rPr lang="es-EC" smtClean="0"/>
              <a:t>8/12/2022</a:t>
            </a:fld>
            <a:endParaRPr lang="es-EC"/>
          </a:p>
        </p:txBody>
      </p:sp>
      <p:sp>
        <p:nvSpPr>
          <p:cNvPr id="5" name="Marcador de pie de página 4">
            <a:extLst>
              <a:ext uri="{FF2B5EF4-FFF2-40B4-BE49-F238E27FC236}">
                <a16:creationId xmlns:a16="http://schemas.microsoft.com/office/drawing/2014/main" id="{F514DA93-5744-4ECE-AA61-E5B1BB9403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80B20480-ED0C-4B53-A133-D0E6398FB0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940C2-1A27-4531-BB57-9FA733788ADE}" type="slidenum">
              <a:rPr lang="es-EC" smtClean="0"/>
              <a:t>‹Nº›</a:t>
            </a:fld>
            <a:endParaRPr lang="es-EC"/>
          </a:p>
        </p:txBody>
      </p:sp>
    </p:spTree>
    <p:extLst>
      <p:ext uri="{BB962C8B-B14F-4D97-AF65-F5344CB8AC3E}">
        <p14:creationId xmlns:p14="http://schemas.microsoft.com/office/powerpoint/2010/main" val="2276899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s.wikipedia.org/wiki/Basura"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creativecommons.org/licenses/by-sa/3.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s.wikipedia.org/wiki/Gesti%C3%B3n_de_residuos" TargetMode="Externa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s://es.wikipedia.org/wiki/Minimizaci%C3%B3n_de_residuos"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F577B97-79A1-4548-9F54-FACC40B4086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2879" t="9091" r="7835" b="2"/>
          <a:stretch/>
        </p:blipFill>
        <p:spPr>
          <a:xfrm>
            <a:off x="3523488" y="10"/>
            <a:ext cx="8668512" cy="6857990"/>
          </a:xfrm>
          <a:prstGeom prst="rect">
            <a:avLst/>
          </a:prstGeom>
        </p:spPr>
      </p:pic>
      <p:sp>
        <p:nvSpPr>
          <p:cNvPr id="16" name="Rectangle 15">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30A28661-9761-4864-8F0C-DEF951371777}"/>
              </a:ext>
            </a:extLst>
          </p:cNvPr>
          <p:cNvSpPr>
            <a:spLocks noGrp="1"/>
          </p:cNvSpPr>
          <p:nvPr>
            <p:ph type="ctrTitle"/>
          </p:nvPr>
        </p:nvSpPr>
        <p:spPr>
          <a:xfrm>
            <a:off x="477981" y="1122363"/>
            <a:ext cx="4023360" cy="3204134"/>
          </a:xfrm>
        </p:spPr>
        <p:txBody>
          <a:bodyPr anchor="b">
            <a:normAutofit/>
          </a:bodyPr>
          <a:lstStyle/>
          <a:p>
            <a:pPr algn="l"/>
            <a:r>
              <a:rPr lang="es-EC" sz="4800"/>
              <a:t>Contaminación del suelo</a:t>
            </a:r>
          </a:p>
        </p:txBody>
      </p:sp>
      <p:sp>
        <p:nvSpPr>
          <p:cNvPr id="3" name="Subtítulo 2">
            <a:extLst>
              <a:ext uri="{FF2B5EF4-FFF2-40B4-BE49-F238E27FC236}">
                <a16:creationId xmlns:a16="http://schemas.microsoft.com/office/drawing/2014/main" id="{8A25B106-6839-45A2-A5EA-7AC0B0C9CC39}"/>
              </a:ext>
            </a:extLst>
          </p:cNvPr>
          <p:cNvSpPr>
            <a:spLocks noGrp="1"/>
          </p:cNvSpPr>
          <p:nvPr>
            <p:ph type="subTitle" idx="1"/>
          </p:nvPr>
        </p:nvSpPr>
        <p:spPr>
          <a:xfrm>
            <a:off x="477980" y="4872922"/>
            <a:ext cx="4023359" cy="1208141"/>
          </a:xfrm>
        </p:spPr>
        <p:txBody>
          <a:bodyPr>
            <a:normAutofit/>
          </a:bodyPr>
          <a:lstStyle/>
          <a:p>
            <a:pPr algn="l"/>
            <a:r>
              <a:rPr lang="es-EC" sz="1700"/>
              <a:t>Taller</a:t>
            </a:r>
          </a:p>
          <a:p>
            <a:pPr algn="l"/>
            <a:r>
              <a:rPr lang="es-EC" sz="1700"/>
              <a:t>Objetivo: identificar desechos sólidos para la implementación de un manejo sostenible</a:t>
            </a:r>
          </a:p>
        </p:txBody>
      </p:sp>
      <p:sp>
        <p:nvSpPr>
          <p:cNvPr id="18" name="Rectangle 17">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 name="Rectangle 19">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uadroTexto 3">
            <a:extLst>
              <a:ext uri="{FF2B5EF4-FFF2-40B4-BE49-F238E27FC236}">
                <a16:creationId xmlns:a16="http://schemas.microsoft.com/office/drawing/2014/main" id="{2E618B58-5B27-498C-8D93-120275C961E5}"/>
              </a:ext>
            </a:extLst>
          </p:cNvPr>
          <p:cNvSpPr txBox="1"/>
          <p:nvPr/>
        </p:nvSpPr>
        <p:spPr>
          <a:xfrm>
            <a:off x="9857708" y="6657945"/>
            <a:ext cx="2334292" cy="200055"/>
          </a:xfrm>
          <a:prstGeom prst="rect">
            <a:avLst/>
          </a:prstGeom>
          <a:solidFill>
            <a:srgbClr val="000000"/>
          </a:solidFill>
        </p:spPr>
        <p:txBody>
          <a:bodyPr wrap="none" rtlCol="0">
            <a:spAutoFit/>
          </a:bodyPr>
          <a:lstStyle/>
          <a:p>
            <a:pPr algn="r">
              <a:spcAft>
                <a:spcPts val="600"/>
              </a:spcAft>
            </a:pPr>
            <a:r>
              <a:rPr lang="es-EC" sz="700">
                <a:solidFill>
                  <a:srgbClr val="FFFFFF"/>
                </a:solidFill>
                <a:hlinkClick r:id="rId3" tooltip="https://es.wikipedia.org/wiki/Basura">
                  <a:extLst>
                    <a:ext uri="{A12FA001-AC4F-418D-AE19-62706E023703}">
                      <ahyp:hlinkClr xmlns:ahyp="http://schemas.microsoft.com/office/drawing/2018/hyperlinkcolor" val="tx"/>
                    </a:ext>
                  </a:extLst>
                </a:hlinkClick>
              </a:rPr>
              <a:t>Esta foto</a:t>
            </a:r>
            <a:r>
              <a:rPr lang="es-EC" sz="700">
                <a:solidFill>
                  <a:srgbClr val="FFFFFF"/>
                </a:solidFill>
              </a:rPr>
              <a:t> de Autor desconocido está bajo licencia </a:t>
            </a:r>
            <a:r>
              <a:rPr lang="es-EC"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s-EC" sz="700">
              <a:solidFill>
                <a:srgbClr val="FFFFFF"/>
              </a:solidFill>
            </a:endParaRPr>
          </a:p>
        </p:txBody>
      </p:sp>
    </p:spTree>
    <p:extLst>
      <p:ext uri="{BB962C8B-B14F-4D97-AF65-F5344CB8AC3E}">
        <p14:creationId xmlns:p14="http://schemas.microsoft.com/office/powerpoint/2010/main" val="360276811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86887B-2B9D-4B22-8946-1A5C4DA609FA}"/>
              </a:ext>
            </a:extLst>
          </p:cNvPr>
          <p:cNvSpPr>
            <a:spLocks noGrp="1"/>
          </p:cNvSpPr>
          <p:nvPr>
            <p:ph type="title"/>
          </p:nvPr>
        </p:nvSpPr>
        <p:spPr/>
        <p:txBody>
          <a:bodyPr/>
          <a:lstStyle/>
          <a:p>
            <a:r>
              <a:rPr lang="es-EC" dirty="0"/>
              <a:t>Nombre de integrantes</a:t>
            </a:r>
          </a:p>
        </p:txBody>
      </p:sp>
      <p:sp>
        <p:nvSpPr>
          <p:cNvPr id="3" name="Marcador de contenido 2">
            <a:extLst>
              <a:ext uri="{FF2B5EF4-FFF2-40B4-BE49-F238E27FC236}">
                <a16:creationId xmlns:a16="http://schemas.microsoft.com/office/drawing/2014/main" id="{1D6575E5-D713-4342-848A-BA07047B9A97}"/>
              </a:ext>
            </a:extLst>
          </p:cNvPr>
          <p:cNvSpPr>
            <a:spLocks noGrp="1"/>
          </p:cNvSpPr>
          <p:nvPr>
            <p:ph idx="1"/>
          </p:nvPr>
        </p:nvSpPr>
        <p:spPr/>
        <p:txBody>
          <a:bodyPr/>
          <a:lstStyle/>
          <a:p>
            <a:endParaRPr lang="es-EC" dirty="0"/>
          </a:p>
        </p:txBody>
      </p:sp>
    </p:spTree>
    <p:extLst>
      <p:ext uri="{BB962C8B-B14F-4D97-AF65-F5344CB8AC3E}">
        <p14:creationId xmlns:p14="http://schemas.microsoft.com/office/powerpoint/2010/main" val="1757831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64D317-5F35-4AC5-A972-450766E0EE5F}"/>
              </a:ext>
            </a:extLst>
          </p:cNvPr>
          <p:cNvSpPr>
            <a:spLocks noGrp="1"/>
          </p:cNvSpPr>
          <p:nvPr>
            <p:ph type="title"/>
          </p:nvPr>
        </p:nvSpPr>
        <p:spPr/>
        <p:txBody>
          <a:bodyPr/>
          <a:lstStyle/>
          <a:p>
            <a:r>
              <a:rPr lang="es-EC" dirty="0"/>
              <a:t>Esquema general de manejo de desechos sólidos</a:t>
            </a:r>
          </a:p>
        </p:txBody>
      </p:sp>
      <p:sp>
        <p:nvSpPr>
          <p:cNvPr id="3" name="Marcador de contenido 2">
            <a:extLst>
              <a:ext uri="{FF2B5EF4-FFF2-40B4-BE49-F238E27FC236}">
                <a16:creationId xmlns:a16="http://schemas.microsoft.com/office/drawing/2014/main" id="{0865348C-3199-4213-8702-70DD21929B80}"/>
              </a:ext>
            </a:extLst>
          </p:cNvPr>
          <p:cNvSpPr>
            <a:spLocks noGrp="1"/>
          </p:cNvSpPr>
          <p:nvPr>
            <p:ph idx="1"/>
          </p:nvPr>
        </p:nvSpPr>
        <p:spPr/>
        <p:txBody>
          <a:bodyPr/>
          <a:lstStyle/>
          <a:p>
            <a:endParaRPr lang="es-EC"/>
          </a:p>
        </p:txBody>
      </p:sp>
      <p:pic>
        <p:nvPicPr>
          <p:cNvPr id="4" name="Picture 4" descr="An illustration shows a flow diagram for integrated waste management. The raw material is the root and connects to processing and manufacturing, which in turn connects solid and hazardous wastes generated during the manufacturing process, which again leads to hazardous waste and mixed waste. Another flow line leads to products from processing and manufacturing, which is connected to wastes generated by households and businesses, which further leads to a group of items shown within a rectangle namely, plastic, glass, metal, and paper, and food/yard waste, hazardous waste, and remaining mixed waste. The plastic, glass, metal, and paper leads to manufacturers for reuse or recycling, food/yard waste leads to compost, hazardous waste leads to hazardous waste management, and remaining mixed waste leads to landfill. The remaining mixed waste connects to an incinerator through a flow line which again leads to landfill. The solid and hazardous wastes generated during the manufacturing process at the third level of the tree structure is connected to manufacturers for reuse or for recycling, which further leads to processing and manufacturing. Finally, the compost leads to fertilizer. The plastic shows the photo of a plastic bottle, glass shows the photo of a glass bottle, metal shows the photo of a cola tin, paper shows the photo of bits of paper, food/yard wastes shows the photo of vegetable and other eatables dumped, hazardous waste shows a tin on which danger symbol is printed, and remaining mixed wastes shows a dustbin with a lid and trolley.">
            <a:extLst>
              <a:ext uri="{FF2B5EF4-FFF2-40B4-BE49-F238E27FC236}">
                <a16:creationId xmlns:a16="http://schemas.microsoft.com/office/drawing/2014/main" id="{209191CC-CC06-4E28-A5F2-61282D804DAE}"/>
              </a:ext>
            </a:extLst>
          </p:cNvPr>
          <p:cNvPicPr>
            <a:picLocks noChangeAspect="1"/>
          </p:cNvPicPr>
          <p:nvPr/>
        </p:nvPicPr>
        <p:blipFill>
          <a:blip r:embed="rId2"/>
          <a:stretch>
            <a:fillRect/>
          </a:stretch>
        </p:blipFill>
        <p:spPr>
          <a:xfrm>
            <a:off x="3009366" y="1242033"/>
            <a:ext cx="6676850" cy="4766385"/>
          </a:xfrm>
          <a:prstGeom prst="rect">
            <a:avLst/>
          </a:prstGeom>
        </p:spPr>
      </p:pic>
    </p:spTree>
    <p:extLst>
      <p:ext uri="{BB962C8B-B14F-4D97-AF65-F5344CB8AC3E}">
        <p14:creationId xmlns:p14="http://schemas.microsoft.com/office/powerpoint/2010/main" val="976539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ítulo 9">
            <a:extLst>
              <a:ext uri="{FF2B5EF4-FFF2-40B4-BE49-F238E27FC236}">
                <a16:creationId xmlns:a16="http://schemas.microsoft.com/office/drawing/2014/main" id="{322004EB-AAB2-4D89-BFC5-7A3FA34B6278}"/>
              </a:ext>
            </a:extLst>
          </p:cNvPr>
          <p:cNvSpPr>
            <a:spLocks noGrp="1"/>
          </p:cNvSpPr>
          <p:nvPr>
            <p:ph type="title"/>
          </p:nvPr>
        </p:nvSpPr>
        <p:spPr/>
        <p:txBody>
          <a:bodyPr/>
          <a:lstStyle/>
          <a:p>
            <a:r>
              <a:rPr lang="es-EC" dirty="0"/>
              <a:t>Reducir el desperdicio</a:t>
            </a:r>
          </a:p>
        </p:txBody>
      </p:sp>
      <p:sp>
        <p:nvSpPr>
          <p:cNvPr id="12" name="Marcador de contenido 11">
            <a:extLst>
              <a:ext uri="{FF2B5EF4-FFF2-40B4-BE49-F238E27FC236}">
                <a16:creationId xmlns:a16="http://schemas.microsoft.com/office/drawing/2014/main" id="{5F4A12F1-40E4-4E19-A72E-14089D3D6FBC}"/>
              </a:ext>
            </a:extLst>
          </p:cNvPr>
          <p:cNvSpPr>
            <a:spLocks noGrp="1"/>
          </p:cNvSpPr>
          <p:nvPr>
            <p:ph idx="1"/>
          </p:nvPr>
        </p:nvSpPr>
        <p:spPr/>
        <p:txBody>
          <a:bodyPr/>
          <a:lstStyle/>
          <a:p>
            <a:endParaRPr lang="es-EC"/>
          </a:p>
        </p:txBody>
      </p:sp>
      <p:pic>
        <p:nvPicPr>
          <p:cNvPr id="5" name="Marcador de contenido 4" descr="Imagen que contiene dibujo&#10;&#10;Descripción generada automáticamente">
            <a:extLst>
              <a:ext uri="{FF2B5EF4-FFF2-40B4-BE49-F238E27FC236}">
                <a16:creationId xmlns:a16="http://schemas.microsoft.com/office/drawing/2014/main" id="{0EFAD8D1-6774-4AE6-8375-FAED110A01C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63" r="5979"/>
          <a:stretch/>
        </p:blipFill>
        <p:spPr>
          <a:xfrm>
            <a:off x="173898" y="1848985"/>
            <a:ext cx="4231418" cy="3909838"/>
          </a:xfrm>
          <a:prstGeom prst="rect">
            <a:avLst/>
          </a:prstGeom>
        </p:spPr>
      </p:pic>
      <p:pic>
        <p:nvPicPr>
          <p:cNvPr id="8" name="Imagen 7" descr="Imagen que contiene texto, dibujo, paraguas&#10;&#10;Descripción generada automáticamente">
            <a:extLst>
              <a:ext uri="{FF2B5EF4-FFF2-40B4-BE49-F238E27FC236}">
                <a16:creationId xmlns:a16="http://schemas.microsoft.com/office/drawing/2014/main" id="{9F65A362-84C5-4248-9C34-D376770D1B2B}"/>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1648" r="4059" b="-2"/>
          <a:stretch/>
        </p:blipFill>
        <p:spPr>
          <a:xfrm>
            <a:off x="4831222" y="1849148"/>
            <a:ext cx="6973408" cy="3911866"/>
          </a:xfrm>
          <a:prstGeom prst="rect">
            <a:avLst/>
          </a:prstGeom>
        </p:spPr>
      </p:pic>
      <p:sp>
        <p:nvSpPr>
          <p:cNvPr id="6" name="CuadroTexto 5">
            <a:extLst>
              <a:ext uri="{FF2B5EF4-FFF2-40B4-BE49-F238E27FC236}">
                <a16:creationId xmlns:a16="http://schemas.microsoft.com/office/drawing/2014/main" id="{62DFAB32-2146-4FD9-8BA8-569C31A0F298}"/>
              </a:ext>
            </a:extLst>
          </p:cNvPr>
          <p:cNvSpPr txBox="1"/>
          <p:nvPr/>
        </p:nvSpPr>
        <p:spPr>
          <a:xfrm>
            <a:off x="2432424" y="5601850"/>
            <a:ext cx="2141127" cy="307777"/>
          </a:xfrm>
          <a:prstGeom prst="rect">
            <a:avLst/>
          </a:prstGeom>
          <a:solidFill>
            <a:srgbClr val="000000"/>
          </a:solidFill>
        </p:spPr>
        <p:txBody>
          <a:bodyPr wrap="square" rtlCol="0">
            <a:spAutoFit/>
          </a:bodyPr>
          <a:lstStyle/>
          <a:p>
            <a:pPr algn="r">
              <a:spcAft>
                <a:spcPts val="600"/>
              </a:spcAft>
            </a:pPr>
            <a:r>
              <a:rPr lang="es-EC" sz="700">
                <a:solidFill>
                  <a:srgbClr val="FFFFFF"/>
                </a:solidFill>
                <a:hlinkClick r:id="rId3" tooltip="https://es.wikipedia.org/wiki/Gesti%C3%B3n_de_residuos">
                  <a:extLst>
                    <a:ext uri="{A12FA001-AC4F-418D-AE19-62706E023703}">
                      <ahyp:hlinkClr xmlns:ahyp="http://schemas.microsoft.com/office/drawing/2018/hyperlinkcolor" val="tx"/>
                    </a:ext>
                  </a:extLst>
                </a:hlinkClick>
              </a:rPr>
              <a:t>Esta foto</a:t>
            </a:r>
            <a:r>
              <a:rPr lang="es-EC" sz="700">
                <a:solidFill>
                  <a:srgbClr val="FFFFFF"/>
                </a:solidFill>
              </a:rPr>
              <a:t> de Autor desconocido está bajo licencia </a:t>
            </a:r>
            <a:r>
              <a:rPr lang="es-EC" sz="700">
                <a:solidFill>
                  <a:srgbClr val="FFFFFF"/>
                </a:solidFill>
                <a:hlinkClick r:id="rId6" tooltip="https://creativecommons.org/licenses/by-sa/3.0/">
                  <a:extLst>
                    <a:ext uri="{A12FA001-AC4F-418D-AE19-62706E023703}">
                      <ahyp:hlinkClr xmlns:ahyp="http://schemas.microsoft.com/office/drawing/2018/hyperlinkcolor" val="tx"/>
                    </a:ext>
                  </a:extLst>
                </a:hlinkClick>
              </a:rPr>
              <a:t>CC BY-SA</a:t>
            </a:r>
            <a:endParaRPr lang="es-EC" sz="700">
              <a:solidFill>
                <a:srgbClr val="FFFFFF"/>
              </a:solidFill>
            </a:endParaRPr>
          </a:p>
        </p:txBody>
      </p:sp>
      <p:sp>
        <p:nvSpPr>
          <p:cNvPr id="9" name="CuadroTexto 8">
            <a:extLst>
              <a:ext uri="{FF2B5EF4-FFF2-40B4-BE49-F238E27FC236}">
                <a16:creationId xmlns:a16="http://schemas.microsoft.com/office/drawing/2014/main" id="{1E4E2143-C3F0-4320-944A-377ACAC642B6}"/>
              </a:ext>
            </a:extLst>
          </p:cNvPr>
          <p:cNvSpPr txBox="1"/>
          <p:nvPr/>
        </p:nvSpPr>
        <p:spPr>
          <a:xfrm>
            <a:off x="10031586" y="5604041"/>
            <a:ext cx="2160414" cy="307777"/>
          </a:xfrm>
          <a:prstGeom prst="rect">
            <a:avLst/>
          </a:prstGeom>
          <a:solidFill>
            <a:srgbClr val="000000"/>
          </a:solidFill>
        </p:spPr>
        <p:txBody>
          <a:bodyPr wrap="square" rtlCol="0">
            <a:spAutoFit/>
          </a:bodyPr>
          <a:lstStyle/>
          <a:p>
            <a:pPr algn="r">
              <a:spcAft>
                <a:spcPts val="600"/>
              </a:spcAft>
            </a:pPr>
            <a:r>
              <a:rPr lang="es-EC" sz="700">
                <a:solidFill>
                  <a:srgbClr val="FFFFFF"/>
                </a:solidFill>
                <a:hlinkClick r:id="rId5" tooltip="https://es.wikipedia.org/wiki/Minimizaci%C3%B3n_de_residuos">
                  <a:extLst>
                    <a:ext uri="{A12FA001-AC4F-418D-AE19-62706E023703}">
                      <ahyp:hlinkClr xmlns:ahyp="http://schemas.microsoft.com/office/drawing/2018/hyperlinkcolor" val="tx"/>
                    </a:ext>
                  </a:extLst>
                </a:hlinkClick>
              </a:rPr>
              <a:t>Esta foto</a:t>
            </a:r>
            <a:r>
              <a:rPr lang="es-EC" sz="700">
                <a:solidFill>
                  <a:srgbClr val="FFFFFF"/>
                </a:solidFill>
              </a:rPr>
              <a:t> de Autor desconocido está bajo licencia </a:t>
            </a:r>
            <a:r>
              <a:rPr lang="es-EC" sz="700">
                <a:solidFill>
                  <a:srgbClr val="FFFFFF"/>
                </a:solidFill>
                <a:hlinkClick r:id="rId6" tooltip="https://creativecommons.org/licenses/by-sa/3.0/">
                  <a:extLst>
                    <a:ext uri="{A12FA001-AC4F-418D-AE19-62706E023703}">
                      <ahyp:hlinkClr xmlns:ahyp="http://schemas.microsoft.com/office/drawing/2018/hyperlinkcolor" val="tx"/>
                    </a:ext>
                  </a:extLst>
                </a:hlinkClick>
              </a:rPr>
              <a:t>CC BY-SA</a:t>
            </a:r>
            <a:endParaRPr lang="es-EC" sz="700">
              <a:solidFill>
                <a:srgbClr val="FFFFFF"/>
              </a:solidFill>
            </a:endParaRPr>
          </a:p>
        </p:txBody>
      </p:sp>
    </p:spTree>
    <p:extLst>
      <p:ext uri="{BB962C8B-B14F-4D97-AF65-F5344CB8AC3E}">
        <p14:creationId xmlns:p14="http://schemas.microsoft.com/office/powerpoint/2010/main" val="527609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746B47-BCF9-45E6-B056-F7FBBF6D3C99}"/>
              </a:ext>
            </a:extLst>
          </p:cNvPr>
          <p:cNvSpPr>
            <a:spLocks noGrp="1"/>
          </p:cNvSpPr>
          <p:nvPr>
            <p:ph type="title"/>
          </p:nvPr>
        </p:nvSpPr>
        <p:spPr/>
        <p:txBody>
          <a:bodyPr/>
          <a:lstStyle/>
          <a:p>
            <a:r>
              <a:rPr lang="es-EC" dirty="0"/>
              <a:t>Actividad</a:t>
            </a:r>
          </a:p>
        </p:txBody>
      </p:sp>
      <p:sp>
        <p:nvSpPr>
          <p:cNvPr id="3" name="Marcador de contenido 2">
            <a:extLst>
              <a:ext uri="{FF2B5EF4-FFF2-40B4-BE49-F238E27FC236}">
                <a16:creationId xmlns:a16="http://schemas.microsoft.com/office/drawing/2014/main" id="{ABE24151-2D1C-4805-A03A-67041C7A5989}"/>
              </a:ext>
            </a:extLst>
          </p:cNvPr>
          <p:cNvSpPr>
            <a:spLocks noGrp="1"/>
          </p:cNvSpPr>
          <p:nvPr>
            <p:ph idx="1"/>
          </p:nvPr>
        </p:nvSpPr>
        <p:spPr/>
        <p:txBody>
          <a:bodyPr/>
          <a:lstStyle/>
          <a:p>
            <a:r>
              <a:rPr lang="es-EC" dirty="0"/>
              <a:t>De manera grupal identifique los desechos peligrosos o no peligroso que produzcan en sus hogares.</a:t>
            </a:r>
          </a:p>
          <a:p>
            <a:r>
              <a:rPr lang="es-EC" dirty="0"/>
              <a:t>Llene la matriz de datos identificando acciones para minimizar su uso de forma breve, la cantidad que produce mensualmente y qué método emplearías para su disposición final.</a:t>
            </a:r>
          </a:p>
        </p:txBody>
      </p:sp>
    </p:spTree>
    <p:extLst>
      <p:ext uri="{BB962C8B-B14F-4D97-AF65-F5344CB8AC3E}">
        <p14:creationId xmlns:p14="http://schemas.microsoft.com/office/powerpoint/2010/main" val="822911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61D0A0-978F-4F43-807F-7BC8F9EAC62B}"/>
              </a:ext>
            </a:extLst>
          </p:cNvPr>
          <p:cNvSpPr>
            <a:spLocks noGrp="1"/>
          </p:cNvSpPr>
          <p:nvPr>
            <p:ph type="title"/>
          </p:nvPr>
        </p:nvSpPr>
        <p:spPr/>
        <p:txBody>
          <a:bodyPr>
            <a:normAutofit/>
          </a:bodyPr>
          <a:lstStyle/>
          <a:p>
            <a:r>
              <a:rPr lang="es-EC" sz="3200" dirty="0"/>
              <a:t>Hacer una lista de los desechos solidos de sus casas. Debe al menos identificar una por integrante</a:t>
            </a:r>
          </a:p>
        </p:txBody>
      </p:sp>
      <p:sp>
        <p:nvSpPr>
          <p:cNvPr id="3" name="Marcador de contenido 2">
            <a:extLst>
              <a:ext uri="{FF2B5EF4-FFF2-40B4-BE49-F238E27FC236}">
                <a16:creationId xmlns:a16="http://schemas.microsoft.com/office/drawing/2014/main" id="{6C7843ED-C73B-42FE-A8D0-CD3D52312CCB}"/>
              </a:ext>
            </a:extLst>
          </p:cNvPr>
          <p:cNvSpPr>
            <a:spLocks noGrp="1"/>
          </p:cNvSpPr>
          <p:nvPr>
            <p:ph idx="1"/>
          </p:nvPr>
        </p:nvSpPr>
        <p:spPr/>
        <p:txBody>
          <a:bodyPr/>
          <a:lstStyle/>
          <a:p>
            <a:r>
              <a:rPr lang="es-EC" dirty="0"/>
              <a:t>Desechos sólidos peligrosos  </a:t>
            </a:r>
          </a:p>
          <a:p>
            <a:endParaRPr lang="es-EC" dirty="0"/>
          </a:p>
          <a:p>
            <a:endParaRPr lang="es-EC" dirty="0"/>
          </a:p>
          <a:p>
            <a:endParaRPr lang="es-EC" dirty="0"/>
          </a:p>
          <a:p>
            <a:endParaRPr lang="es-EC" dirty="0"/>
          </a:p>
        </p:txBody>
      </p:sp>
      <p:graphicFrame>
        <p:nvGraphicFramePr>
          <p:cNvPr id="4" name="Tabla 4">
            <a:extLst>
              <a:ext uri="{FF2B5EF4-FFF2-40B4-BE49-F238E27FC236}">
                <a16:creationId xmlns:a16="http://schemas.microsoft.com/office/drawing/2014/main" id="{3247F0C7-6A50-458D-80F0-99EA2267ADF7}"/>
              </a:ext>
            </a:extLst>
          </p:cNvPr>
          <p:cNvGraphicFramePr>
            <a:graphicFrameLocks noGrp="1"/>
          </p:cNvGraphicFramePr>
          <p:nvPr>
            <p:extLst>
              <p:ext uri="{D42A27DB-BD31-4B8C-83A1-F6EECF244321}">
                <p14:modId xmlns:p14="http://schemas.microsoft.com/office/powerpoint/2010/main" val="3601434404"/>
              </p:ext>
            </p:extLst>
          </p:nvPr>
        </p:nvGraphicFramePr>
        <p:xfrm>
          <a:off x="951395" y="2482204"/>
          <a:ext cx="10289208" cy="3865880"/>
        </p:xfrm>
        <a:graphic>
          <a:graphicData uri="http://schemas.openxmlformats.org/drawingml/2006/table">
            <a:tbl>
              <a:tblPr firstRow="1" bandRow="1">
                <a:tableStyleId>{5C22544A-7EE6-4342-B048-85BDC9FD1C3A}</a:tableStyleId>
              </a:tblPr>
              <a:tblGrid>
                <a:gridCol w="1714868">
                  <a:extLst>
                    <a:ext uri="{9D8B030D-6E8A-4147-A177-3AD203B41FA5}">
                      <a16:colId xmlns:a16="http://schemas.microsoft.com/office/drawing/2014/main" val="2130599600"/>
                    </a:ext>
                  </a:extLst>
                </a:gridCol>
                <a:gridCol w="1714868">
                  <a:extLst>
                    <a:ext uri="{9D8B030D-6E8A-4147-A177-3AD203B41FA5}">
                      <a16:colId xmlns:a16="http://schemas.microsoft.com/office/drawing/2014/main" val="1605163144"/>
                    </a:ext>
                  </a:extLst>
                </a:gridCol>
                <a:gridCol w="1714868">
                  <a:extLst>
                    <a:ext uri="{9D8B030D-6E8A-4147-A177-3AD203B41FA5}">
                      <a16:colId xmlns:a16="http://schemas.microsoft.com/office/drawing/2014/main" val="1580467952"/>
                    </a:ext>
                  </a:extLst>
                </a:gridCol>
                <a:gridCol w="1714868">
                  <a:extLst>
                    <a:ext uri="{9D8B030D-6E8A-4147-A177-3AD203B41FA5}">
                      <a16:colId xmlns:a16="http://schemas.microsoft.com/office/drawing/2014/main" val="403611859"/>
                    </a:ext>
                  </a:extLst>
                </a:gridCol>
                <a:gridCol w="1714868">
                  <a:extLst>
                    <a:ext uri="{9D8B030D-6E8A-4147-A177-3AD203B41FA5}">
                      <a16:colId xmlns:a16="http://schemas.microsoft.com/office/drawing/2014/main" val="95391119"/>
                    </a:ext>
                  </a:extLst>
                </a:gridCol>
                <a:gridCol w="1714868">
                  <a:extLst>
                    <a:ext uri="{9D8B030D-6E8A-4147-A177-3AD203B41FA5}">
                      <a16:colId xmlns:a16="http://schemas.microsoft.com/office/drawing/2014/main" val="513900631"/>
                    </a:ext>
                  </a:extLst>
                </a:gridCol>
              </a:tblGrid>
              <a:tr h="370840">
                <a:tc>
                  <a:txBody>
                    <a:bodyPr/>
                    <a:lstStyle/>
                    <a:p>
                      <a:r>
                        <a:rPr lang="es-EC" dirty="0"/>
                        <a:t>Residuo peligroso o no peligroso</a:t>
                      </a:r>
                    </a:p>
                  </a:txBody>
                  <a:tcPr/>
                </a:tc>
                <a:tc>
                  <a:txBody>
                    <a:bodyPr/>
                    <a:lstStyle/>
                    <a:p>
                      <a:r>
                        <a:rPr lang="es-EC" dirty="0"/>
                        <a:t>Identificación</a:t>
                      </a:r>
                    </a:p>
                  </a:txBody>
                  <a:tcPr/>
                </a:tc>
                <a:tc>
                  <a:txBody>
                    <a:bodyPr/>
                    <a:lstStyle/>
                    <a:p>
                      <a:r>
                        <a:rPr lang="es-EC" dirty="0"/>
                        <a:t>Reutilizable si/no</a:t>
                      </a:r>
                    </a:p>
                  </a:txBody>
                  <a:tcPr/>
                </a:tc>
                <a:tc>
                  <a:txBody>
                    <a:bodyPr/>
                    <a:lstStyle/>
                    <a:p>
                      <a:r>
                        <a:rPr lang="es-EC" dirty="0"/>
                        <a:t>Acción para minimizar su uso</a:t>
                      </a:r>
                    </a:p>
                  </a:txBody>
                  <a:tcPr/>
                </a:tc>
                <a:tc>
                  <a:txBody>
                    <a:bodyPr/>
                    <a:lstStyle/>
                    <a:p>
                      <a:r>
                        <a:rPr lang="es-EC" dirty="0"/>
                        <a:t>Cantidad en peso que crees que se produce mensualmente kg/mes</a:t>
                      </a:r>
                    </a:p>
                  </a:txBody>
                  <a:tcPr/>
                </a:tc>
                <a:tc>
                  <a:txBody>
                    <a:bodyPr/>
                    <a:lstStyle/>
                    <a:p>
                      <a:r>
                        <a:rPr lang="es-EC" dirty="0"/>
                        <a:t>Qué método de manejo aplicarías para su disposición final si no es posible reutilizar</a:t>
                      </a:r>
                    </a:p>
                  </a:txBody>
                  <a:tcPr/>
                </a:tc>
                <a:extLst>
                  <a:ext uri="{0D108BD9-81ED-4DB2-BD59-A6C34878D82A}">
                    <a16:rowId xmlns:a16="http://schemas.microsoft.com/office/drawing/2014/main" val="3163867623"/>
                  </a:ext>
                </a:extLst>
              </a:tr>
              <a:tr h="370840">
                <a:tc>
                  <a:txBody>
                    <a:bodyPr/>
                    <a:lstStyle/>
                    <a:p>
                      <a:r>
                        <a:rPr lang="es-EC" dirty="0"/>
                        <a:t>Si</a:t>
                      </a:r>
                    </a:p>
                  </a:txBody>
                  <a:tcPr/>
                </a:tc>
                <a:tc>
                  <a:txBody>
                    <a:bodyPr/>
                    <a:lstStyle/>
                    <a:p>
                      <a:r>
                        <a:rPr lang="es-EC" dirty="0"/>
                        <a:t>Pintura</a:t>
                      </a:r>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3480710374"/>
                  </a:ext>
                </a:extLst>
              </a:tr>
              <a:tr h="370840">
                <a:tc>
                  <a:txBody>
                    <a:bodyPr/>
                    <a:lstStyle/>
                    <a:p>
                      <a:r>
                        <a:rPr lang="es-EC" dirty="0"/>
                        <a:t>no</a:t>
                      </a:r>
                    </a:p>
                  </a:txBody>
                  <a:tcPr/>
                </a:tc>
                <a:tc>
                  <a:txBody>
                    <a:bodyPr/>
                    <a:lstStyle/>
                    <a:p>
                      <a:r>
                        <a:rPr lang="es-EC" dirty="0"/>
                        <a:t>papel</a:t>
                      </a:r>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3950219099"/>
                  </a:ext>
                </a:extLst>
              </a:tr>
              <a:tr h="370840">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4133626809"/>
                  </a:ext>
                </a:extLst>
              </a:tr>
              <a:tr h="370840">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1508688691"/>
                  </a:ext>
                </a:extLst>
              </a:tr>
              <a:tr h="370840">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3237624180"/>
                  </a:ext>
                </a:extLst>
              </a:tr>
            </a:tbl>
          </a:graphicData>
        </a:graphic>
      </p:graphicFrame>
    </p:spTree>
    <p:extLst>
      <p:ext uri="{BB962C8B-B14F-4D97-AF65-F5344CB8AC3E}">
        <p14:creationId xmlns:p14="http://schemas.microsoft.com/office/powerpoint/2010/main" val="86825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608293-C35B-4C4E-8746-F41EDB87ACEE}"/>
              </a:ext>
            </a:extLst>
          </p:cNvPr>
          <p:cNvSpPr>
            <a:spLocks noGrp="1"/>
          </p:cNvSpPr>
          <p:nvPr>
            <p:ph type="title"/>
          </p:nvPr>
        </p:nvSpPr>
        <p:spPr/>
        <p:txBody>
          <a:bodyPr/>
          <a:lstStyle/>
          <a:p>
            <a:r>
              <a:rPr lang="es-EC" dirty="0"/>
              <a:t>Desechos sólidos no peligrosos</a:t>
            </a:r>
            <a:br>
              <a:rPr lang="es-EC" dirty="0"/>
            </a:br>
            <a:endParaRPr lang="es-EC" dirty="0"/>
          </a:p>
        </p:txBody>
      </p:sp>
      <p:sp>
        <p:nvSpPr>
          <p:cNvPr id="3" name="Marcador de contenido 2">
            <a:extLst>
              <a:ext uri="{FF2B5EF4-FFF2-40B4-BE49-F238E27FC236}">
                <a16:creationId xmlns:a16="http://schemas.microsoft.com/office/drawing/2014/main" id="{FE5E3C52-7711-4FCF-9FEB-1C8CB2BF3C21}"/>
              </a:ext>
            </a:extLst>
          </p:cNvPr>
          <p:cNvSpPr>
            <a:spLocks noGrp="1"/>
          </p:cNvSpPr>
          <p:nvPr>
            <p:ph idx="1"/>
          </p:nvPr>
        </p:nvSpPr>
        <p:spPr/>
        <p:txBody>
          <a:bodyPr/>
          <a:lstStyle/>
          <a:p>
            <a:endParaRPr lang="es-EC"/>
          </a:p>
        </p:txBody>
      </p:sp>
      <p:graphicFrame>
        <p:nvGraphicFramePr>
          <p:cNvPr id="4" name="Tabla 4">
            <a:extLst>
              <a:ext uri="{FF2B5EF4-FFF2-40B4-BE49-F238E27FC236}">
                <a16:creationId xmlns:a16="http://schemas.microsoft.com/office/drawing/2014/main" id="{8222CC4C-AB28-4F50-A3F7-8497A10D3528}"/>
              </a:ext>
            </a:extLst>
          </p:cNvPr>
          <p:cNvGraphicFramePr>
            <a:graphicFrameLocks noGrp="1"/>
          </p:cNvGraphicFramePr>
          <p:nvPr>
            <p:extLst>
              <p:ext uri="{D42A27DB-BD31-4B8C-83A1-F6EECF244321}">
                <p14:modId xmlns:p14="http://schemas.microsoft.com/office/powerpoint/2010/main" val="1341872507"/>
              </p:ext>
            </p:extLst>
          </p:nvPr>
        </p:nvGraphicFramePr>
        <p:xfrm>
          <a:off x="1064591" y="2495457"/>
          <a:ext cx="10289210" cy="3317240"/>
        </p:xfrm>
        <a:graphic>
          <a:graphicData uri="http://schemas.openxmlformats.org/drawingml/2006/table">
            <a:tbl>
              <a:tblPr firstRow="1" bandRow="1">
                <a:tableStyleId>{5C22544A-7EE6-4342-B048-85BDC9FD1C3A}</a:tableStyleId>
              </a:tblPr>
              <a:tblGrid>
                <a:gridCol w="2057842">
                  <a:extLst>
                    <a:ext uri="{9D8B030D-6E8A-4147-A177-3AD203B41FA5}">
                      <a16:colId xmlns:a16="http://schemas.microsoft.com/office/drawing/2014/main" val="1605163144"/>
                    </a:ext>
                  </a:extLst>
                </a:gridCol>
                <a:gridCol w="2057842">
                  <a:extLst>
                    <a:ext uri="{9D8B030D-6E8A-4147-A177-3AD203B41FA5}">
                      <a16:colId xmlns:a16="http://schemas.microsoft.com/office/drawing/2014/main" val="1580467952"/>
                    </a:ext>
                  </a:extLst>
                </a:gridCol>
                <a:gridCol w="2057842">
                  <a:extLst>
                    <a:ext uri="{9D8B030D-6E8A-4147-A177-3AD203B41FA5}">
                      <a16:colId xmlns:a16="http://schemas.microsoft.com/office/drawing/2014/main" val="403611859"/>
                    </a:ext>
                  </a:extLst>
                </a:gridCol>
                <a:gridCol w="2057842">
                  <a:extLst>
                    <a:ext uri="{9D8B030D-6E8A-4147-A177-3AD203B41FA5}">
                      <a16:colId xmlns:a16="http://schemas.microsoft.com/office/drawing/2014/main" val="95391119"/>
                    </a:ext>
                  </a:extLst>
                </a:gridCol>
                <a:gridCol w="2057842">
                  <a:extLst>
                    <a:ext uri="{9D8B030D-6E8A-4147-A177-3AD203B41FA5}">
                      <a16:colId xmlns:a16="http://schemas.microsoft.com/office/drawing/2014/main" val="513900631"/>
                    </a:ext>
                  </a:extLst>
                </a:gridCol>
              </a:tblGrid>
              <a:tr h="370840">
                <a:tc>
                  <a:txBody>
                    <a:bodyPr/>
                    <a:lstStyle/>
                    <a:p>
                      <a:r>
                        <a:rPr lang="es-EC" dirty="0"/>
                        <a:t>Identificación</a:t>
                      </a:r>
                    </a:p>
                  </a:txBody>
                  <a:tcPr/>
                </a:tc>
                <a:tc>
                  <a:txBody>
                    <a:bodyPr/>
                    <a:lstStyle/>
                    <a:p>
                      <a:r>
                        <a:rPr lang="es-EC" dirty="0"/>
                        <a:t>Reutilizable si/no</a:t>
                      </a:r>
                    </a:p>
                  </a:txBody>
                  <a:tcPr/>
                </a:tc>
                <a:tc>
                  <a:txBody>
                    <a:bodyPr/>
                    <a:lstStyle/>
                    <a:p>
                      <a:r>
                        <a:rPr lang="es-EC" dirty="0"/>
                        <a:t>Acción para minimizar su uso</a:t>
                      </a:r>
                    </a:p>
                  </a:txBody>
                  <a:tcPr/>
                </a:tc>
                <a:tc>
                  <a:txBody>
                    <a:bodyPr/>
                    <a:lstStyle/>
                    <a:p>
                      <a:r>
                        <a:rPr lang="es-EC" dirty="0"/>
                        <a:t>Cantidad en peso que crees que se produce mensualmente kg/mes</a:t>
                      </a:r>
                    </a:p>
                  </a:txBody>
                  <a:tcPr/>
                </a:tc>
                <a:tc>
                  <a:txBody>
                    <a:bodyPr/>
                    <a:lstStyle/>
                    <a:p>
                      <a:r>
                        <a:rPr lang="es-EC" dirty="0"/>
                        <a:t>Qué método de manejo aplicarías para su disposición final si no es posible reutilizar</a:t>
                      </a:r>
                    </a:p>
                  </a:txBody>
                  <a:tcPr/>
                </a:tc>
                <a:extLst>
                  <a:ext uri="{0D108BD9-81ED-4DB2-BD59-A6C34878D82A}">
                    <a16:rowId xmlns:a16="http://schemas.microsoft.com/office/drawing/2014/main" val="3163867623"/>
                  </a:ext>
                </a:extLst>
              </a:tr>
              <a:tr h="370840">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3480710374"/>
                  </a:ext>
                </a:extLst>
              </a:tr>
              <a:tr h="370840">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3950219099"/>
                  </a:ext>
                </a:extLst>
              </a:tr>
              <a:tr h="370840">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4133626809"/>
                  </a:ext>
                </a:extLst>
              </a:tr>
              <a:tr h="370840">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1508688691"/>
                  </a:ext>
                </a:extLst>
              </a:tr>
              <a:tr h="370840">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3237624180"/>
                  </a:ext>
                </a:extLst>
              </a:tr>
            </a:tbl>
          </a:graphicData>
        </a:graphic>
      </p:graphicFrame>
    </p:spTree>
    <p:extLst>
      <p:ext uri="{BB962C8B-B14F-4D97-AF65-F5344CB8AC3E}">
        <p14:creationId xmlns:p14="http://schemas.microsoft.com/office/powerpoint/2010/main" val="130842942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01D20D8E2EC2C64FAB01FDB1B07E2103" ma:contentTypeVersion="13" ma:contentTypeDescription="Crear nuevo documento." ma:contentTypeScope="" ma:versionID="3f31282e44e3b47bc759cec123d60f4b">
  <xsd:schema xmlns:xsd="http://www.w3.org/2001/XMLSchema" xmlns:xs="http://www.w3.org/2001/XMLSchema" xmlns:p="http://schemas.microsoft.com/office/2006/metadata/properties" xmlns:ns3="83e2858c-32b9-4904-903c-665586996159" xmlns:ns4="cacaf58c-6348-4a3e-bc2c-892dddeeaacc" targetNamespace="http://schemas.microsoft.com/office/2006/metadata/properties" ma:root="true" ma:fieldsID="f9817fc331c9d1c4525bfdebb505a5ab" ns3:_="" ns4:_="">
    <xsd:import namespace="83e2858c-32b9-4904-903c-665586996159"/>
    <xsd:import namespace="cacaf58c-6348-4a3e-bc2c-892dddeeaac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e2858c-32b9-4904-903c-665586996159"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description="" ma:internalName="SharedWithDetails" ma:readOnly="true">
      <xsd:simpleType>
        <xsd:restriction base="dms:Note">
          <xsd:maxLength value="255"/>
        </xsd:restriction>
      </xsd:simpleType>
    </xsd:element>
    <xsd:element name="SharingHintHash" ma:index="10" nillable="true" ma:displayName="Hash de la sugerencia para compartir"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caf58c-6348-4a3e-bc2c-892dddeeaac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7813BA-651C-4410-A6CE-D21874D8A0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e2858c-32b9-4904-903c-665586996159"/>
    <ds:schemaRef ds:uri="cacaf58c-6348-4a3e-bc2c-892dddeeaa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0FE79E-5624-4B4D-B3BC-0246C7BAF2A6}">
  <ds:schemaRefs>
    <ds:schemaRef ds:uri="http://schemas.microsoft.com/sharepoint/v3/contenttype/forms"/>
  </ds:schemaRefs>
</ds:datastoreItem>
</file>

<file path=customXml/itemProps3.xml><?xml version="1.0" encoding="utf-8"?>
<ds:datastoreItem xmlns:ds="http://schemas.openxmlformats.org/officeDocument/2006/customXml" ds:itemID="{325B8D95-6CDA-423B-B603-545154F7C74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186</TotalTime>
  <Words>212</Words>
  <Application>Microsoft Office PowerPoint</Application>
  <PresentationFormat>Panorámica</PresentationFormat>
  <Paragraphs>32</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Calibri Light</vt:lpstr>
      <vt:lpstr>Tema de Office</vt:lpstr>
      <vt:lpstr>Contaminación del suelo</vt:lpstr>
      <vt:lpstr>Nombre de integrantes</vt:lpstr>
      <vt:lpstr>Esquema general de manejo de desechos sólidos</vt:lpstr>
      <vt:lpstr>Reducir el desperdicio</vt:lpstr>
      <vt:lpstr>Actividad</vt:lpstr>
      <vt:lpstr>Hacer una lista de los desechos solidos de sus casas. Debe al menos identificar una por integrante</vt:lpstr>
      <vt:lpstr>Desechos sólidos no peligrosos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Contaminación del suelo</dc:title>
  <dc:creator>Diego Arturo Gallardo Polit</dc:creator>
  <cp:lastModifiedBy>Diego Arturo Gallardo Polit</cp:lastModifiedBy>
  <cp:revision>5</cp:revision>
  <dcterms:created xsi:type="dcterms:W3CDTF">2020-08-06T19:35:54Z</dcterms:created>
  <dcterms:modified xsi:type="dcterms:W3CDTF">2022-12-08T15:40:17Z</dcterms:modified>
</cp:coreProperties>
</file>